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3" r:id="rId8"/>
    <p:sldId id="264" r:id="rId9"/>
    <p:sldId id="266" r:id="rId10"/>
    <p:sldId id="265" r:id="rId11"/>
    <p:sldId id="269" r:id="rId12"/>
    <p:sldId id="270" r:id="rId13"/>
    <p:sldId id="275" r:id="rId14"/>
    <p:sldId id="276" r:id="rId15"/>
    <p:sldId id="277" r:id="rId16"/>
    <p:sldId id="278" r:id="rId17"/>
    <p:sldId id="274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699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1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37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53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39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94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43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9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ome_presentazione_barr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8" y="3591355"/>
            <a:ext cx="9144000" cy="329403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315816" y="4437112"/>
            <a:ext cx="4640560" cy="1201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 Narrow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Title of the presentation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75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27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34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5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0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68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4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B6E2F-2704-4136-8EB2-8D7FCC0C696C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2C3AC4-2FAF-40D0-AAF5-CA8AD1323E2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8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55690" y="4794684"/>
            <a:ext cx="4182498" cy="1620180"/>
          </a:xfrm>
        </p:spPr>
        <p:txBody>
          <a:bodyPr>
            <a:normAutofit/>
          </a:bodyPr>
          <a:lstStyle/>
          <a:p>
            <a:r>
              <a:rPr lang="it-IT" dirty="0"/>
              <a:t>Supervisor: LEONARDO REYNERI</a:t>
            </a:r>
          </a:p>
          <a:p>
            <a:endParaRPr lang="it-IT" dirty="0" smtClean="0"/>
          </a:p>
          <a:p>
            <a:r>
              <a:rPr lang="it-IT" dirty="0" smtClean="0"/>
              <a:t>Author:  ALESSANDRO DI PAOLA</a:t>
            </a:r>
          </a:p>
          <a:p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63634" y="609600"/>
            <a:ext cx="594872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        </a:t>
            </a:r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Development </a:t>
            </a:r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and </a:t>
            </a:r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Testing of a</a:t>
            </a:r>
          </a:p>
          <a:p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   deploying mechanism for the </a:t>
            </a:r>
            <a:r>
              <a:rPr lang="it-IT" sz="28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solar</a:t>
            </a:r>
            <a:endParaRPr lang="it-IT" sz="28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         panel structure in ARAMIS</a:t>
            </a:r>
          </a:p>
          <a:p>
            <a:r>
              <a:rPr lang="it-IT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                satellite platform</a:t>
            </a:r>
            <a:endParaRPr lang="it-IT" sz="28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8037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366" y="243840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Deploying mechanism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18" y="1970629"/>
            <a:ext cx="4095945" cy="355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7543" y="1262743"/>
            <a:ext cx="366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Drive circuit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Temperature feedback control</a:t>
            </a:r>
            <a:endParaRPr lang="it-IT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5" y="252548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377" y="1201783"/>
            <a:ext cx="4347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Test Board dimensions : </a:t>
            </a:r>
            <a:r>
              <a:rPr lang="it-IT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98x82.6 mm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Four layers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0603 packages</a:t>
            </a:r>
            <a:endParaRPr lang="it-IT" sz="2000" dirty="0">
              <a:latin typeface="Bell MT" panose="02020503060305020303" pitchFamily="18" charset="0"/>
              <a:ea typeface="Adobe Song Std L" panose="02020300000000000000" pitchFamily="1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5323" y="2216157"/>
            <a:ext cx="1736465" cy="356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2824" y="2541290"/>
            <a:ext cx="1688374" cy="28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5" y="3182467"/>
            <a:ext cx="2624527" cy="31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8" y="3182467"/>
            <a:ext cx="2699709" cy="31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748" y="2651486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862" y="2651486"/>
            <a:ext cx="26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589" y="1062556"/>
            <a:ext cx="461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Thermal fusers with and without MOS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Positioning of components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holes</a:t>
            </a:r>
            <a:endParaRPr lang="it-IT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5" y="3182467"/>
            <a:ext cx="2624527" cy="31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8" y="3182467"/>
            <a:ext cx="2699709" cy="31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748" y="2651486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862" y="2651486"/>
            <a:ext cx="26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589" y="1062556"/>
            <a:ext cx="461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Thermal fusers with and without MOS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Positioning of components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holes</a:t>
            </a:r>
            <a:endParaRPr lang="it-IT" sz="2000" dirty="0"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6589" y="2821577"/>
            <a:ext cx="508634" cy="478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06166" y="2917371"/>
            <a:ext cx="584241" cy="40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90801" y="5630092"/>
            <a:ext cx="508634" cy="478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58582" y="5699882"/>
            <a:ext cx="584241" cy="40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5" y="3182467"/>
            <a:ext cx="2624527" cy="31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8" y="3182467"/>
            <a:ext cx="2699709" cy="31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748" y="2651486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862" y="2651486"/>
            <a:ext cx="26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589" y="1062556"/>
            <a:ext cx="461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Thermal fusers with and without MOS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Positioning of components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holes</a:t>
            </a:r>
            <a:endParaRPr lang="it-IT" sz="2000" dirty="0"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32383" y="2851541"/>
            <a:ext cx="584241" cy="40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46217" y="2812413"/>
            <a:ext cx="462488" cy="448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5" y="3182467"/>
            <a:ext cx="2624527" cy="31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8" y="3182467"/>
            <a:ext cx="2699709" cy="31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748" y="2651486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862" y="2651486"/>
            <a:ext cx="26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589" y="1062556"/>
            <a:ext cx="461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Thermal fusers with and without MOS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Positioning of components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holes</a:t>
            </a:r>
            <a:endParaRPr lang="it-IT" sz="2000" dirty="0"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31627" y="5669280"/>
            <a:ext cx="584241" cy="40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53509" y="5669280"/>
            <a:ext cx="644065" cy="40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5" y="3182467"/>
            <a:ext cx="2624527" cy="31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8" y="3182467"/>
            <a:ext cx="2699709" cy="31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748" y="2651486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862" y="2651486"/>
            <a:ext cx="26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3D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589" y="1062556"/>
            <a:ext cx="461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Thermal fusers with and without MOS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Positioning of components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holes</a:t>
            </a:r>
            <a:endParaRPr lang="it-IT" sz="2000" dirty="0"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46953" y="3910028"/>
            <a:ext cx="625938" cy="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46953" y="4774810"/>
            <a:ext cx="625938" cy="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46952" y="5570861"/>
            <a:ext cx="625938" cy="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5938" y="3909908"/>
            <a:ext cx="661301" cy="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38531" y="4774810"/>
            <a:ext cx="661301" cy="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38530" y="5587462"/>
            <a:ext cx="661301" cy="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95451" y="3442784"/>
            <a:ext cx="439236" cy="467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60811" y="5570861"/>
            <a:ext cx="383668" cy="487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16" y="1901306"/>
            <a:ext cx="3131144" cy="364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49">
            <a:off x="4909457" y="1846217"/>
            <a:ext cx="3203884" cy="3696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0593" y="1310365"/>
            <a:ext cx="2344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REAL TOP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889" y="1310365"/>
            <a:ext cx="2954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REAL BOTTOM LAYER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1473" y="12191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5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5" y="252548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Test Board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0" y="1149531"/>
            <a:ext cx="46121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Board to test the deploying mechanism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Voltage regulators : </a:t>
            </a:r>
            <a:r>
              <a:rPr lang="it-IT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3.3V – 3V – 5V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Microcontroller : </a:t>
            </a:r>
            <a:r>
              <a:rPr lang="it-IT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MSP430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Multiplexer</a:t>
            </a:r>
            <a:endParaRPr lang="it-IT" sz="2000" dirty="0">
              <a:latin typeface="Bell MT" panose="02020503060305020303" pitchFamily="18" charset="0"/>
              <a:ea typeface="Adobe Song Std L" panose="02020300000000000000" pitchFamily="1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1" y="2723622"/>
            <a:ext cx="5668654" cy="35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3" y="121919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Conclusion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6" y="1280160"/>
            <a:ext cx="40938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Innovative deploying mechanism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Lowest impact on weight and cost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Versatility </a:t>
            </a:r>
          </a:p>
          <a:p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endParaRPr lang="it-IT" sz="2000" dirty="0" smtClean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2130348"/>
            <a:ext cx="3470532" cy="343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3423286"/>
            <a:ext cx="4023359" cy="21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931" y="243840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Overview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634" y="17134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863634" y="1611086"/>
            <a:ext cx="6740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Introduction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Deployable solar panels’structure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Deploying mechanism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Test board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Conclusion</a:t>
            </a:r>
            <a:endParaRPr lang="it-IT" sz="2400" dirty="0">
              <a:latin typeface="Bell MT" panose="02020503060305020303" pitchFamily="18" charset="0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9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102" y="2493469"/>
            <a:ext cx="5531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    THANKS FOR YOUR ATTENTION</a:t>
            </a:r>
            <a:endParaRPr lang="it-IT" sz="4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6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3" y="156755"/>
            <a:ext cx="6026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INTRODUCTION to CubeSat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3" y="2368686"/>
            <a:ext cx="2882699" cy="192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46" y="2552659"/>
            <a:ext cx="1794104" cy="1880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3" y="1210491"/>
            <a:ext cx="5187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The faces are PCBs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Able to bring on board telescopes, antennas ..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Power consumption</a:t>
            </a:r>
            <a:endParaRPr lang="it-IT" sz="2000" dirty="0"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4" y="4528812"/>
            <a:ext cx="3997234" cy="21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" y="1541417"/>
            <a:ext cx="4227591" cy="1843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822" y="215538"/>
            <a:ext cx="769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INTRODUCTION to P-POD module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0275" y="1767840"/>
            <a:ext cx="3683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After the passing of the atmosphere the CubeSate is ejected from the P-POD module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94" y="4528457"/>
            <a:ext cx="505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After the expulsion the Solar Panels’ Structure should be deployed</a:t>
            </a:r>
            <a:endParaRPr lang="it-IT" sz="2000" dirty="0">
              <a:latin typeface="Bell MT" panose="0202050306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64" y="3831770"/>
            <a:ext cx="2816973" cy="22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3" y="296091"/>
            <a:ext cx="6407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Deployable Solar Panels</a:t>
            </a:r>
            <a:r>
              <a:rPr lang="it-IT" sz="3600" dirty="0" smtClean="0">
                <a:latin typeface="Bell MT" panose="02020503060305020303" pitchFamily="18" charset="0"/>
                <a:ea typeface="Adobe Song Std L" panose="02020300000000000000" pitchFamily="18" charset="-128"/>
              </a:rPr>
              <a:t>’ </a:t>
            </a:r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Structure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861" y="1367246"/>
            <a:ext cx="75106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Three tiles due to the P-POD compatibility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Different configurations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Two solar panels for each side of a tile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Two hinges are used to attach the structure to the CubeSate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Each tile is connected to the following one thanks to flexible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1" y="3936275"/>
            <a:ext cx="6689771" cy="21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366" y="243840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Deploying mechanism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028" y="1214673"/>
            <a:ext cx="5511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Mechanical springs 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Eight CuBe wires to avoid vibrations</a:t>
            </a:r>
            <a:endParaRPr lang="it-IT" sz="2000" dirty="0" smtClean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Soldering with low melting temperature: 160°C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2853" y="5791200"/>
            <a:ext cx="526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Deploying mechanism : desoldering of the wires</a:t>
            </a:r>
            <a:endParaRPr lang="it-IT" sz="2000" dirty="0">
              <a:latin typeface="Bell MT" panose="020205030603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10" y="2980865"/>
            <a:ext cx="7174561" cy="24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366" y="243840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Deploying mechanism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6" y="2841754"/>
            <a:ext cx="4025693" cy="2631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240" y="1509867"/>
            <a:ext cx="3889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Two resistances to produce heat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Temperature sensor</a:t>
            </a:r>
            <a:endParaRPr lang="it-IT" sz="2000" dirty="0">
              <a:latin typeface="Bell MT" panose="0202050306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3" y="2653182"/>
            <a:ext cx="2666070" cy="30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366" y="243840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Deploying mechanism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6002" y="1726419"/>
            <a:ext cx="3489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- Thermal analysis : P = 1.5 W </a:t>
            </a:r>
            <a:endParaRPr lang="it-IT" sz="20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81530" y="3720972"/>
                <a:ext cx="5413854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∙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⇒      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30" y="3720972"/>
                <a:ext cx="5413854" cy="52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81530" y="4567729"/>
                <a:ext cx="5325112" cy="572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∙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⇒   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107 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=131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30" y="4567729"/>
                <a:ext cx="5325112" cy="572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22979" y="5413965"/>
            <a:ext cx="518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Two possible configurations: Series and Parallel</a:t>
            </a:r>
            <a:endParaRPr lang="it-IT" sz="2000" dirty="0"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24" y="1018903"/>
            <a:ext cx="3689730" cy="20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366" y="243840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Deploying mechanism</a:t>
            </a:r>
            <a:endParaRPr lang="it-IT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8" y="1946328"/>
            <a:ext cx="3248835" cy="2721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915" y="1351968"/>
            <a:ext cx="239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Thermal fuser series 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6552" y="1351726"/>
            <a:ext cx="2527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Thermal fuser parallel</a:t>
            </a:r>
            <a:endParaRPr lang="it-IT" sz="2000" dirty="0"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937" y="919199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 MT" panose="02020503060305020303" pitchFamily="18" charset="0"/>
              </a:rPr>
              <a:t>THERMAL FUSER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15" y="1705241"/>
            <a:ext cx="3238895" cy="276932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976847" y="4106444"/>
            <a:ext cx="322216" cy="596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63342" y="4117646"/>
            <a:ext cx="252549" cy="596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07886" y="4763325"/>
            <a:ext cx="12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Bell MT" panose="02020503060305020303" pitchFamily="18" charset="0"/>
              </a:rPr>
              <a:t>Resistance</a:t>
            </a:r>
            <a:endParaRPr lang="it-IT" dirty="0">
              <a:latin typeface="Bell MT" panose="020205030603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0608" y="4699385"/>
            <a:ext cx="11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Bell MT" panose="02020503060305020303" pitchFamily="18" charset="0"/>
              </a:rPr>
              <a:t>Resistance</a:t>
            </a:r>
            <a:endParaRPr lang="it-IT" dirty="0">
              <a:latin typeface="Bell MT" panose="02020503060305020303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70541" y="4244704"/>
            <a:ext cx="322216" cy="596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689668" y="4244704"/>
            <a:ext cx="252549" cy="596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75584" y="303433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Bell MT" panose="02020503060305020303" pitchFamily="18" charset="0"/>
              </a:rPr>
              <a:t>NTC</a:t>
            </a:r>
            <a:endParaRPr lang="it-IT" dirty="0">
              <a:latin typeface="Bell MT" panose="02020503060305020303" pitchFamily="18" charset="0"/>
            </a:endParaRPr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2754242" y="3219005"/>
            <a:ext cx="1421342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3"/>
          </p:cNvCxnSpPr>
          <p:nvPr/>
        </p:nvCxnSpPr>
        <p:spPr>
          <a:xfrm>
            <a:off x="4849166" y="3219005"/>
            <a:ext cx="1393881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53106" y="5566396"/>
            <a:ext cx="3446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Resistances close to the wire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Trace under the NTC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Bell MT" panose="02020503060305020303" pitchFamily="18" charset="0"/>
              </a:rPr>
              <a:t>Keepout layer</a:t>
            </a:r>
            <a:endParaRPr lang="it-IT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5206</TotalTime>
  <Words>373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Song Std L</vt:lpstr>
      <vt:lpstr>Arial</vt:lpstr>
      <vt:lpstr>Arial Narrow</vt:lpstr>
      <vt:lpstr>Bell MT</vt:lpstr>
      <vt:lpstr>Cambria Math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Di Paola</dc:creator>
  <cp:lastModifiedBy>Alessandro Di Paola</cp:lastModifiedBy>
  <cp:revision>43</cp:revision>
  <dcterms:created xsi:type="dcterms:W3CDTF">2017-10-19T14:22:55Z</dcterms:created>
  <dcterms:modified xsi:type="dcterms:W3CDTF">2017-10-23T05:08:55Z</dcterms:modified>
</cp:coreProperties>
</file>