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258" r:id="rId3"/>
    <p:sldId id="268" r:id="rId4"/>
    <p:sldId id="259" r:id="rId5"/>
    <p:sldId id="260" r:id="rId6"/>
    <p:sldId id="261" r:id="rId7"/>
    <p:sldId id="262" r:id="rId8"/>
    <p:sldId id="265" r:id="rId9"/>
    <p:sldId id="285" r:id="rId10"/>
    <p:sldId id="266" r:id="rId11"/>
    <p:sldId id="263" r:id="rId12"/>
    <p:sldId id="267" r:id="rId13"/>
    <p:sldId id="269" r:id="rId14"/>
    <p:sldId id="270" r:id="rId15"/>
    <p:sldId id="271" r:id="rId16"/>
    <p:sldId id="272" r:id="rId17"/>
    <p:sldId id="273" r:id="rId18"/>
    <p:sldId id="282" r:id="rId19"/>
    <p:sldId id="274" r:id="rId20"/>
    <p:sldId id="275" r:id="rId21"/>
    <p:sldId id="281" r:id="rId22"/>
    <p:sldId id="276" r:id="rId23"/>
    <p:sldId id="277" r:id="rId24"/>
    <p:sldId id="278" r:id="rId25"/>
    <p:sldId id="279" r:id="rId26"/>
    <p:sldId id="280" r:id="rId27"/>
    <p:sldId id="283" r:id="rId28"/>
    <p:sldId id="284" r:id="rId29"/>
  </p:sldIdLst>
  <p:sldSz cx="9144000" cy="5715000" type="screen16x1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FE79"/>
    <a:srgbClr val="1239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61143" autoAdjust="0"/>
  </p:normalViewPr>
  <p:slideViewPr>
    <p:cSldViewPr>
      <p:cViewPr varScale="1">
        <p:scale>
          <a:sx n="62" d="100"/>
          <a:sy n="62" d="100"/>
        </p:scale>
        <p:origin x="-1704" y="-7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DE1E0-EF1F-415F-9841-813B237F6DAF}" type="datetimeFigureOut">
              <a:rPr lang="it-IT" smtClean="0"/>
              <a:pPr/>
              <a:t>04/12/2011</a:t>
            </a:fld>
            <a:endParaRPr lang="it-IT" dirty="0"/>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F6C49-A9DD-4DEA-829A-F7182DD0D1F7}"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solidFill>
                  <a:schemeClr val="bg1"/>
                </a:solidFill>
              </a:rPr>
              <a:t>*Presentazione</a:t>
            </a:r>
            <a:r>
              <a:rPr lang="it-IT" dirty="0" smtClean="0">
                <a:solidFill>
                  <a:schemeClr val="bg1"/>
                </a:solidFill>
              </a:rPr>
              <a:t>:</a:t>
            </a:r>
          </a:p>
          <a:p>
            <a:r>
              <a:rPr lang="it-IT" dirty="0" smtClean="0">
                <a:solidFill>
                  <a:schemeClr val="bg1"/>
                </a:solidFill>
              </a:rPr>
              <a:t>Salve buongiorno sono il candidato Danilo </a:t>
            </a:r>
            <a:r>
              <a:rPr lang="it-IT" dirty="0" err="1" smtClean="0">
                <a:solidFill>
                  <a:schemeClr val="bg1"/>
                </a:solidFill>
              </a:rPr>
              <a:t>Muru</a:t>
            </a:r>
            <a:r>
              <a:rPr lang="it-IT" dirty="0" smtClean="0">
                <a:solidFill>
                  <a:schemeClr val="bg1"/>
                </a:solidFill>
              </a:rPr>
              <a:t>,</a:t>
            </a:r>
            <a:r>
              <a:rPr lang="it-IT" baseline="0" dirty="0" smtClean="0">
                <a:solidFill>
                  <a:schemeClr val="bg1"/>
                </a:solidFill>
              </a:rPr>
              <a:t> e ho svolto il relatore prof Leo </a:t>
            </a:r>
            <a:r>
              <a:rPr lang="it-IT" baseline="0" dirty="0" err="1" smtClean="0">
                <a:solidFill>
                  <a:schemeClr val="bg1"/>
                </a:solidFill>
              </a:rPr>
              <a:t>Rey</a:t>
            </a:r>
            <a:r>
              <a:rPr lang="it-IT" baseline="0" dirty="0" smtClean="0">
                <a:solidFill>
                  <a:schemeClr val="bg1"/>
                </a:solidFill>
              </a:rPr>
              <a:t> e la correlatrice professoressa </a:t>
            </a:r>
            <a:r>
              <a:rPr lang="it-IT" baseline="0" dirty="0" err="1" smtClean="0">
                <a:solidFill>
                  <a:schemeClr val="bg1"/>
                </a:solidFill>
              </a:rPr>
              <a:t>Manu</a:t>
            </a:r>
            <a:r>
              <a:rPr lang="it-IT" baseline="0" dirty="0" smtClean="0">
                <a:solidFill>
                  <a:schemeClr val="bg1"/>
                </a:solidFill>
              </a:rPr>
              <a:t> </a:t>
            </a:r>
            <a:r>
              <a:rPr lang="it-IT" baseline="0" dirty="0" err="1" smtClean="0">
                <a:solidFill>
                  <a:schemeClr val="bg1"/>
                </a:solidFill>
              </a:rPr>
              <a:t>Battipede</a:t>
            </a:r>
            <a:r>
              <a:rPr lang="it-IT" baseline="0" dirty="0" smtClean="0">
                <a:solidFill>
                  <a:schemeClr val="bg1"/>
                </a:solidFill>
              </a:rPr>
              <a:t>.</a:t>
            </a:r>
          </a:p>
          <a:p>
            <a:r>
              <a:rPr lang="it-IT" baseline="0" dirty="0" smtClean="0">
                <a:solidFill>
                  <a:schemeClr val="bg1"/>
                </a:solidFill>
              </a:rPr>
              <a:t>L’argomento trattato nel mio lavoro concerne il dimensionamento e lo sviluppo dei sistemi di variazione e controllo di assetto per un satellite di tipo modulare come </a:t>
            </a:r>
            <a:r>
              <a:rPr lang="it-IT" baseline="0" dirty="0" err="1" smtClean="0">
                <a:solidFill>
                  <a:schemeClr val="bg1"/>
                </a:solidFill>
              </a:rPr>
              <a:t>Aramis</a:t>
            </a:r>
            <a:r>
              <a:rPr lang="it-IT" baseline="0" dirty="0" smtClean="0">
                <a:solidFill>
                  <a:schemeClr val="bg1"/>
                </a:solidFill>
              </a:rPr>
              <a:t>.</a:t>
            </a:r>
            <a:endParaRPr lang="it-IT" dirty="0">
              <a:solidFill>
                <a:schemeClr val="bg1"/>
              </a:solidFill>
            </a:endParaRPr>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 </a:t>
            </a:r>
            <a:r>
              <a:rPr lang="it-IT" dirty="0" err="1" smtClean="0"/>
              <a:t>magnetotorquer</a:t>
            </a:r>
            <a:r>
              <a:rPr lang="it-IT" dirty="0" smtClean="0"/>
              <a:t> sono invece dei solenoidi che</a:t>
            </a:r>
            <a:r>
              <a:rPr lang="it-IT" baseline="0" dirty="0" smtClean="0"/>
              <a:t> percorsi da corrente sono in grado di generare un dipolo magnetico. Tale dipolo interagendo con il campo magnetico terrestre genera una coppia torcente sufficientemente elevata da mettere in movimento il satellite. </a:t>
            </a:r>
          </a:p>
          <a:p>
            <a:r>
              <a:rPr lang="it-IT" baseline="0" dirty="0" smtClean="0"/>
              <a:t>I pregi di tale dispositivo stanno in un consumo energetico contenuto, e la capacità di generare coppie di tipo esterno, indispensabili alla desaturazione delle ruote.</a:t>
            </a:r>
          </a:p>
          <a:p>
            <a:r>
              <a:rPr lang="it-IT" baseline="0" dirty="0" smtClean="0"/>
              <a:t>Purtroppo tali attuatori non sono utilizzabili in ogni condizione a causa della disomogeneità del campo magnetico terrestre. Le coppie sviluppate sono inoltre piuttosto contenute e conducono il satellite a svolgere le proprie manovre in tempi più estesi rispetto alle ruote d’inerzia.</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10</a:t>
            </a:fld>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Esamineremo</a:t>
            </a:r>
            <a:r>
              <a:rPr lang="it-IT" baseline="0" dirty="0" smtClean="0"/>
              <a:t> ora le quattro manovre di controllo considerate. Le prime due manovre sono fondamentali per la realizzazione delle altre due, e con la composizione di queste manovre è possibile realizzarne una qualunque, rendendo così completo il controllo d’assetto.</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11</a:t>
            </a:fld>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prima manovra esaminata</a:t>
            </a:r>
            <a:r>
              <a:rPr lang="it-IT" baseline="0" dirty="0" smtClean="0"/>
              <a:t> è la manovra di spin. Si tratta della manovra più importante in quanto è la base per tutte le altre. Permette al satellite di variare la sua velocità angolare, mediante uso di ruote inerziali. Applicazioni tipiche di questa manovra sono per l’imposizione di spin ai fini di acquisire una stabilità giroscopica, oppure per contrastare gli effetti delle coppie di disturbo ambientali. Se effettuata con gli attuatori magnetici è possibile </a:t>
            </a:r>
            <a:r>
              <a:rPr lang="it-IT" baseline="0" dirty="0" err="1" smtClean="0"/>
              <a:t>desaturare</a:t>
            </a:r>
            <a:r>
              <a:rPr lang="it-IT" baseline="0" dirty="0" smtClean="0"/>
              <a:t> le ruote d’inerzia.</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12</a:t>
            </a:fld>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modello matematico impiegato deriva dalle equazioni di </a:t>
            </a:r>
            <a:r>
              <a:rPr lang="it-IT" dirty="0" err="1" smtClean="0"/>
              <a:t>eulero</a:t>
            </a:r>
            <a:r>
              <a:rPr lang="it-IT" dirty="0" smtClean="0"/>
              <a:t>, in cui il termine M è diverso</a:t>
            </a:r>
            <a:r>
              <a:rPr lang="it-IT" baseline="0" dirty="0" smtClean="0"/>
              <a:t> da zero solo nel caso di </a:t>
            </a:r>
            <a:r>
              <a:rPr lang="it-IT" baseline="0" dirty="0" err="1" smtClean="0"/>
              <a:t>impego</a:t>
            </a:r>
            <a:r>
              <a:rPr lang="it-IT" baseline="0" dirty="0" smtClean="0"/>
              <a:t> di </a:t>
            </a:r>
            <a:r>
              <a:rPr lang="it-IT" baseline="0" dirty="0" err="1" smtClean="0"/>
              <a:t>magnetotorquer</a:t>
            </a:r>
            <a:r>
              <a:rPr lang="it-IT" baseline="0" dirty="0" smtClean="0"/>
              <a:t>.</a:t>
            </a:r>
          </a:p>
          <a:p>
            <a:r>
              <a:rPr lang="it-IT" baseline="0" dirty="0" smtClean="0"/>
              <a:t>Per la soluzione di queste equazioni in forma generale occorrono strumenti di calcolo complessi che non sono stati trattati. E’ però possibile risolvere il problema in maniera analitica se si considerano alcuni casi particolari.</a:t>
            </a:r>
          </a:p>
          <a:p>
            <a:r>
              <a:rPr lang="it-IT" baseline="0" dirty="0" smtClean="0"/>
              <a:t>Il primo è la configurazione cubica minima, in cui i momenti d’inerzia lungo gli assi sono sufficientemente simili da rendere minimi gli effetti delle coppie giroscopiche.</a:t>
            </a:r>
          </a:p>
          <a:p>
            <a:r>
              <a:rPr lang="it-IT" baseline="0" dirty="0" smtClean="0"/>
              <a:t>Il secondo invece è il caso di satellite </a:t>
            </a:r>
            <a:r>
              <a:rPr lang="it-IT" baseline="0" dirty="0" err="1" smtClean="0"/>
              <a:t>assialsimmetrico</a:t>
            </a:r>
            <a:r>
              <a:rPr lang="it-IT" baseline="0" dirty="0" smtClean="0"/>
              <a:t>, in cui vi è un momento d’inerzia sostanzialmente differente dagli altri due.</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13</a:t>
            </a:fld>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specializzazione delle equazioni nei due casi è mostrata in diapositiva. Nel primo caso</a:t>
            </a:r>
            <a:r>
              <a:rPr lang="it-IT" baseline="0" dirty="0" smtClean="0"/>
              <a:t> le tre equazioni sono svincolate e si ricava per ogni asse la velocità angolare da imprimere alla ruota. Per la configurazione assialsimmetrica si nota come la velocità lungo l’asse di simmetria sia svincolata da quelle negli altri due assi.</a:t>
            </a:r>
          </a:p>
          <a:p>
            <a:r>
              <a:rPr lang="it-IT" baseline="0" dirty="0" smtClean="0"/>
              <a:t>Le restanti due componenti della velocità angolare sono invece legate alla prima, che una volta calcolata si può assumere costante. In questo caso si possono semplificare le equazioni come mostrato in figura. Tali velocità possiedono un comportamento di tipo armonico che dipende dalla velocità rispetto all’asse z.</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14</a:t>
            </a:fld>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manovra</a:t>
            </a:r>
            <a:r>
              <a:rPr lang="it-IT" baseline="0" dirty="0" smtClean="0"/>
              <a:t> di rotazione di un determinato set di angoli si basa sull’algoritmo di spin che abbiamo appena osservato. Si configura infatti come l’applicazione per un tempo definito di uno spin sul satellite, per raggiungere l’obiettivo. Gli scopi di tale manovra possono essere molteplici, ma solitamente per orientare superfici, payload o antenne in una determinata direzione.</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15</a:t>
            </a:fld>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L’algoritmo matematico considerato prevede che il satellite sia dotato di</a:t>
            </a:r>
            <a:r>
              <a:rPr lang="it-IT" baseline="0" dirty="0" smtClean="0"/>
              <a:t> spin nullo, o al massimo di spin lungo un solo asse, per rendere utile la manovra.</a:t>
            </a:r>
          </a:p>
          <a:p>
            <a:r>
              <a:rPr lang="it-IT" baseline="0" dirty="0" smtClean="0"/>
              <a:t>La complessità maggiore è risultata essere la determinazione degli angoli di </a:t>
            </a:r>
            <a:r>
              <a:rPr lang="it-IT" baseline="0" dirty="0" err="1" smtClean="0"/>
              <a:t>eulero</a:t>
            </a:r>
            <a:r>
              <a:rPr lang="it-IT" baseline="0" dirty="0" smtClean="0"/>
              <a:t> da compiere per svolgere la manovra. A cui si è posto rimedio con la scrittura di un’apposita </a:t>
            </a:r>
            <a:r>
              <a:rPr lang="it-IT" baseline="0" dirty="0" err="1" smtClean="0"/>
              <a:t>function</a:t>
            </a:r>
            <a:r>
              <a:rPr lang="it-IT" baseline="0" dirty="0" smtClean="0"/>
              <a:t> su matlab.</a:t>
            </a:r>
          </a:p>
          <a:p>
            <a:r>
              <a:rPr lang="it-IT" baseline="0" dirty="0" smtClean="0"/>
              <a:t>Il metodo di controllo della rotazione si basa sulla manovra in tempo minimo, una cui variante è la manovra a consumo ridotto.</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16</a:t>
            </a:fld>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rotazione di un angolo alfa zero in tempo minimo vede d’</a:t>
            </a:r>
            <a:r>
              <a:rPr lang="it-IT" dirty="0" err="1" smtClean="0"/>
              <a:t>apprima</a:t>
            </a:r>
            <a:r>
              <a:rPr lang="it-IT" dirty="0" smtClean="0"/>
              <a:t> un’accelerazione massima per metà</a:t>
            </a:r>
            <a:r>
              <a:rPr lang="it-IT" baseline="0" dirty="0" smtClean="0"/>
              <a:t> del tempo, per poi </a:t>
            </a:r>
            <a:r>
              <a:rPr lang="it-IT" baseline="0" dirty="0" err="1" smtClean="0"/>
              <a:t>essereseguita</a:t>
            </a:r>
            <a:r>
              <a:rPr lang="it-IT" baseline="0" dirty="0" smtClean="0"/>
              <a:t> da una decelerazione massima, fino a giungere a velocità 0 nella posizione angolare desiderata. Nel piano di fase  le curve hanno andamento parabolico.</a:t>
            </a:r>
          </a:p>
          <a:p>
            <a:r>
              <a:rPr lang="it-IT" baseline="0" dirty="0" smtClean="0"/>
              <a:t>Per la manovra a consumo ridotto si pone un tempo minimo di manovra, superiore al tempo necessario alla manovra a tempo minimo. In tal modo si limita implicitamente la massima accelerazione che si può ottenere, ricavando un andamento come quello in figura, ossia una prima parte parabolica ascendente, una fase a velocità costante, e una discendente </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17</a:t>
            </a:fld>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Si</a:t>
            </a:r>
            <a:r>
              <a:rPr lang="it-IT" baseline="0" dirty="0" smtClean="0"/>
              <a:t> riportano alcuni dei risultati delle simulazioni, in cui si è supposto di passare da un assetto ad un altro, espresso in assi orbita,  </a:t>
            </a:r>
            <a:r>
              <a:rPr lang="it-IT" baseline="0" dirty="0" err="1" smtClean="0"/>
              <a:t>epoi</a:t>
            </a:r>
            <a:r>
              <a:rPr lang="it-IT" baseline="0" dirty="0" smtClean="0"/>
              <a:t> si è supposta la manovra inversa. Uno dei dati più degni di nota sono che le due manovre non sono simili come tempi di attuazione, anche se gli angoli coinvolti lo sono.</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18</a:t>
            </a:fld>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Passando dunque ad un’altra manovra,</a:t>
            </a:r>
            <a:r>
              <a:rPr lang="it-IT" baseline="0" dirty="0" smtClean="0"/>
              <a:t> consideriamo il puntamento inerziale. In </a:t>
            </a:r>
            <a:r>
              <a:rPr lang="it-IT" baseline="0" dirty="0" err="1" smtClean="0"/>
              <a:t>tel</a:t>
            </a:r>
            <a:r>
              <a:rPr lang="it-IT" baseline="0" dirty="0" smtClean="0"/>
              <a:t> manovra il satellite deve puntare sempre nello stesso punto dello spazio inerziale, sia esso una stella, o, localmente, il sole. Applicazioni tipiche appunto sono relative al puntamento solare, in modo da massimizzare l’esposizione del satellite ai raggi solari, massimizzando l’efficacia dei pannelli solari.</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19</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a:bodyPr>
          <a:lstStyle/>
          <a:p>
            <a:r>
              <a:rPr lang="it-IT" dirty="0" smtClean="0"/>
              <a:t>Lo</a:t>
            </a:r>
            <a:r>
              <a:rPr lang="it-IT" baseline="0" dirty="0" smtClean="0"/>
              <a:t> scopo del mio lavoro verte all’elaborazione di un modello matematico per la risoluzione delle manovre di controllo d’assetto in orbita. </a:t>
            </a:r>
          </a:p>
          <a:p>
            <a:r>
              <a:rPr lang="it-IT" baseline="0" dirty="0" smtClean="0"/>
              <a:t>Successivamente si produce un codice in grado di simulare tale modello in modo da ottenere tutti i dati che sono necessari alla guida del satellite.</a:t>
            </a:r>
          </a:p>
          <a:p>
            <a:r>
              <a:rPr lang="it-IT" baseline="0" dirty="0" smtClean="0"/>
              <a:t>Per ultimo si analizzano i dati in uscita per verificare la bontà del modello ed eventuali correzioni da apportare all’equipaggiamento hardware predeterminato.</a:t>
            </a:r>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a:t>
            </a:fld>
            <a:endParaRPr lang="it-IT"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problema matematico consiste nel fornire al satellite</a:t>
            </a:r>
            <a:r>
              <a:rPr lang="it-IT" baseline="0" dirty="0" smtClean="0"/>
              <a:t> una velocità angolare lungo i tre assi sufficiente a compensare il moto di rotazione del satellite attorno alla terra.</a:t>
            </a:r>
          </a:p>
          <a:p>
            <a:r>
              <a:rPr lang="it-IT" baseline="0" dirty="0" smtClean="0"/>
              <a:t>Il procedimento adottato per il compimento si compone delle seguenti fasi. Inizialmente si definisce un tempo di manovra massimo. Tale tempo definisce la posizione del satellite sull’orbita </a:t>
            </a:r>
            <a:r>
              <a:rPr lang="it-IT" baseline="0" dirty="0" err="1" smtClean="0"/>
              <a:t>rispotto</a:t>
            </a:r>
            <a:r>
              <a:rPr lang="it-IT" baseline="0" dirty="0" smtClean="0"/>
              <a:t> a quella attuale, in cui inizierà effettivamente il puntamento. </a:t>
            </a:r>
          </a:p>
          <a:p>
            <a:r>
              <a:rPr lang="it-IT" baseline="0" dirty="0" smtClean="0"/>
              <a:t>Successivamente si calcola l’assetto in assi corpo che il satellite dovrà avere all’istante iniziale del puntamento, e lo si raggiunge in un tempo inferiore a quello massimo stabilito. </a:t>
            </a:r>
          </a:p>
          <a:p>
            <a:r>
              <a:rPr lang="it-IT" baseline="0" dirty="0" smtClean="0"/>
              <a:t>Raggiunto tale assetto si procede con una fase di inattività fino al punto in cui ha inizio il puntamento, dove si imprimerà al satellite il vettore velocità angolare necessario e precedentemente calcolato per permettere di annullare gli effetti </a:t>
            </a:r>
            <a:r>
              <a:rPr lang="it-IT" baseline="0" dirty="0" err="1" smtClean="0"/>
              <a:t>dela</a:t>
            </a:r>
            <a:r>
              <a:rPr lang="it-IT" baseline="0" dirty="0" smtClean="0"/>
              <a:t> rotazione attorno alla terra.</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20</a:t>
            </a:fld>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Alcuni esempi delle simulazioni sono esposti in figura, Scegliendo</a:t>
            </a:r>
            <a:r>
              <a:rPr lang="it-IT" baseline="0" dirty="0" smtClean="0"/>
              <a:t> un tempo massimo di 80 secondi.</a:t>
            </a:r>
          </a:p>
          <a:p>
            <a:r>
              <a:rPr lang="it-IT" baseline="0" dirty="0" smtClean="0"/>
              <a:t>Vediamo quindi che per entrambi i casi si ha prima il </a:t>
            </a:r>
            <a:r>
              <a:rPr lang="it-IT" baseline="0" dirty="0" err="1" smtClean="0"/>
              <a:t>cacolo</a:t>
            </a:r>
            <a:r>
              <a:rPr lang="it-IT" baseline="0" dirty="0" smtClean="0"/>
              <a:t> dell’assetto e la rotazione preliminare, per poi applicare uno spin di puntamento.</a:t>
            </a:r>
          </a:p>
          <a:p>
            <a:r>
              <a:rPr lang="it-IT" baseline="0" dirty="0" smtClean="0"/>
              <a:t>Dati i valori necessari allo spin di puntamento, tale manovra, quando il campo magnetico lo permette, può essere eseguita con i </a:t>
            </a:r>
            <a:r>
              <a:rPr lang="it-IT" baseline="0" dirty="0" err="1" smtClean="0"/>
              <a:t>magnetotorquer</a:t>
            </a:r>
            <a:r>
              <a:rPr lang="it-IT" baseline="0" dirty="0" smtClean="0"/>
              <a:t>.</a:t>
            </a:r>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21</a:t>
            </a:fld>
            <a:endParaRPr lang="it-IT"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Infine esaminiamo la manovra di tracciamento di un punto sulla superficie terrestre, che </a:t>
            </a:r>
            <a:r>
              <a:rPr lang="it-IT" dirty="0" err="1" smtClean="0"/>
              <a:t>chiamereremo</a:t>
            </a:r>
            <a:r>
              <a:rPr lang="it-IT" dirty="0" smtClean="0"/>
              <a:t> </a:t>
            </a:r>
            <a:r>
              <a:rPr lang="it-IT" dirty="0" err="1" smtClean="0"/>
              <a:t>ground</a:t>
            </a:r>
            <a:r>
              <a:rPr lang="it-IT" dirty="0" smtClean="0"/>
              <a:t> station. Si tratta di una</a:t>
            </a:r>
            <a:r>
              <a:rPr lang="it-IT" baseline="0" dirty="0" smtClean="0"/>
              <a:t> manovra che combina in modo complesso accelerazione e spin. Alcune applicazioni tipiche prevedono il puntamento delle antenne verso la base per l’invio di dati, oppure il puntamento del payload verso un obiettivo.</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22</a:t>
            </a:fld>
            <a:endParaRPr lang="it-IT"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t>Il primo passo che occorre compiere è determinare quale orbite sono in grado di vedere la</a:t>
            </a:r>
            <a:r>
              <a:rPr lang="it-IT" sz="1200" baseline="0" dirty="0" smtClean="0"/>
              <a:t> stazione di terra per un tempo sufficiente. Successivamente si trovano i due angoli caratteristici della manovra, individuandone le dipendenze dal tempo e dalla stazione di terra desiderata.</a:t>
            </a:r>
            <a:endParaRPr lang="it-IT" sz="1200" dirty="0" smtClean="0"/>
          </a:p>
          <a:p>
            <a:r>
              <a:rPr lang="it-IT" sz="1200" dirty="0" smtClean="0"/>
              <a:t>Indichiamo</a:t>
            </a:r>
            <a:r>
              <a:rPr lang="it-IT" sz="1200" baseline="0" dirty="0" smtClean="0"/>
              <a:t> con </a:t>
            </a:r>
            <a:endParaRPr lang="it-IT" sz="1200" dirty="0" smtClean="0"/>
          </a:p>
          <a:p>
            <a:r>
              <a:rPr lang="it-IT" sz="1200" dirty="0" smtClean="0"/>
              <a:t>μ , l’angolo tra la direzione di puntamento proiettata sul piano dell’orbita e la tangente all’orbita locale (puntamento)</a:t>
            </a:r>
          </a:p>
          <a:p>
            <a:r>
              <a:rPr lang="it-IT" sz="1200" dirty="0" smtClean="0"/>
              <a:t>δ , l’angolo che</a:t>
            </a:r>
            <a:r>
              <a:rPr lang="it-IT" sz="1200" baseline="0" dirty="0" smtClean="0"/>
              <a:t> la direzione della stazione di terra ha rispetto al piano dell’orbita (deviazione)</a:t>
            </a:r>
          </a:p>
          <a:p>
            <a:r>
              <a:rPr lang="it-IT" sz="1200" baseline="0" dirty="0" smtClean="0"/>
              <a:t>La combinazione di questi due angoli istante per istante ci fornisce l’assetto di puntamento da realizzare.</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23</a:t>
            </a:fld>
            <a:endParaRPr lang="it-I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t>Il software di simulazione</a:t>
            </a:r>
            <a:r>
              <a:rPr lang="it-IT" sz="1200" baseline="0" dirty="0" smtClean="0"/>
              <a:t> che ho creato fornisce la visualizzazione su grafico con sfondo della terra delle orbite che il satellite percorre, evidenziando le orbite in grado di vedere la </a:t>
            </a:r>
            <a:r>
              <a:rPr lang="it-IT" sz="1200" baseline="0" dirty="0" err="1" smtClean="0"/>
              <a:t>ground</a:t>
            </a:r>
            <a:r>
              <a:rPr lang="it-IT" sz="1200" baseline="0" dirty="0" smtClean="0"/>
              <a:t> track, pallino rosso, in quanto secanti la zona rossa di puntamento. In questo caso si analizzano i dati per il puntamento di </a:t>
            </a:r>
            <a:r>
              <a:rPr lang="it-IT" sz="1200" baseline="0" dirty="0" err="1" smtClean="0"/>
              <a:t>torino</a:t>
            </a:r>
            <a:r>
              <a:rPr lang="it-IT" sz="1200" baseline="0" dirty="0" smtClean="0"/>
              <a:t> politecnico, ma è possibile l’analisi di altre località, come riportato sull’elaborato.</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24</a:t>
            </a:fld>
            <a:endParaRPr lang="it-IT"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Nella</a:t>
            </a:r>
            <a:r>
              <a:rPr lang="it-IT" baseline="0" dirty="0" smtClean="0"/>
              <a:t> prima riga di questa </a:t>
            </a:r>
            <a:r>
              <a:rPr lang="it-IT" baseline="0" dirty="0" err="1" smtClean="0"/>
              <a:t>diapositica</a:t>
            </a:r>
            <a:r>
              <a:rPr lang="it-IT" baseline="0" dirty="0" smtClean="0"/>
              <a:t>, con contorno blu, vediamo l’andamento della </a:t>
            </a:r>
            <a:r>
              <a:rPr lang="it-IT" baseline="0" dirty="0" err="1" smtClean="0"/>
              <a:t>quantita</a:t>
            </a:r>
            <a:r>
              <a:rPr lang="it-IT" baseline="0" dirty="0" smtClean="0"/>
              <a:t> angolare di puntamento a sinistra, e della velocità angolare necessaria a </a:t>
            </a:r>
            <a:r>
              <a:rPr lang="it-IT" baseline="0" dirty="0" err="1" smtClean="0"/>
              <a:t>produrna</a:t>
            </a:r>
            <a:r>
              <a:rPr lang="it-IT" baseline="0" dirty="0" smtClean="0"/>
              <a:t> nel tempo in cui il satellite percorre la sua porzione di orbita. Si noti come la variazione sia più rapida proprio sopra la stazione.</a:t>
            </a:r>
          </a:p>
          <a:p>
            <a:r>
              <a:rPr lang="it-IT" baseline="0" dirty="0" smtClean="0"/>
              <a:t>La curva è una sola nonostante le 4 orbite coinvolte in quanto il comportamento sulla verticale è il medesimo.</a:t>
            </a:r>
          </a:p>
          <a:p>
            <a:r>
              <a:rPr lang="it-IT" baseline="0" dirty="0" smtClean="0"/>
              <a:t>Nella parte inferiore invece è mostrato l’andamento dell’angolo delta. Le quattro linee di colore diverso rappresentano ciascuna un’orbita differente. I diversi valori assunti da ogni curva dipendono dalla distanza della </a:t>
            </a:r>
            <a:r>
              <a:rPr lang="it-IT" baseline="0" dirty="0" err="1" smtClean="0"/>
              <a:t>ground</a:t>
            </a:r>
            <a:r>
              <a:rPr lang="it-IT" baseline="0" dirty="0" smtClean="0"/>
              <a:t> station dalla traccia al suolo del satellite. Il fatto che siano positivi o negativi dipende se il satellite vede il punto alla sua destra o alla sua sinistra. Un ragionamento analogo vale per la variazione dell’angolo delta nel tempo (velocità angolari).</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25</a:t>
            </a:fld>
            <a:endParaRPr lang="it-IT"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Vediamo</a:t>
            </a:r>
            <a:r>
              <a:rPr lang="it-IT" baseline="0" dirty="0" smtClean="0"/>
              <a:t> quindi quale </a:t>
            </a:r>
            <a:r>
              <a:rPr lang="it-IT" baseline="0" dirty="0" err="1" smtClean="0"/>
              <a:t>dev</a:t>
            </a:r>
            <a:r>
              <a:rPr lang="it-IT" baseline="0" dirty="0" smtClean="0"/>
              <a:t>’essere il comportamento delle ruote d’inerzia per seguire l’andamento teorico dell’angolo calcolato.</a:t>
            </a:r>
          </a:p>
          <a:p>
            <a:r>
              <a:rPr lang="it-IT" baseline="0" dirty="0" smtClean="0"/>
              <a:t>Le curve considerate sono opposte rispetto alle prime, e scalate di un fattore che dipende dal rapporto delle inerzie ruota/satellite</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26</a:t>
            </a:fld>
            <a:endParaRPr lang="it-I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conclusione</a:t>
            </a:r>
            <a:r>
              <a:rPr lang="it-IT" baseline="0" dirty="0" smtClean="0"/>
              <a:t> si è trovato un modello matematico funzionante per i casi considerati, riuscendo ad elaborare un software in grado fornire valori soddisfacenti nei parametri di controllo d’assetto, seppur con qualche approssimazione. Il software è intuitivo e può elaborare praticamente tutti i tipi di assetto possibili. </a:t>
            </a:r>
          </a:p>
          <a:p>
            <a:r>
              <a:rPr lang="it-IT" baseline="0" dirty="0" smtClean="0"/>
              <a:t>Il lavoro svolto è stato ostacolato dalla carenza di letteratura sul problema considerato, o di frammentarietà della stessa, che tuttavia ha stimolato maggiormente il mio interesse nell’analisi del problema.</a:t>
            </a:r>
          </a:p>
          <a:p>
            <a:r>
              <a:rPr lang="it-IT" baseline="0" dirty="0" smtClean="0"/>
              <a:t>Questo lavoro è un ottimo punto di partenza per sviluppi futuri in materia, con strumenti differenti e considerando orbite più complesse o geometrie del satellite non particolari. Affrontare tali questioni in un unico elaborato sarebbe risultato probabilmente difficoltoso e dispersivo.</a:t>
            </a:r>
          </a:p>
          <a:p>
            <a:r>
              <a:rPr lang="it-IT" baseline="0" dirty="0" smtClean="0"/>
              <a:t>Alcuni miglioramenti che si potrebbero considerare sono ad esempio analisi di stabilità a fronte di perturbazioni esterne o un controllo di tipo PID, come accennato in alcune fonti di letteratura e qui non approfondito.</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27</a:t>
            </a:fld>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Vi ringrazio per la cortese</a:t>
            </a:r>
            <a:r>
              <a:rPr lang="it-IT" baseline="0" dirty="0" smtClean="0"/>
              <a:t> attenzione</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28</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a:bodyPr>
          <a:lstStyle/>
          <a:p>
            <a:r>
              <a:rPr lang="it-IT" dirty="0" smtClean="0"/>
              <a:t>Il lavoro si presenta</a:t>
            </a:r>
            <a:r>
              <a:rPr lang="it-IT" baseline="0" dirty="0" smtClean="0"/>
              <a:t> suddiviso in tre macroaree collegate:</a:t>
            </a:r>
          </a:p>
          <a:p>
            <a:r>
              <a:rPr lang="it-IT" baseline="0" dirty="0" smtClean="0"/>
              <a:t>Si vedrà innanzitutto una sezione introduttiva che descrive i satelliti e le condizioni operative in cui andremo ad operare</a:t>
            </a:r>
          </a:p>
          <a:p>
            <a:r>
              <a:rPr lang="it-IT" baseline="0" dirty="0" smtClean="0"/>
              <a:t>Effettueremo poi una breve analisi dell’equipaggiamento del satellite </a:t>
            </a:r>
          </a:p>
          <a:p>
            <a:r>
              <a:rPr lang="it-IT" baseline="0" dirty="0" smtClean="0"/>
              <a:t>Per finire si esamineranno i problemi da affrontare, le soluzioni adottate e alcuni risultati delle simulazioni svolte.</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3</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a:bodyPr>
          <a:lstStyle/>
          <a:p>
            <a:r>
              <a:rPr lang="it-IT" dirty="0" smtClean="0"/>
              <a:t>PiCPoT è stato</a:t>
            </a:r>
            <a:r>
              <a:rPr lang="it-IT" baseline="0" dirty="0" smtClean="0"/>
              <a:t> un progetto del politecnico di Torino del 2003 che aveva come obiettivi primari la multidisciplinarità tra i vari dipartimenti del politecnico, il test in ambiente spaziale i componentistica commerciale e l’acquisizione di immagini della terra.</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satellite</a:t>
            </a:r>
            <a:r>
              <a:rPr lang="it-IT" baseline="0" dirty="0" smtClean="0"/>
              <a:t> oggetto di questa tesi è invece </a:t>
            </a:r>
            <a:r>
              <a:rPr lang="it-IT" baseline="0" dirty="0" err="1" smtClean="0"/>
              <a:t>AraMiS</a:t>
            </a:r>
            <a:r>
              <a:rPr lang="it-IT" baseline="0" dirty="0" smtClean="0"/>
              <a:t>, satellite di tipo modulare che riprende gli obiettivi di </a:t>
            </a:r>
            <a:r>
              <a:rPr lang="it-IT" baseline="0" dirty="0" err="1" smtClean="0"/>
              <a:t>picpot</a:t>
            </a:r>
            <a:r>
              <a:rPr lang="it-IT" baseline="0" dirty="0" smtClean="0"/>
              <a:t>, introducendo però altri aspetti fondamentali, che costituiscono il punto di forza del progetto. Infatti </a:t>
            </a:r>
            <a:r>
              <a:rPr lang="it-IT" baseline="0" dirty="0" err="1" smtClean="0"/>
              <a:t>Aramis</a:t>
            </a:r>
            <a:r>
              <a:rPr lang="it-IT" baseline="0" dirty="0" smtClean="0"/>
              <a:t> Vuole porsi come satellite a basso costo di realizzazione e con tempi minimi di produzione, unendo però una grande adattabilità ad ogni tipologia di missione.</a:t>
            </a:r>
          </a:p>
          <a:p>
            <a:r>
              <a:rPr lang="it-IT" baseline="0" dirty="0" smtClean="0"/>
              <a:t>Le mattonelle, o </a:t>
            </a:r>
            <a:r>
              <a:rPr lang="it-IT" baseline="0" dirty="0" err="1" smtClean="0"/>
              <a:t>tiles</a:t>
            </a:r>
            <a:r>
              <a:rPr lang="it-IT" baseline="0" dirty="0" smtClean="0"/>
              <a:t>, che sono riportate in figura, costituiscono il nucleo hardware del satellite e possono essere combinate tra loro in forme e modi diversi, in funzione del payload e della missione.</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5</a:t>
            </a:fld>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685800"/>
            <a:ext cx="5486400" cy="3429000"/>
          </a:xfrm>
        </p:spPr>
      </p:sp>
      <p:sp>
        <p:nvSpPr>
          <p:cNvPr id="3" name="Segnaposto note 2"/>
          <p:cNvSpPr>
            <a:spLocks noGrp="1"/>
          </p:cNvSpPr>
          <p:nvPr>
            <p:ph type="body" idx="1"/>
          </p:nvPr>
        </p:nvSpPr>
        <p:spPr/>
        <p:txBody>
          <a:bodyPr>
            <a:normAutofit/>
          </a:bodyPr>
          <a:lstStyle/>
          <a:p>
            <a:r>
              <a:rPr lang="it-IT" dirty="0" smtClean="0"/>
              <a:t>Ad</a:t>
            </a:r>
            <a:r>
              <a:rPr lang="it-IT" baseline="0" dirty="0" smtClean="0"/>
              <a:t> esempio sono mostrati due tipologie di conformazione degne di nota. La prima rappresenta la più piccola e semplice conformazione del satellite. Una struttura cubica che però è del tutto autonoma.</a:t>
            </a:r>
          </a:p>
          <a:p>
            <a:r>
              <a:rPr lang="it-IT" baseline="0" dirty="0" smtClean="0"/>
              <a:t>Una seconda tipologia rilevante è la configurazione prismatica a base esagonale. Le sue caratteristiche la rendono idonea ad ospitare payload inusuali, come ad esempio un telescopio.</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6</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L’ambiente operativo in cui porremo il nostro satellite è situato ad una quota di circa 600Km, nella fascia orbitale denominata Low</a:t>
            </a:r>
            <a:r>
              <a:rPr lang="it-IT" baseline="0" dirty="0" smtClean="0"/>
              <a:t> Earth Orbit.</a:t>
            </a:r>
          </a:p>
          <a:p>
            <a:r>
              <a:rPr lang="it-IT" baseline="0" dirty="0" smtClean="0"/>
              <a:t>Tale zona è sufficientemente elevata per sfuggire agli effetti dissipativi dovuti all’atmosfera, per garantire bassi ritardi nelle telecomunicazioni. Inoltre i campi gravitazionale e magnetico sono fievoli ma non trascurabili, e possono essere sfruttati a vantaggio del controllo del satellite.</a:t>
            </a:r>
          </a:p>
          <a:p>
            <a:r>
              <a:rPr lang="it-IT" baseline="0" dirty="0" smtClean="0"/>
              <a:t>Tale quota operativa è tuttavia è sufficientemente bassa da risultare protetta dalle fasce di </a:t>
            </a:r>
            <a:r>
              <a:rPr lang="it-IT" baseline="0" dirty="0" err="1" smtClean="0"/>
              <a:t>van</a:t>
            </a:r>
            <a:r>
              <a:rPr lang="it-IT" baseline="0" dirty="0" smtClean="0"/>
              <a:t> </a:t>
            </a:r>
            <a:r>
              <a:rPr lang="it-IT" baseline="0" dirty="0" err="1" smtClean="0"/>
              <a:t>allen</a:t>
            </a:r>
            <a:r>
              <a:rPr lang="it-IT" baseline="0" dirty="0" smtClean="0"/>
              <a:t> nei confronti della radiazione ionizzante che porterebbe a danneggiamento delle componenti del nostro satellite.</a:t>
            </a:r>
            <a:endParaRPr lang="it-IT" dirty="0" smtClean="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7</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Per quanto riguarda l’hardware installato a bordo, vediamo la presenza di sensori</a:t>
            </a:r>
            <a:r>
              <a:rPr lang="it-IT" baseline="0" dirty="0" smtClean="0"/>
              <a:t> di tipo diverso, in grado di fornire al controllo di assetto i dati corretti per il calcolo del comando di posizionamento.</a:t>
            </a:r>
          </a:p>
          <a:p>
            <a:r>
              <a:rPr lang="it-IT" baseline="0" dirty="0" smtClean="0"/>
              <a:t>Gli attuatori presenti per svolgere le manovre di nostra competenza sono ruote d’inerzia e </a:t>
            </a:r>
            <a:r>
              <a:rPr lang="it-IT" baseline="0" dirty="0" err="1" smtClean="0"/>
              <a:t>magnetotorquer</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8</a:t>
            </a:fld>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ruote d’inerzia sono attuatori</a:t>
            </a:r>
            <a:r>
              <a:rPr lang="it-IT" baseline="0" dirty="0" smtClean="0"/>
              <a:t> di tipo meccanico che sfruttano il principio di conservazione del momento angolare per generare una rotazione del satellite in una direzione mettendosi in rotazione nel verso opposto. Sono solitamente costituite da un disco di metallo con elevato momento d’inerzia, messo in rotazione da un motore elettrico.</a:t>
            </a:r>
          </a:p>
          <a:p>
            <a:r>
              <a:rPr lang="it-IT" baseline="0" dirty="0" smtClean="0"/>
              <a:t>i vantaggi evidenziati da questo tipo di attuatore sono la possibilità di eseguire manovre in tempi molto ridotti, ottenendo una precisione nel controllo piuttosto elevata. Inoltre il suo funzionamento non dipende dai fattori ambientali o dall’orientamento.</a:t>
            </a:r>
          </a:p>
          <a:p>
            <a:r>
              <a:rPr lang="it-IT" baseline="0" dirty="0" smtClean="0"/>
              <a:t>Per contro, per mantenere una rotazione devono mantenersi in funzione, e ciò comporta dispendio energetico piuttosto elevato.</a:t>
            </a:r>
          </a:p>
          <a:p>
            <a:r>
              <a:rPr lang="it-IT" baseline="0" dirty="0" smtClean="0"/>
              <a:t>Inoltre le ruote hanno una massima velocità di rotazione, oltre la quale non sono più in grado di fornire effetto utile. </a:t>
            </a:r>
          </a:p>
          <a:p>
            <a:r>
              <a:rPr lang="it-IT" baseline="0" dirty="0" smtClean="0"/>
              <a:t>In tale condizione la ruota è detta satura, e occorre applicare coppie esterne per poterla </a:t>
            </a:r>
            <a:r>
              <a:rPr lang="it-IT" baseline="0" dirty="0" err="1" smtClean="0"/>
              <a:t>desaturare</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368F6C49-A9DD-4DEA-829A-F7182DD0D1F7}" type="slidenum">
              <a:rPr lang="it-IT" smtClean="0"/>
              <a:pPr/>
              <a:t>9</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Figura a mano libera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igura a mano libera 7"/>
          <p:cNvSpPr>
            <a:spLocks/>
          </p:cNvSpPr>
          <p:nvPr/>
        </p:nvSpPr>
        <p:spPr bwMode="auto">
          <a:xfrm>
            <a:off x="6105527"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olo 8"/>
          <p:cNvSpPr>
            <a:spLocks noGrp="1"/>
          </p:cNvSpPr>
          <p:nvPr>
            <p:ph type="ctrTitle"/>
          </p:nvPr>
        </p:nvSpPr>
        <p:spPr>
          <a:xfrm>
            <a:off x="429064" y="2781300"/>
            <a:ext cx="6480048" cy="191770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287343"/>
            <a:ext cx="6480048" cy="14605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19" name="Segnaposto piè di pagina 18"/>
          <p:cNvSpPr>
            <a:spLocks noGrp="1"/>
          </p:cNvSpPr>
          <p:nvPr>
            <p:ph type="ftr" sz="quarter" idx="11"/>
          </p:nvPr>
        </p:nvSpPr>
        <p:spPr/>
        <p:txBody>
          <a:bodyPr/>
          <a:lstStyle/>
          <a:p>
            <a:endParaRPr lang="it-IT" dirty="0"/>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28866"/>
            <a:ext cx="2057400" cy="4876271"/>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28866"/>
            <a:ext cx="6019800" cy="487627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Figura a mano libera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igura a mano libera 8"/>
          <p:cNvSpPr>
            <a:spLocks/>
          </p:cNvSpPr>
          <p:nvPr/>
        </p:nvSpPr>
        <p:spPr bwMode="auto">
          <a:xfrm>
            <a:off x="6105527"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a:off x="685800" y="2986531"/>
            <a:ext cx="6629400" cy="1521969"/>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071500"/>
            <a:ext cx="6629400" cy="888907"/>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866"/>
            <a:ext cx="7467600" cy="9525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333501"/>
            <a:ext cx="3657600" cy="3771636"/>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333501"/>
            <a:ext cx="3657600" cy="3771636"/>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7542"/>
            <a:ext cx="8229600" cy="9525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4572000"/>
            <a:ext cx="4040188" cy="6985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7" y="4572000"/>
            <a:ext cx="4041775" cy="6985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264095"/>
            <a:ext cx="4040188" cy="3284802"/>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7" y="1264095"/>
            <a:ext cx="4041775" cy="3284802"/>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7470648" cy="9525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8" name="Segnaposto numero diapositiva 7"/>
          <p:cNvSpPr>
            <a:spLocks noGrp="1"/>
          </p:cNvSpPr>
          <p:nvPr>
            <p:ph type="sldNum" sz="quarter" idx="11"/>
          </p:nvPr>
        </p:nvSpPr>
        <p:spPr/>
        <p:txBody>
          <a:bodyPr/>
          <a:lstStyle/>
          <a:p>
            <a:fld id="{B007B441-5312-499D-93C3-6E37886527FA}" type="slidenum">
              <a:rPr lang="it-IT" smtClean="0"/>
              <a:pPr/>
              <a:t>‹N›</a:t>
            </a:fld>
            <a:endParaRPr lang="it-IT" dirty="0"/>
          </a:p>
        </p:txBody>
      </p:sp>
      <p:sp>
        <p:nvSpPr>
          <p:cNvPr id="9" name="Segnaposto piè di pagina 8"/>
          <p:cNvSpPr>
            <a:spLocks noGrp="1"/>
          </p:cNvSpPr>
          <p:nvPr>
            <p:ph type="ftr" sz="quarter" idx="12"/>
          </p:nvPr>
        </p:nvSpPr>
        <p:spPr/>
        <p:txBody>
          <a:bodyPr/>
          <a:lstStyle/>
          <a:p>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987940"/>
            <a:ext cx="3200400" cy="608542"/>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78687"/>
            <a:ext cx="2743200" cy="7620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651000"/>
            <a:ext cx="7086600" cy="3175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04/12/2011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8156448" y="5351720"/>
            <a:ext cx="762000" cy="304271"/>
          </a:xfrm>
        </p:spPr>
        <p:txBody>
          <a:bodyPr/>
          <a:lstStyle/>
          <a:p>
            <a:fld id="{B007B441-5312-499D-93C3-6E37886527FA}"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421424"/>
            <a:ext cx="3053868" cy="1044840"/>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849922"/>
            <a:ext cx="4114800" cy="34290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dirty="0" smtClean="0"/>
              <a:t>Fare clic sull'icona per inserire un'immagine</a:t>
            </a:r>
            <a:endParaRPr kumimoji="0" lang="en-US" dirty="0"/>
          </a:p>
        </p:txBody>
      </p:sp>
      <p:sp>
        <p:nvSpPr>
          <p:cNvPr id="4" name="Segnaposto testo 3"/>
          <p:cNvSpPr>
            <a:spLocks noGrp="1"/>
          </p:cNvSpPr>
          <p:nvPr>
            <p:ph type="body" sz="half" idx="2"/>
          </p:nvPr>
        </p:nvSpPr>
        <p:spPr>
          <a:xfrm>
            <a:off x="5556734" y="2498971"/>
            <a:ext cx="3053866" cy="2219569"/>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5351720"/>
            <a:ext cx="2133600" cy="304271"/>
          </a:xfrm>
        </p:spPr>
        <p:txBody>
          <a:bodyPr/>
          <a:lstStyle/>
          <a:p>
            <a:fld id="{4B6055F8-1D02-4417-9241-55C834FD9970}" type="datetimeFigureOut">
              <a:rPr lang="it-IT" smtClean="0"/>
              <a:pPr/>
              <a:t>04/12/2011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igura a mano libera 15"/>
          <p:cNvSpPr>
            <a:spLocks/>
          </p:cNvSpPr>
          <p:nvPr/>
        </p:nvSpPr>
        <p:spPr bwMode="auto">
          <a:xfrm>
            <a:off x="7315200" y="0"/>
            <a:ext cx="1828800"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Segnaposto titolo 8"/>
          <p:cNvSpPr>
            <a:spLocks noGrp="1"/>
          </p:cNvSpPr>
          <p:nvPr>
            <p:ph type="title"/>
          </p:nvPr>
        </p:nvSpPr>
        <p:spPr>
          <a:xfrm>
            <a:off x="457200" y="228866"/>
            <a:ext cx="7467600" cy="9525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333501"/>
            <a:ext cx="7467600" cy="3771636"/>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5351720"/>
            <a:ext cx="2133600" cy="304271"/>
          </a:xfrm>
          <a:prstGeom prst="rect">
            <a:avLst/>
          </a:prstGeom>
        </p:spPr>
        <p:txBody>
          <a:bodyPr vert="horz" bIns="0" anchor="b"/>
          <a:lstStyle>
            <a:lvl1pPr algn="l" eaLnBrk="1" latinLnBrk="0" hangingPunct="1">
              <a:defRPr kumimoji="0" sz="1000">
                <a:solidFill>
                  <a:schemeClr val="tx2">
                    <a:shade val="50000"/>
                  </a:schemeClr>
                </a:solidFill>
              </a:defRPr>
            </a:lvl1pPr>
          </a:lstStyle>
          <a:p>
            <a:fld id="{4B6055F8-1D02-4417-9241-55C834FD9970}" type="datetimeFigureOut">
              <a:rPr lang="it-IT" smtClean="0"/>
              <a:pPr/>
              <a:t>04/12/2011</a:t>
            </a:fld>
            <a:endParaRPr lang="it-IT" dirty="0"/>
          </a:p>
        </p:txBody>
      </p:sp>
      <p:sp>
        <p:nvSpPr>
          <p:cNvPr id="22" name="Segnaposto piè di pagina 21"/>
          <p:cNvSpPr>
            <a:spLocks noGrp="1"/>
          </p:cNvSpPr>
          <p:nvPr>
            <p:ph type="ftr" sz="quarter" idx="3"/>
          </p:nvPr>
        </p:nvSpPr>
        <p:spPr>
          <a:xfrm>
            <a:off x="3124200" y="5351720"/>
            <a:ext cx="2895600" cy="304271"/>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t-IT" dirty="0"/>
          </a:p>
        </p:txBody>
      </p:sp>
      <p:sp>
        <p:nvSpPr>
          <p:cNvPr id="18" name="Segnaposto numero diapositiva 17"/>
          <p:cNvSpPr>
            <a:spLocks noGrp="1"/>
          </p:cNvSpPr>
          <p:nvPr>
            <p:ph type="sldNum" sz="quarter" idx="4"/>
          </p:nvPr>
        </p:nvSpPr>
        <p:spPr>
          <a:xfrm>
            <a:off x="8153400" y="5351720"/>
            <a:ext cx="762000" cy="304271"/>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007B441-5312-499D-93C3-6E37886527FA}" type="slidenum">
              <a:rPr lang="it-IT" smtClean="0"/>
              <a:pPr/>
              <a:t>‹N›</a:t>
            </a:fld>
            <a:endParaRPr lang="it-IT"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1489348"/>
            <a:ext cx="7239280" cy="2736304"/>
          </a:xfrm>
        </p:spPr>
        <p:txBody>
          <a:bodyPr>
            <a:noAutofit/>
          </a:bodyPr>
          <a:lstStyle/>
          <a:p>
            <a:pPr algn="ctr"/>
            <a:r>
              <a:rPr lang="it-IT" sz="3600" dirty="0" smtClean="0"/>
              <a:t>Dimensionamento e sviluppo dei sistemi di variazione e controllo di assetto per satellite modulare AraMiS</a:t>
            </a:r>
            <a:endParaRPr lang="it-IT" sz="3600" dirty="0"/>
          </a:p>
        </p:txBody>
      </p:sp>
      <p:sp>
        <p:nvSpPr>
          <p:cNvPr id="3" name="Sottotitolo 2"/>
          <p:cNvSpPr>
            <a:spLocks noGrp="1"/>
          </p:cNvSpPr>
          <p:nvPr>
            <p:ph type="subTitle" idx="1"/>
          </p:nvPr>
        </p:nvSpPr>
        <p:spPr>
          <a:xfrm>
            <a:off x="323528" y="4297660"/>
            <a:ext cx="6156520" cy="1080120"/>
          </a:xfrm>
        </p:spPr>
        <p:txBody>
          <a:bodyPr>
            <a:normAutofit fontScale="85000" lnSpcReduction="20000"/>
          </a:bodyPr>
          <a:lstStyle/>
          <a:p>
            <a:pPr algn="l"/>
            <a:r>
              <a:rPr lang="it-IT" sz="1700" dirty="0" smtClean="0"/>
              <a:t>Candidato: </a:t>
            </a:r>
          </a:p>
          <a:p>
            <a:r>
              <a:rPr lang="it-IT" sz="1700" dirty="0" smtClean="0"/>
              <a:t>Danilo Muru				</a:t>
            </a:r>
          </a:p>
          <a:p>
            <a:pPr algn="l"/>
            <a:r>
              <a:rPr lang="it-IT" sz="1700" dirty="0" smtClean="0"/>
              <a:t>Relatori:</a:t>
            </a:r>
          </a:p>
          <a:p>
            <a:r>
              <a:rPr lang="it-IT" sz="1700" dirty="0" smtClean="0"/>
              <a:t>Prof. Ing.		Leonardo Reyneri		</a:t>
            </a:r>
          </a:p>
          <a:p>
            <a:r>
              <a:rPr lang="it-IT" sz="1700" dirty="0" smtClean="0"/>
              <a:t>Prof.ssa Ing.  	Manuela Battipede	</a:t>
            </a:r>
            <a:r>
              <a:rPr lang="it-IT" dirty="0" smtClean="0"/>
              <a:t>	</a:t>
            </a:r>
          </a:p>
        </p:txBody>
      </p:sp>
      <p:sp>
        <p:nvSpPr>
          <p:cNvPr id="4" name="Rettangolo 3"/>
          <p:cNvSpPr/>
          <p:nvPr/>
        </p:nvSpPr>
        <p:spPr>
          <a:xfrm>
            <a:off x="2051720" y="0"/>
            <a:ext cx="4572000" cy="1384995"/>
          </a:xfrm>
          <a:prstGeom prst="rect">
            <a:avLst/>
          </a:prstGeom>
        </p:spPr>
        <p:txBody>
          <a:bodyPr>
            <a:spAutoFit/>
          </a:bodyPr>
          <a:lstStyle/>
          <a:p>
            <a:pPr algn="ctr"/>
            <a:r>
              <a:rPr lang="it-IT" sz="2400" dirty="0" smtClean="0"/>
              <a:t>Politecnico di Torino</a:t>
            </a:r>
          </a:p>
          <a:p>
            <a:pPr algn="ctr"/>
            <a:endParaRPr lang="it-IT" sz="2400" dirty="0" smtClean="0"/>
          </a:p>
          <a:p>
            <a:pPr algn="ctr"/>
            <a:r>
              <a:rPr lang="it-IT" dirty="0" smtClean="0"/>
              <a:t>I Facoltà di Ingegneria</a:t>
            </a:r>
          </a:p>
          <a:p>
            <a:pPr algn="ctr"/>
            <a:r>
              <a:rPr lang="it-IT" dirty="0" smtClean="0"/>
              <a:t>Corso di Laurea in Ingegneria Aerospaziale</a:t>
            </a:r>
            <a:endParaRPr lang="it-IT" dirty="0"/>
          </a:p>
        </p:txBody>
      </p:sp>
      <p:pic>
        <p:nvPicPr>
          <p:cNvPr id="6" name="Immagine 5" descr="Logo Polito.jpg"/>
          <p:cNvPicPr>
            <a:picLocks noChangeAspect="1"/>
          </p:cNvPicPr>
          <p:nvPr/>
        </p:nvPicPr>
        <p:blipFill>
          <a:blip r:embed="rId3" cstate="print"/>
          <a:stretch>
            <a:fillRect/>
          </a:stretch>
        </p:blipFill>
        <p:spPr>
          <a:xfrm>
            <a:off x="0" y="0"/>
            <a:ext cx="1800000" cy="180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83568" y="913284"/>
            <a:ext cx="3096344" cy="461665"/>
          </a:xfrm>
          <a:prstGeom prst="rect">
            <a:avLst/>
          </a:prstGeom>
        </p:spPr>
        <p:txBody>
          <a:bodyPr wrap="square">
            <a:spAutoFit/>
          </a:bodyPr>
          <a:lstStyle/>
          <a:p>
            <a:r>
              <a:rPr lang="it-IT" sz="2400" dirty="0" smtClean="0">
                <a:solidFill>
                  <a:srgbClr val="FFFF00"/>
                </a:solidFill>
              </a:rPr>
              <a:t>Magnetotorquer</a:t>
            </a:r>
          </a:p>
        </p:txBody>
      </p:sp>
      <p:sp>
        <p:nvSpPr>
          <p:cNvPr id="8" name="CasellaDiTesto 7"/>
          <p:cNvSpPr txBox="1"/>
          <p:nvPr/>
        </p:nvSpPr>
        <p:spPr>
          <a:xfrm>
            <a:off x="755576" y="1345332"/>
            <a:ext cx="5243743" cy="400110"/>
          </a:xfrm>
          <a:prstGeom prst="rect">
            <a:avLst/>
          </a:prstGeom>
          <a:noFill/>
        </p:spPr>
        <p:txBody>
          <a:bodyPr wrap="none" rtlCol="0">
            <a:spAutoFit/>
          </a:bodyPr>
          <a:lstStyle/>
          <a:p>
            <a:pPr>
              <a:buFont typeface="Arial" pitchFamily="34" charset="0"/>
              <a:buChar char="•"/>
            </a:pPr>
            <a:r>
              <a:rPr lang="it-IT" sz="2000" dirty="0" smtClean="0"/>
              <a:t> Sfruttano le proprietà del campo magnetico</a:t>
            </a:r>
            <a:endParaRPr lang="it-IT" sz="2000"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sp>
        <p:nvSpPr>
          <p:cNvPr id="2051"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asellaDiTesto 11"/>
          <p:cNvSpPr txBox="1"/>
          <p:nvPr/>
        </p:nvSpPr>
        <p:spPr>
          <a:xfrm>
            <a:off x="827584" y="1921396"/>
            <a:ext cx="4642618" cy="1200329"/>
          </a:xfrm>
          <a:prstGeom prst="rect">
            <a:avLst/>
          </a:prstGeom>
          <a:noFill/>
        </p:spPr>
        <p:txBody>
          <a:bodyPr wrap="none" rtlCol="0">
            <a:spAutoFit/>
          </a:bodyPr>
          <a:lstStyle/>
          <a:p>
            <a:r>
              <a:rPr lang="it-IT" sz="2400" dirty="0" smtClean="0">
                <a:solidFill>
                  <a:srgbClr val="00B050"/>
                </a:solidFill>
              </a:rPr>
              <a:t>Pro</a:t>
            </a:r>
          </a:p>
          <a:p>
            <a:pPr marL="174625" indent="-174625">
              <a:buFont typeface="Arial" pitchFamily="34" charset="0"/>
              <a:buChar char="•"/>
            </a:pPr>
            <a:r>
              <a:rPr lang="it-IT" sz="2400" dirty="0" smtClean="0"/>
              <a:t>Consumo energetico contenuto</a:t>
            </a:r>
          </a:p>
          <a:p>
            <a:pPr marL="174625" indent="-174625">
              <a:buFont typeface="Arial" pitchFamily="34" charset="0"/>
              <a:buChar char="•"/>
            </a:pPr>
            <a:r>
              <a:rPr lang="it-IT" sz="2400" dirty="0" smtClean="0"/>
              <a:t>Applica coppie di tipo esterno</a:t>
            </a:r>
          </a:p>
        </p:txBody>
      </p:sp>
      <p:sp>
        <p:nvSpPr>
          <p:cNvPr id="13" name="CasellaDiTesto 12"/>
          <p:cNvSpPr txBox="1"/>
          <p:nvPr/>
        </p:nvSpPr>
        <p:spPr>
          <a:xfrm flipH="1">
            <a:off x="827584" y="3505572"/>
            <a:ext cx="6552728" cy="1569660"/>
          </a:xfrm>
          <a:prstGeom prst="rect">
            <a:avLst/>
          </a:prstGeom>
          <a:noFill/>
        </p:spPr>
        <p:txBody>
          <a:bodyPr wrap="square" rtlCol="0">
            <a:spAutoFit/>
          </a:bodyPr>
          <a:lstStyle/>
          <a:p>
            <a:r>
              <a:rPr lang="it-IT" sz="2400" dirty="0" smtClean="0">
                <a:solidFill>
                  <a:srgbClr val="FF0000"/>
                </a:solidFill>
              </a:rPr>
              <a:t>Contro</a:t>
            </a:r>
          </a:p>
          <a:p>
            <a:pPr marL="174625" indent="-174625">
              <a:buFont typeface="Arial" pitchFamily="34" charset="0"/>
              <a:buChar char="•"/>
            </a:pPr>
            <a:r>
              <a:rPr lang="it-IT" sz="2400" dirty="0" smtClean="0"/>
              <a:t>Non utilizzabili in tutte le situazioni</a:t>
            </a:r>
          </a:p>
          <a:p>
            <a:pPr marL="174625" indent="-174625">
              <a:buFont typeface="Arial" pitchFamily="34" charset="0"/>
              <a:buChar char="•"/>
            </a:pPr>
            <a:r>
              <a:rPr lang="it-IT" sz="2400" dirty="0" smtClean="0"/>
              <a:t>Coppie contenute (10</a:t>
            </a:r>
            <a:r>
              <a:rPr lang="it-IT" sz="2400" baseline="30000" dirty="0" smtClean="0"/>
              <a:t>-4</a:t>
            </a:r>
            <a:r>
              <a:rPr lang="it-IT" sz="2400" dirty="0" smtClean="0"/>
              <a:t>Nm)</a:t>
            </a:r>
          </a:p>
          <a:p>
            <a:pPr marL="174625" indent="-174625">
              <a:buFont typeface="Arial" pitchFamily="34" charset="0"/>
              <a:buChar char="•"/>
            </a:pPr>
            <a:r>
              <a:rPr lang="it-IT" sz="2400" dirty="0" smtClean="0"/>
              <a:t>Tempi di manovra estesi</a:t>
            </a:r>
            <a:endParaRPr lang="it-IT" sz="2400" dirty="0"/>
          </a:p>
        </p:txBody>
      </p:sp>
      <p:pic>
        <p:nvPicPr>
          <p:cNvPr id="10" name="Immagine 9" descr="magneto torquer.jpeg"/>
          <p:cNvPicPr>
            <a:picLocks noChangeAspect="1"/>
          </p:cNvPicPr>
          <p:nvPr/>
        </p:nvPicPr>
        <p:blipFill>
          <a:blip r:embed="rId3" cstate="print"/>
          <a:stretch>
            <a:fillRect/>
          </a:stretch>
        </p:blipFill>
        <p:spPr>
          <a:xfrm>
            <a:off x="5940152" y="3649588"/>
            <a:ext cx="2957811"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itolo 1"/>
          <p:cNvSpPr txBox="1">
            <a:spLocks/>
          </p:cNvSpPr>
          <p:nvPr/>
        </p:nvSpPr>
        <p:spPr>
          <a:xfrm>
            <a:off x="0" y="157200"/>
            <a:ext cx="6516216"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Configurazioni hardware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3" name="Rettangolo 2"/>
          <p:cNvSpPr/>
          <p:nvPr/>
        </p:nvSpPr>
        <p:spPr>
          <a:xfrm>
            <a:off x="683568" y="997295"/>
            <a:ext cx="4248472" cy="461665"/>
          </a:xfrm>
          <a:prstGeom prst="rect">
            <a:avLst/>
          </a:prstGeom>
        </p:spPr>
        <p:txBody>
          <a:bodyPr wrap="square">
            <a:spAutoFit/>
          </a:bodyPr>
          <a:lstStyle/>
          <a:p>
            <a:r>
              <a:rPr lang="it-IT" sz="2400" dirty="0" smtClean="0">
                <a:solidFill>
                  <a:srgbClr val="FFFF00"/>
                </a:solidFill>
              </a:rPr>
              <a:t>Manovre di controllo d’assetto</a:t>
            </a:r>
          </a:p>
        </p:txBody>
      </p:sp>
      <p:sp>
        <p:nvSpPr>
          <p:cNvPr id="5" name="CasellaDiTesto 4"/>
          <p:cNvSpPr txBox="1"/>
          <p:nvPr/>
        </p:nvSpPr>
        <p:spPr>
          <a:xfrm>
            <a:off x="827584" y="1705372"/>
            <a:ext cx="4824536" cy="2677656"/>
          </a:xfrm>
          <a:prstGeom prst="rect">
            <a:avLst/>
          </a:prstGeom>
          <a:noFill/>
        </p:spPr>
        <p:txBody>
          <a:bodyPr wrap="square" rtlCol="0">
            <a:spAutoFit/>
          </a:bodyPr>
          <a:lstStyle/>
          <a:p>
            <a:pPr marL="174625" indent="-174625">
              <a:buFont typeface="Arial" pitchFamily="34" charset="0"/>
              <a:buChar char="•"/>
            </a:pPr>
            <a:r>
              <a:rPr lang="it-IT" sz="2400" dirty="0" smtClean="0"/>
              <a:t>Spin / Despin</a:t>
            </a:r>
          </a:p>
          <a:p>
            <a:pPr marL="174625" indent="-174625">
              <a:buFont typeface="Arial" pitchFamily="34" charset="0"/>
              <a:buChar char="•"/>
            </a:pPr>
            <a:endParaRPr lang="it-IT" sz="2400" dirty="0" smtClean="0"/>
          </a:p>
          <a:p>
            <a:pPr marL="174625" indent="-174625">
              <a:buFont typeface="Arial" pitchFamily="34" charset="0"/>
              <a:buChar char="•"/>
            </a:pPr>
            <a:r>
              <a:rPr lang="it-IT" sz="2400" dirty="0" smtClean="0"/>
              <a:t>Rotazione controllata</a:t>
            </a:r>
          </a:p>
          <a:p>
            <a:pPr marL="174625" indent="-174625">
              <a:buFont typeface="Arial" pitchFamily="34" charset="0"/>
              <a:buChar char="•"/>
            </a:pPr>
            <a:endParaRPr lang="it-IT" sz="2400" dirty="0" smtClean="0"/>
          </a:p>
          <a:p>
            <a:pPr marL="174625" indent="-174625">
              <a:buFont typeface="Arial" pitchFamily="34" charset="0"/>
              <a:buChar char="•"/>
            </a:pPr>
            <a:r>
              <a:rPr lang="it-IT" sz="2400" dirty="0" smtClean="0"/>
              <a:t>Puntamento inerziale</a:t>
            </a:r>
          </a:p>
          <a:p>
            <a:pPr marL="174625" indent="-174625">
              <a:buFont typeface="Arial" pitchFamily="34" charset="0"/>
              <a:buChar char="•"/>
            </a:pPr>
            <a:endParaRPr lang="it-IT" sz="2400" dirty="0" smtClean="0"/>
          </a:p>
          <a:p>
            <a:pPr marL="174625" indent="-174625">
              <a:buFont typeface="Arial" pitchFamily="34" charset="0"/>
              <a:buChar char="•"/>
            </a:pPr>
            <a:r>
              <a:rPr lang="it-IT" sz="2400" dirty="0" smtClean="0"/>
              <a:t>Ground Tracking</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1273324"/>
            <a:ext cx="5916813" cy="3785652"/>
          </a:xfrm>
          <a:prstGeom prst="rect">
            <a:avLst/>
          </a:prstGeom>
          <a:noFill/>
        </p:spPr>
        <p:txBody>
          <a:bodyPr wrap="none" rtlCol="0">
            <a:spAutoFit/>
          </a:bodyPr>
          <a:lstStyle/>
          <a:p>
            <a:pPr marL="174625" indent="-174625"/>
            <a:r>
              <a:rPr lang="it-IT" sz="2400" dirty="0" smtClean="0">
                <a:solidFill>
                  <a:srgbClr val="FFFF00"/>
                </a:solidFill>
              </a:rPr>
              <a:t>La manovra di spin</a:t>
            </a:r>
          </a:p>
          <a:p>
            <a:pPr marL="174625" indent="-174625">
              <a:buFont typeface="Arial" pitchFamily="34" charset="0"/>
              <a:buChar char="•"/>
            </a:pPr>
            <a:r>
              <a:rPr lang="it-IT" sz="2400" dirty="0" smtClean="0"/>
              <a:t>E’ fondamentale per qualunque manovra</a:t>
            </a:r>
          </a:p>
          <a:p>
            <a:pPr marL="174625" indent="-174625">
              <a:buFont typeface="Arial" pitchFamily="34" charset="0"/>
              <a:buChar char="•"/>
            </a:pPr>
            <a:r>
              <a:rPr lang="it-IT" sz="2400" dirty="0" smtClean="0"/>
              <a:t>Varia la velocità angolare del satellite</a:t>
            </a:r>
          </a:p>
          <a:p>
            <a:pPr marL="174625" indent="-174625">
              <a:buFont typeface="Arial" pitchFamily="34" charset="0"/>
              <a:buChar char="•"/>
            </a:pPr>
            <a:r>
              <a:rPr lang="it-IT" sz="2400" dirty="0" smtClean="0"/>
              <a:t>Ferma il satellite se in rotazione</a:t>
            </a:r>
          </a:p>
          <a:p>
            <a:pPr marL="174625" indent="-174625">
              <a:buFont typeface="Arial" pitchFamily="34" charset="0"/>
              <a:buChar char="•"/>
            </a:pPr>
            <a:r>
              <a:rPr lang="it-IT" sz="2400" dirty="0" smtClean="0"/>
              <a:t>Mette in rotazione il satellite se è fermo</a:t>
            </a:r>
          </a:p>
          <a:p>
            <a:pPr marL="174625" indent="-174625">
              <a:buFont typeface="Arial" pitchFamily="34" charset="0"/>
              <a:buChar char="•"/>
            </a:pPr>
            <a:endParaRPr lang="it-IT" sz="2400" dirty="0" smtClean="0"/>
          </a:p>
          <a:p>
            <a:pPr marL="174625" indent="-174625"/>
            <a:r>
              <a:rPr lang="it-IT" sz="2400" dirty="0" smtClean="0">
                <a:solidFill>
                  <a:srgbClr val="FFFF00"/>
                </a:solidFill>
              </a:rPr>
              <a:t>Inoltre permette:</a:t>
            </a:r>
          </a:p>
          <a:p>
            <a:pPr marL="174625" indent="-174625">
              <a:buFont typeface="Arial" pitchFamily="34" charset="0"/>
              <a:buChar char="•"/>
            </a:pPr>
            <a:r>
              <a:rPr lang="it-IT" sz="2400" dirty="0" smtClean="0"/>
              <a:t>Desaturazione ruote d’inerzia</a:t>
            </a:r>
          </a:p>
          <a:p>
            <a:pPr marL="174625" indent="-174625">
              <a:buFont typeface="Arial" pitchFamily="34" charset="0"/>
              <a:buChar char="•"/>
            </a:pPr>
            <a:r>
              <a:rPr lang="it-IT" sz="2400" dirty="0" smtClean="0"/>
              <a:t>Acquisizione stabilità giroscopica</a:t>
            </a:r>
          </a:p>
          <a:p>
            <a:pPr marL="174625" indent="-174625">
              <a:buFont typeface="Arial" pitchFamily="34" charset="0"/>
              <a:buChar char="•"/>
            </a:pPr>
            <a:r>
              <a:rPr lang="it-IT" sz="2400" dirty="0" smtClean="0"/>
              <a:t>Contrasto dei disturbi ambientali</a:t>
            </a:r>
            <a:endParaRPr lang="it-IT" sz="2400" dirty="0"/>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197971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dirty="0" smtClean="0">
                <a:solidFill>
                  <a:schemeClr val="tx1"/>
                </a:solidFill>
              </a:rPr>
              <a:t>Spin</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39752" y="913284"/>
            <a:ext cx="3353803" cy="461665"/>
          </a:xfrm>
          <a:prstGeom prst="rect">
            <a:avLst/>
          </a:prstGeom>
          <a:noFill/>
        </p:spPr>
        <p:txBody>
          <a:bodyPr wrap="none" rtlCol="0">
            <a:spAutoFit/>
          </a:bodyPr>
          <a:lstStyle/>
          <a:p>
            <a:pPr marL="174625" indent="-174625"/>
            <a:r>
              <a:rPr lang="it-IT" sz="2400" dirty="0" smtClean="0">
                <a:solidFill>
                  <a:srgbClr val="FFFF00"/>
                </a:solidFill>
              </a:rPr>
              <a:t>Le Equazioni di Eulero:</a:t>
            </a:r>
            <a:endParaRPr lang="it-IT" sz="2400" dirty="0" smtClean="0"/>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197971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dirty="0" smtClean="0">
                <a:solidFill>
                  <a:schemeClr val="tx1"/>
                </a:solidFill>
              </a:rPr>
              <a:t>Spin</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914525" cy="762000"/>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pic>
        <p:nvPicPr>
          <p:cNvPr id="13" name="Immagine 12" descr="eulero.PNG"/>
          <p:cNvPicPr>
            <a:picLocks noChangeAspect="1"/>
          </p:cNvPicPr>
          <p:nvPr/>
        </p:nvPicPr>
        <p:blipFill>
          <a:blip r:embed="rId4" cstate="print"/>
          <a:stretch>
            <a:fillRect/>
          </a:stretch>
        </p:blipFill>
        <p:spPr>
          <a:xfrm>
            <a:off x="1979712" y="1345332"/>
            <a:ext cx="4185352"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asellaDiTesto 14"/>
          <p:cNvSpPr txBox="1"/>
          <p:nvPr/>
        </p:nvSpPr>
        <p:spPr>
          <a:xfrm>
            <a:off x="5796136" y="3505572"/>
            <a:ext cx="1731564" cy="1200329"/>
          </a:xfrm>
          <a:prstGeom prst="rect">
            <a:avLst/>
          </a:prstGeom>
          <a:noFill/>
        </p:spPr>
        <p:txBody>
          <a:bodyPr wrap="none" rtlCol="0">
            <a:spAutoFit/>
          </a:bodyPr>
          <a:lstStyle/>
          <a:p>
            <a:pPr marL="174625" indent="-174625"/>
            <a:r>
              <a:rPr lang="it-IT" sz="2400" dirty="0" smtClean="0"/>
              <a:t>Jx ≠Jy ≠Jz</a:t>
            </a:r>
          </a:p>
          <a:p>
            <a:pPr marL="174625" indent="-174625"/>
            <a:r>
              <a:rPr lang="it-IT" sz="2400" dirty="0" smtClean="0"/>
              <a:t>Jx=Jy=Jz</a:t>
            </a:r>
          </a:p>
          <a:p>
            <a:pPr marL="174625" indent="-174625"/>
            <a:r>
              <a:rPr lang="it-IT" sz="2400" dirty="0" smtClean="0"/>
              <a:t>Jz &lt;&lt;Jx=Jy</a:t>
            </a:r>
          </a:p>
        </p:txBody>
      </p:sp>
      <p:sp>
        <p:nvSpPr>
          <p:cNvPr id="16" name="CasellaDiTesto 15"/>
          <p:cNvSpPr txBox="1"/>
          <p:nvPr/>
        </p:nvSpPr>
        <p:spPr>
          <a:xfrm>
            <a:off x="323528" y="3145532"/>
            <a:ext cx="4798108" cy="1569660"/>
          </a:xfrm>
          <a:prstGeom prst="rect">
            <a:avLst/>
          </a:prstGeom>
          <a:noFill/>
        </p:spPr>
        <p:txBody>
          <a:bodyPr wrap="none" rtlCol="0">
            <a:spAutoFit/>
          </a:bodyPr>
          <a:lstStyle/>
          <a:p>
            <a:pPr marL="174625" indent="-174625"/>
            <a:r>
              <a:rPr lang="it-IT" sz="2400" dirty="0" smtClean="0">
                <a:solidFill>
                  <a:srgbClr val="FFFF00"/>
                </a:solidFill>
              </a:rPr>
              <a:t>Casi notevoli:</a:t>
            </a:r>
          </a:p>
          <a:p>
            <a:pPr marL="174625" indent="-174625">
              <a:buFont typeface="Arial" pitchFamily="34" charset="0"/>
              <a:buChar char="•"/>
            </a:pPr>
            <a:r>
              <a:rPr lang="it-IT" sz="2400" dirty="0" smtClean="0"/>
              <a:t>Configurazione generica</a:t>
            </a:r>
            <a:endParaRPr lang="it-IT" sz="2400" dirty="0" smtClean="0">
              <a:solidFill>
                <a:srgbClr val="FFFF00"/>
              </a:solidFill>
            </a:endParaRPr>
          </a:p>
          <a:p>
            <a:pPr marL="174625" indent="-174625">
              <a:buFont typeface="Arial" pitchFamily="34" charset="0"/>
              <a:buChar char="•"/>
            </a:pPr>
            <a:r>
              <a:rPr lang="it-IT" sz="2400" dirty="0" smtClean="0"/>
              <a:t>Configurazione cubica minima</a:t>
            </a:r>
          </a:p>
          <a:p>
            <a:pPr marL="174625" indent="-174625">
              <a:buFont typeface="Arial" pitchFamily="34" charset="0"/>
              <a:buChar char="•"/>
            </a:pPr>
            <a:r>
              <a:rPr lang="it-IT" sz="2400" dirty="0" smtClean="0"/>
              <a:t>Configurazione assialsimmetrica</a:t>
            </a:r>
          </a:p>
        </p:txBody>
      </p:sp>
      <p:sp>
        <p:nvSpPr>
          <p:cNvPr id="14" name="CasellaDiTesto 13"/>
          <p:cNvSpPr txBox="1"/>
          <p:nvPr/>
        </p:nvSpPr>
        <p:spPr>
          <a:xfrm>
            <a:off x="6300192" y="2281436"/>
            <a:ext cx="1872208" cy="584775"/>
          </a:xfrm>
          <a:prstGeom prst="rect">
            <a:avLst/>
          </a:prstGeom>
          <a:noFill/>
        </p:spPr>
        <p:txBody>
          <a:bodyPr wrap="square" rtlCol="0">
            <a:spAutoFit/>
          </a:bodyPr>
          <a:lstStyle/>
          <a:p>
            <a:r>
              <a:rPr lang="it-IT" sz="1600" i="1" dirty="0" smtClean="0">
                <a:solidFill>
                  <a:schemeClr val="accent6">
                    <a:lumMod val="40000"/>
                    <a:lumOff val="60000"/>
                  </a:schemeClr>
                </a:solidFill>
              </a:rPr>
              <a:t>M</a:t>
            </a:r>
            <a:r>
              <a:rPr lang="it-IT" sz="1600" dirty="0" smtClean="0">
                <a:solidFill>
                  <a:schemeClr val="accent6">
                    <a:lumMod val="40000"/>
                    <a:lumOff val="60000"/>
                  </a:schemeClr>
                </a:solidFill>
              </a:rPr>
              <a:t> risultante delle coppie esterne</a:t>
            </a:r>
            <a:endParaRPr lang="it-IT" sz="1600" dirty="0">
              <a:solidFill>
                <a:schemeClr val="accent6">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11760" y="697260"/>
            <a:ext cx="4624984" cy="461665"/>
          </a:xfrm>
          <a:prstGeom prst="rect">
            <a:avLst/>
          </a:prstGeom>
          <a:noFill/>
        </p:spPr>
        <p:txBody>
          <a:bodyPr wrap="none" rtlCol="0">
            <a:spAutoFit/>
          </a:bodyPr>
          <a:lstStyle/>
          <a:p>
            <a:pPr marL="174625" indent="-174625"/>
            <a:r>
              <a:rPr lang="it-IT" sz="2400" i="1" dirty="0" smtClean="0">
                <a:solidFill>
                  <a:schemeClr val="accent6">
                    <a:lumMod val="40000"/>
                    <a:lumOff val="60000"/>
                  </a:schemeClr>
                </a:solidFill>
              </a:rPr>
              <a:t>Specializzazione delle equazioni</a:t>
            </a:r>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197971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dirty="0" smtClean="0">
                <a:solidFill>
                  <a:schemeClr val="tx1"/>
                </a:solidFill>
              </a:rPr>
              <a:t>Spin</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
        <p:nvSpPr>
          <p:cNvPr id="7" name="CasellaDiTesto 6"/>
          <p:cNvSpPr txBox="1"/>
          <p:nvPr/>
        </p:nvSpPr>
        <p:spPr>
          <a:xfrm>
            <a:off x="467544" y="1345332"/>
            <a:ext cx="4314001" cy="1200329"/>
          </a:xfrm>
          <a:prstGeom prst="rect">
            <a:avLst/>
          </a:prstGeom>
          <a:noFill/>
        </p:spPr>
        <p:txBody>
          <a:bodyPr wrap="none" rtlCol="0">
            <a:spAutoFit/>
          </a:bodyPr>
          <a:lstStyle/>
          <a:p>
            <a:pPr marL="174625" indent="-174625"/>
            <a:r>
              <a:rPr lang="it-IT" sz="2400" dirty="0" smtClean="0">
                <a:solidFill>
                  <a:srgbClr val="FFFF00"/>
                </a:solidFill>
              </a:rPr>
              <a:t>Configurazione cubica minima</a:t>
            </a:r>
          </a:p>
          <a:p>
            <a:pPr marL="174625" indent="-174625"/>
            <a:endParaRPr lang="it-IT" sz="2400" dirty="0" smtClean="0">
              <a:solidFill>
                <a:srgbClr val="FFFF00"/>
              </a:solidFill>
            </a:endParaRPr>
          </a:p>
          <a:p>
            <a:pPr marL="174625" indent="-174625"/>
            <a:r>
              <a:rPr lang="it-IT" sz="2400" dirty="0" smtClean="0"/>
              <a:t>Per ogni asse</a:t>
            </a:r>
          </a:p>
        </p:txBody>
      </p:sp>
      <p:pic>
        <p:nvPicPr>
          <p:cNvPr id="8" name="Immagine 7" descr="Cattura.PNG"/>
          <p:cNvPicPr>
            <a:picLocks noChangeAspect="1"/>
          </p:cNvPicPr>
          <p:nvPr/>
        </p:nvPicPr>
        <p:blipFill>
          <a:blip r:embed="rId3" cstate="print"/>
          <a:stretch>
            <a:fillRect/>
          </a:stretch>
        </p:blipFill>
        <p:spPr>
          <a:xfrm>
            <a:off x="3347864" y="1852814"/>
            <a:ext cx="4804899" cy="713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reccia a destra 8"/>
          <p:cNvSpPr/>
          <p:nvPr/>
        </p:nvSpPr>
        <p:spPr>
          <a:xfrm>
            <a:off x="2627784" y="2137420"/>
            <a:ext cx="504056"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467544" y="2857500"/>
            <a:ext cx="4621778" cy="830997"/>
          </a:xfrm>
          <a:prstGeom prst="rect">
            <a:avLst/>
          </a:prstGeom>
          <a:noFill/>
        </p:spPr>
        <p:txBody>
          <a:bodyPr wrap="none" rtlCol="0">
            <a:spAutoFit/>
          </a:bodyPr>
          <a:lstStyle/>
          <a:p>
            <a:pPr marL="174625" indent="-174625"/>
            <a:r>
              <a:rPr lang="it-IT" sz="2400" dirty="0" smtClean="0">
                <a:solidFill>
                  <a:srgbClr val="FFFF00"/>
                </a:solidFill>
              </a:rPr>
              <a:t>Configurazione assialsimmetrica</a:t>
            </a:r>
          </a:p>
          <a:p>
            <a:pPr marL="174625" indent="-174625"/>
            <a:endParaRPr lang="it-IT" sz="2400" dirty="0" smtClean="0">
              <a:solidFill>
                <a:srgbClr val="FFFF00"/>
              </a:solidFill>
            </a:endParaRPr>
          </a:p>
        </p:txBody>
      </p:sp>
      <p:pic>
        <p:nvPicPr>
          <p:cNvPr id="11" name="Immagine 10" descr="eulero spec.PNG"/>
          <p:cNvPicPr>
            <a:picLocks noChangeAspect="1"/>
          </p:cNvPicPr>
          <p:nvPr/>
        </p:nvPicPr>
        <p:blipFill>
          <a:blip r:embed="rId4" cstate="print"/>
          <a:stretch>
            <a:fillRect/>
          </a:stretch>
        </p:blipFill>
        <p:spPr>
          <a:xfrm>
            <a:off x="467544" y="3721596"/>
            <a:ext cx="3146195"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magine 11" descr="wz.PNG"/>
          <p:cNvPicPr>
            <a:picLocks noChangeAspect="1"/>
          </p:cNvPicPr>
          <p:nvPr/>
        </p:nvPicPr>
        <p:blipFill>
          <a:blip r:embed="rId5" cstate="print"/>
          <a:stretch>
            <a:fillRect/>
          </a:stretch>
        </p:blipFill>
        <p:spPr>
          <a:xfrm>
            <a:off x="4499992" y="4585692"/>
            <a:ext cx="2376263" cy="686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magine 12" descr="wxwy.PNG"/>
          <p:cNvPicPr>
            <a:picLocks noChangeAspect="1"/>
          </p:cNvPicPr>
          <p:nvPr/>
        </p:nvPicPr>
        <p:blipFill>
          <a:blip r:embed="rId6" cstate="print"/>
          <a:stretch>
            <a:fillRect/>
          </a:stretch>
        </p:blipFill>
        <p:spPr>
          <a:xfrm>
            <a:off x="4499992" y="3361556"/>
            <a:ext cx="4464496" cy="1080120"/>
          </a:xfrm>
          <a:prstGeom prst="roundRect">
            <a:avLst>
              <a:gd name="adj" fmla="val 8594"/>
            </a:avLst>
          </a:prstGeom>
          <a:solidFill>
            <a:srgbClr val="FFFFFF">
              <a:shade val="85000"/>
            </a:srgbClr>
          </a:solidFill>
          <a:ln>
            <a:noFill/>
          </a:ln>
          <a:effectLst/>
        </p:spPr>
      </p:pic>
      <p:sp>
        <p:nvSpPr>
          <p:cNvPr id="14" name="Freccia a destra 13"/>
          <p:cNvSpPr/>
          <p:nvPr/>
        </p:nvSpPr>
        <p:spPr>
          <a:xfrm>
            <a:off x="3707904" y="4585692"/>
            <a:ext cx="720080" cy="43204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5" name="Freccia a destra 14"/>
          <p:cNvSpPr/>
          <p:nvPr/>
        </p:nvSpPr>
        <p:spPr>
          <a:xfrm>
            <a:off x="3707904" y="3505572"/>
            <a:ext cx="720080"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1417340"/>
            <a:ext cx="6149440" cy="3416320"/>
          </a:xfrm>
          <a:prstGeom prst="rect">
            <a:avLst/>
          </a:prstGeom>
          <a:noFill/>
        </p:spPr>
        <p:txBody>
          <a:bodyPr wrap="none" rtlCol="0">
            <a:spAutoFit/>
          </a:bodyPr>
          <a:lstStyle/>
          <a:p>
            <a:pPr marL="174625" indent="-174625"/>
            <a:r>
              <a:rPr lang="it-IT" sz="2400" dirty="0" smtClean="0">
                <a:solidFill>
                  <a:srgbClr val="FFFF00"/>
                </a:solidFill>
              </a:rPr>
              <a:t>La manovra di rotazione:</a:t>
            </a:r>
          </a:p>
          <a:p>
            <a:pPr marL="174625" indent="-174625">
              <a:buFont typeface="Arial" pitchFamily="34" charset="0"/>
              <a:buChar char="•"/>
            </a:pPr>
            <a:r>
              <a:rPr lang="it-IT" sz="2400" dirty="0" smtClean="0"/>
              <a:t>Rotazione predeterminata attorno agli assi</a:t>
            </a:r>
          </a:p>
          <a:p>
            <a:pPr marL="174625" indent="-174625">
              <a:buFont typeface="Arial" pitchFamily="34" charset="0"/>
              <a:buChar char="•"/>
            </a:pPr>
            <a:r>
              <a:rPr lang="it-IT" sz="2400" dirty="0" smtClean="0"/>
              <a:t>Manovra basata sullo spin</a:t>
            </a:r>
          </a:p>
          <a:p>
            <a:pPr marL="174625" indent="-174625">
              <a:buFont typeface="Arial" pitchFamily="34" charset="0"/>
              <a:buChar char="•"/>
            </a:pPr>
            <a:r>
              <a:rPr lang="it-IT" sz="2400" dirty="0" smtClean="0"/>
              <a:t>Manovra di base per altre complesse</a:t>
            </a:r>
          </a:p>
          <a:p>
            <a:pPr marL="174625" indent="-174625">
              <a:buFont typeface="Arial" pitchFamily="34" charset="0"/>
              <a:buChar char="•"/>
            </a:pPr>
            <a:endParaRPr lang="it-IT" sz="2400" dirty="0" smtClean="0"/>
          </a:p>
          <a:p>
            <a:pPr marL="174625" indent="-174625"/>
            <a:r>
              <a:rPr lang="it-IT" sz="2400" dirty="0" smtClean="0">
                <a:solidFill>
                  <a:srgbClr val="FFFF00"/>
                </a:solidFill>
              </a:rPr>
              <a:t>Inoltre permette l’orientamento:</a:t>
            </a:r>
          </a:p>
          <a:p>
            <a:pPr marL="174625" indent="-174625">
              <a:buFont typeface="Arial" pitchFamily="34" charset="0"/>
              <a:buChar char="•"/>
            </a:pPr>
            <a:r>
              <a:rPr lang="it-IT" sz="2400" dirty="0" smtClean="0"/>
              <a:t>Delle superfici (e.s. pannelli solari)</a:t>
            </a:r>
          </a:p>
          <a:p>
            <a:pPr marL="174625" indent="-174625">
              <a:buFont typeface="Arial" pitchFamily="34" charset="0"/>
              <a:buChar char="•"/>
            </a:pPr>
            <a:r>
              <a:rPr lang="it-IT" sz="2400" dirty="0" smtClean="0"/>
              <a:t>Del payload</a:t>
            </a:r>
          </a:p>
          <a:p>
            <a:pPr marL="174625" indent="-174625">
              <a:buFont typeface="Arial" pitchFamily="34" charset="0"/>
              <a:buChar char="•"/>
            </a:pPr>
            <a:r>
              <a:rPr lang="it-IT" sz="2400" dirty="0" smtClean="0"/>
              <a:t>Delle antenne</a:t>
            </a:r>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275856"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dirty="0" smtClean="0">
                <a:solidFill>
                  <a:schemeClr val="tx1"/>
                </a:solidFill>
              </a:rPr>
              <a:t>Rotazione controllata</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1273324"/>
            <a:ext cx="5912196" cy="3416320"/>
          </a:xfrm>
          <a:prstGeom prst="rect">
            <a:avLst/>
          </a:prstGeom>
          <a:noFill/>
        </p:spPr>
        <p:txBody>
          <a:bodyPr wrap="none" rtlCol="0">
            <a:spAutoFit/>
          </a:bodyPr>
          <a:lstStyle/>
          <a:p>
            <a:pPr marL="174625" indent="-174625"/>
            <a:r>
              <a:rPr lang="it-IT" sz="2400" dirty="0" smtClean="0">
                <a:solidFill>
                  <a:srgbClr val="FFFF00"/>
                </a:solidFill>
              </a:rPr>
              <a:t>Condizioni iniziali:</a:t>
            </a:r>
          </a:p>
          <a:p>
            <a:pPr marL="174625" indent="-174625">
              <a:buFont typeface="Arial" pitchFamily="34" charset="0"/>
              <a:buChar char="•"/>
            </a:pPr>
            <a:r>
              <a:rPr lang="it-IT" sz="2400" dirty="0" smtClean="0"/>
              <a:t>Satellite privo di spin, o con spin assiale</a:t>
            </a:r>
          </a:p>
          <a:p>
            <a:pPr marL="174625" indent="-174625">
              <a:buFont typeface="Arial" pitchFamily="34" charset="0"/>
              <a:buChar char="•"/>
            </a:pPr>
            <a:endParaRPr lang="it-IT" sz="2400" dirty="0" smtClean="0"/>
          </a:p>
          <a:p>
            <a:pPr marL="174625" indent="-174625"/>
            <a:r>
              <a:rPr lang="it-IT" sz="2400" dirty="0" smtClean="0">
                <a:solidFill>
                  <a:srgbClr val="FFFF00"/>
                </a:solidFill>
              </a:rPr>
              <a:t>Difficoltà:</a:t>
            </a:r>
          </a:p>
          <a:p>
            <a:pPr marL="174625" indent="-174625">
              <a:buFont typeface="Arial" pitchFamily="34" charset="0"/>
              <a:buChar char="•"/>
            </a:pPr>
            <a:r>
              <a:rPr lang="it-IT" sz="2400" dirty="0" smtClean="0"/>
              <a:t>Determinare gli angoli di Eulero relativi</a:t>
            </a:r>
          </a:p>
          <a:p>
            <a:pPr marL="174625" indent="-174625"/>
            <a:endParaRPr lang="it-IT" sz="2400" dirty="0" smtClean="0"/>
          </a:p>
          <a:p>
            <a:pPr marL="174625" indent="-174625"/>
            <a:r>
              <a:rPr lang="it-IT" sz="2400" dirty="0" smtClean="0">
                <a:solidFill>
                  <a:srgbClr val="FFFF00"/>
                </a:solidFill>
              </a:rPr>
              <a:t>Metodo:</a:t>
            </a:r>
          </a:p>
          <a:p>
            <a:pPr marL="174625" indent="-174625">
              <a:buFont typeface="Arial" pitchFamily="34" charset="0"/>
              <a:buChar char="•"/>
            </a:pPr>
            <a:r>
              <a:rPr lang="it-IT" sz="2400" dirty="0" smtClean="0"/>
              <a:t>Manovra in tempo minimo</a:t>
            </a:r>
          </a:p>
          <a:p>
            <a:pPr marL="174625" indent="-174625">
              <a:buFont typeface="Arial" pitchFamily="34" charset="0"/>
              <a:buChar char="•"/>
            </a:pPr>
            <a:r>
              <a:rPr lang="it-IT" sz="2400" dirty="0" smtClean="0"/>
              <a:t>Manovra a consumi ridotti</a:t>
            </a:r>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8" name="Titolo 1"/>
          <p:cNvSpPr txBox="1">
            <a:spLocks/>
          </p:cNvSpPr>
          <p:nvPr/>
        </p:nvSpPr>
        <p:spPr>
          <a:xfrm>
            <a:off x="0" y="697260"/>
            <a:ext cx="3275856"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dirty="0" smtClean="0">
                <a:solidFill>
                  <a:schemeClr val="tx1"/>
                </a:solidFill>
              </a:rPr>
              <a:t>Rotazione controllata</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1345332"/>
            <a:ext cx="7848872" cy="4154984"/>
          </a:xfrm>
          <a:prstGeom prst="rect">
            <a:avLst/>
          </a:prstGeom>
          <a:noFill/>
        </p:spPr>
        <p:txBody>
          <a:bodyPr wrap="square" rtlCol="0">
            <a:spAutoFit/>
          </a:bodyPr>
          <a:lstStyle/>
          <a:p>
            <a:pPr marL="174625" indent="-174625" algn="r"/>
            <a:r>
              <a:rPr lang="it-IT" sz="2400" dirty="0" smtClean="0">
                <a:solidFill>
                  <a:srgbClr val="FFFF00"/>
                </a:solidFill>
              </a:rPr>
              <a:t>			      Rotazione α</a:t>
            </a:r>
            <a:r>
              <a:rPr lang="it-IT" sz="2400" baseline="-25000" dirty="0" smtClean="0">
                <a:solidFill>
                  <a:srgbClr val="FFFF00"/>
                </a:solidFill>
              </a:rPr>
              <a:t>0</a:t>
            </a:r>
            <a:r>
              <a:rPr lang="it-IT" sz="2400" baseline="-25000" dirty="0" smtClean="0"/>
              <a:t> </a:t>
            </a:r>
            <a:r>
              <a:rPr lang="it-IT" sz="2400" dirty="0" smtClean="0">
                <a:solidFill>
                  <a:srgbClr val="FFFF00"/>
                </a:solidFill>
              </a:rPr>
              <a:t>in tempo minimo		</a:t>
            </a:r>
          </a:p>
          <a:p>
            <a:pPr marL="631825" lvl="1" indent="-174625" algn="r">
              <a:buFont typeface="Arial" pitchFamily="34" charset="0"/>
              <a:buChar char="•"/>
            </a:pPr>
            <a:r>
              <a:rPr lang="it-IT" sz="2400" dirty="0" smtClean="0"/>
              <a:t>Forma parabolica nel piano di fase	</a:t>
            </a:r>
          </a:p>
          <a:p>
            <a:pPr marL="631825" lvl="1" indent="-174625" algn="r">
              <a:buFont typeface="Arial" pitchFamily="34" charset="0"/>
              <a:buChar char="•"/>
            </a:pPr>
            <a:r>
              <a:rPr lang="it-IT" sz="2400" dirty="0" smtClean="0"/>
              <a:t>Max accelerazione per t/2		</a:t>
            </a:r>
          </a:p>
          <a:p>
            <a:pPr marL="631825" lvl="1" indent="-174625" algn="r">
              <a:buFont typeface="Arial" pitchFamily="34" charset="0"/>
              <a:buChar char="•"/>
            </a:pPr>
            <a:r>
              <a:rPr lang="it-IT" sz="2400" dirty="0" smtClean="0"/>
              <a:t>Max decelerazione per t/2		 </a:t>
            </a:r>
          </a:p>
          <a:p>
            <a:pPr marL="174625" indent="-174625">
              <a:buFont typeface="Arial" pitchFamily="34" charset="0"/>
              <a:buChar char="•"/>
            </a:pPr>
            <a:endParaRPr lang="it-IT" sz="2400" dirty="0" smtClean="0"/>
          </a:p>
          <a:p>
            <a:pPr marL="174625" indent="-174625"/>
            <a:r>
              <a:rPr lang="it-IT" sz="2400" dirty="0" smtClean="0">
                <a:solidFill>
                  <a:srgbClr val="FFFF00"/>
                </a:solidFill>
              </a:rPr>
              <a:t>Manovra a consumo ridotto</a:t>
            </a:r>
          </a:p>
          <a:p>
            <a:pPr marL="174625" indent="-174625">
              <a:buFont typeface="Arial" pitchFamily="34" charset="0"/>
              <a:buChar char="•"/>
            </a:pPr>
            <a:r>
              <a:rPr lang="it-IT" sz="2400" dirty="0" smtClean="0"/>
              <a:t>Si limita t</a:t>
            </a:r>
            <a:r>
              <a:rPr lang="it-IT" sz="2400" baseline="-25000" dirty="0" smtClean="0"/>
              <a:t>minimo </a:t>
            </a:r>
            <a:r>
              <a:rPr lang="it-IT" sz="2400" dirty="0" smtClean="0"/>
              <a:t>della manovra</a:t>
            </a:r>
          </a:p>
          <a:p>
            <a:pPr marL="174625" indent="-174625">
              <a:buFont typeface="Arial" pitchFamily="34" charset="0"/>
              <a:buChar char="•"/>
            </a:pPr>
            <a:r>
              <a:rPr lang="it-IT" sz="2400" dirty="0" smtClean="0"/>
              <a:t>Max accelerazione (a  t</a:t>
            </a:r>
            <a:r>
              <a:rPr lang="it-IT" sz="2400" baseline="-25000" dirty="0" smtClean="0"/>
              <a:t>min</a:t>
            </a:r>
            <a:r>
              <a:rPr lang="it-IT" sz="2400" dirty="0" smtClean="0"/>
              <a:t>)</a:t>
            </a:r>
          </a:p>
          <a:p>
            <a:pPr marL="174625" indent="-174625">
              <a:buFont typeface="Arial" pitchFamily="34" charset="0"/>
              <a:buChar char="•"/>
            </a:pPr>
            <a:r>
              <a:rPr lang="it-IT" sz="2400" dirty="0" smtClean="0"/>
              <a:t>Fase a velocità ά costante</a:t>
            </a:r>
          </a:p>
          <a:p>
            <a:pPr marL="174625" indent="-174625">
              <a:buFont typeface="Arial" pitchFamily="34" charset="0"/>
              <a:buChar char="•"/>
            </a:pPr>
            <a:r>
              <a:rPr lang="it-IT" sz="2400" dirty="0" smtClean="0"/>
              <a:t>Max decelerazione (a  t</a:t>
            </a:r>
            <a:r>
              <a:rPr lang="it-IT" sz="2400" baseline="-25000" dirty="0" smtClean="0"/>
              <a:t>min</a:t>
            </a:r>
            <a:r>
              <a:rPr lang="it-IT" sz="2400" dirty="0" smtClean="0"/>
              <a:t>)</a:t>
            </a:r>
          </a:p>
          <a:p>
            <a:pPr marL="174625" indent="-174625"/>
            <a:endParaRPr lang="it-IT" sz="2400" dirty="0" smtClean="0"/>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pic>
        <p:nvPicPr>
          <p:cNvPr id="8" name="Immagine 7" descr="commutazione2.png"/>
          <p:cNvPicPr>
            <a:picLocks noChangeAspect="1"/>
          </p:cNvPicPr>
          <p:nvPr/>
        </p:nvPicPr>
        <p:blipFill>
          <a:blip r:embed="rId3" cstate="print"/>
          <a:srcRect l="34257" r="11766"/>
          <a:stretch>
            <a:fillRect/>
          </a:stretch>
        </p:blipFill>
        <p:spPr>
          <a:xfrm>
            <a:off x="755576" y="1417340"/>
            <a:ext cx="2376264" cy="1756377"/>
          </a:xfrm>
          <a:prstGeom prst="roundRect">
            <a:avLst>
              <a:gd name="adj" fmla="val 8594"/>
            </a:avLst>
          </a:prstGeom>
          <a:solidFill>
            <a:srgbClr val="FFFFFF">
              <a:shade val="85000"/>
            </a:srgbClr>
          </a:solidFill>
          <a:ln>
            <a:noFill/>
          </a:ln>
          <a:effectLst/>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pic>
        <p:nvPicPr>
          <p:cNvPr id="11" name="Immagine 10" descr="consumo minimo.PNG"/>
          <p:cNvPicPr>
            <a:picLocks noChangeAspect="1"/>
          </p:cNvPicPr>
          <p:nvPr/>
        </p:nvPicPr>
        <p:blipFill>
          <a:blip r:embed="rId4" cstate="print"/>
          <a:srcRect l="27406" r="10973"/>
          <a:stretch>
            <a:fillRect/>
          </a:stretch>
        </p:blipFill>
        <p:spPr>
          <a:xfrm>
            <a:off x="5436096" y="3001516"/>
            <a:ext cx="2736304" cy="2304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ccia a destra 11"/>
          <p:cNvSpPr/>
          <p:nvPr/>
        </p:nvSpPr>
        <p:spPr>
          <a:xfrm rot="10438704">
            <a:off x="2863446" y="1645607"/>
            <a:ext cx="490265" cy="40019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4" name="Freccia a destra 13"/>
          <p:cNvSpPr/>
          <p:nvPr/>
        </p:nvSpPr>
        <p:spPr>
          <a:xfrm rot="1241062">
            <a:off x="4932040" y="3289548"/>
            <a:ext cx="504056"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5" name="Titolo 1"/>
          <p:cNvSpPr txBox="1">
            <a:spLocks/>
          </p:cNvSpPr>
          <p:nvPr/>
        </p:nvSpPr>
        <p:spPr>
          <a:xfrm>
            <a:off x="0" y="697260"/>
            <a:ext cx="3275856"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dirty="0" smtClean="0">
                <a:solidFill>
                  <a:schemeClr val="tx1"/>
                </a:solidFill>
              </a:rPr>
              <a:t>Rotazione controllata</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39552" y="1561356"/>
            <a:ext cx="2018501" cy="830997"/>
          </a:xfrm>
          <a:prstGeom prst="rect">
            <a:avLst/>
          </a:prstGeom>
          <a:noFill/>
        </p:spPr>
        <p:txBody>
          <a:bodyPr wrap="none" rtlCol="0">
            <a:spAutoFit/>
          </a:bodyPr>
          <a:lstStyle/>
          <a:p>
            <a:r>
              <a:rPr lang="it-IT" sz="2400" dirty="0" smtClean="0">
                <a:solidFill>
                  <a:srgbClr val="FFFF00"/>
                </a:solidFill>
              </a:rPr>
              <a:t>Risultati delle</a:t>
            </a:r>
            <a:br>
              <a:rPr lang="it-IT" sz="2400" dirty="0" smtClean="0">
                <a:solidFill>
                  <a:srgbClr val="FFFF00"/>
                </a:solidFill>
              </a:rPr>
            </a:br>
            <a:r>
              <a:rPr lang="it-IT" sz="2400" dirty="0" smtClean="0">
                <a:solidFill>
                  <a:srgbClr val="FFFF00"/>
                </a:solidFill>
              </a:rPr>
              <a:t>simulazioni:</a:t>
            </a:r>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275856"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dirty="0" smtClean="0">
                <a:solidFill>
                  <a:schemeClr val="tx1"/>
                </a:solidFill>
              </a:rPr>
              <a:t>Rotazione controllata</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pic>
        <p:nvPicPr>
          <p:cNvPr id="8" name="Immagine 7" descr="rot1.PNG"/>
          <p:cNvPicPr>
            <a:picLocks noChangeAspect="1"/>
          </p:cNvPicPr>
          <p:nvPr/>
        </p:nvPicPr>
        <p:blipFill>
          <a:blip r:embed="rId3" cstate="print"/>
          <a:srcRect t="48328" b="3175"/>
          <a:stretch>
            <a:fillRect/>
          </a:stretch>
        </p:blipFill>
        <p:spPr>
          <a:xfrm>
            <a:off x="251520" y="3001516"/>
            <a:ext cx="5992062" cy="2232248"/>
          </a:xfrm>
          <a:prstGeom prst="round2DiagRect">
            <a:avLst>
              <a:gd name="adj1" fmla="val 10295"/>
              <a:gd name="adj2" fmla="val 0"/>
            </a:avLst>
          </a:prstGeom>
          <a:effectLst>
            <a:glow rad="101600">
              <a:schemeClr val="accent5">
                <a:satMod val="175000"/>
                <a:alpha val="40000"/>
              </a:schemeClr>
            </a:glow>
            <a:softEdge rad="31750"/>
          </a:effectLst>
        </p:spPr>
      </p:pic>
      <p:pic>
        <p:nvPicPr>
          <p:cNvPr id="7" name="Immagine 6" descr="rot1.PNG"/>
          <p:cNvPicPr>
            <a:picLocks noChangeAspect="1"/>
          </p:cNvPicPr>
          <p:nvPr/>
        </p:nvPicPr>
        <p:blipFill>
          <a:blip r:embed="rId3" cstate="print"/>
          <a:srcRect b="50315"/>
          <a:stretch>
            <a:fillRect/>
          </a:stretch>
        </p:blipFill>
        <p:spPr>
          <a:xfrm>
            <a:off x="3203848" y="1345332"/>
            <a:ext cx="5647157" cy="2232248"/>
          </a:xfrm>
          <a:prstGeom prst="round2DiagRect">
            <a:avLst>
              <a:gd name="adj1" fmla="val 11660"/>
              <a:gd name="adj2" fmla="val 0"/>
            </a:avLst>
          </a:prstGeom>
          <a:effectLst>
            <a:glow rad="101600">
              <a:srgbClr val="7030A0">
                <a:alpha val="40000"/>
              </a:srgbClr>
            </a:glow>
            <a:softEdge rad="3175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1417340"/>
            <a:ext cx="5993949" cy="2677656"/>
          </a:xfrm>
          <a:prstGeom prst="rect">
            <a:avLst/>
          </a:prstGeom>
          <a:noFill/>
        </p:spPr>
        <p:txBody>
          <a:bodyPr wrap="none" rtlCol="0">
            <a:spAutoFit/>
          </a:bodyPr>
          <a:lstStyle/>
          <a:p>
            <a:pPr marL="174625" indent="-174625"/>
            <a:r>
              <a:rPr lang="it-IT" sz="2400" dirty="0" smtClean="0">
                <a:solidFill>
                  <a:srgbClr val="FFFF00"/>
                </a:solidFill>
              </a:rPr>
              <a:t>La manovra di puntamento:</a:t>
            </a:r>
          </a:p>
          <a:p>
            <a:pPr marL="174625" indent="-174625">
              <a:buFont typeface="Arial" pitchFamily="34" charset="0"/>
              <a:buChar char="•"/>
            </a:pPr>
            <a:r>
              <a:rPr lang="it-IT" sz="2400" dirty="0" smtClean="0"/>
              <a:t>Mantenimento costante del puntamento </a:t>
            </a:r>
          </a:p>
          <a:p>
            <a:pPr marL="174625" indent="-174625">
              <a:buFont typeface="Arial" pitchFamily="34" charset="0"/>
              <a:buChar char="•"/>
            </a:pPr>
            <a:r>
              <a:rPr lang="it-IT" sz="2400" dirty="0" smtClean="0"/>
              <a:t>Riferimento espresso inerzialmente (ECI)</a:t>
            </a:r>
          </a:p>
          <a:p>
            <a:pPr marL="174625" indent="-174625"/>
            <a:endParaRPr lang="it-IT" sz="2400" dirty="0" smtClean="0">
              <a:solidFill>
                <a:srgbClr val="FFFF00"/>
              </a:solidFill>
            </a:endParaRPr>
          </a:p>
          <a:p>
            <a:pPr marL="174625" indent="-174625"/>
            <a:r>
              <a:rPr lang="it-IT" sz="2400" dirty="0" smtClean="0">
                <a:solidFill>
                  <a:srgbClr val="FFFF00"/>
                </a:solidFill>
              </a:rPr>
              <a:t>Applicazioni tipiche:</a:t>
            </a:r>
          </a:p>
          <a:p>
            <a:pPr marL="174625" indent="-174625">
              <a:buFont typeface="Arial" pitchFamily="34" charset="0"/>
              <a:buChar char="•"/>
            </a:pPr>
            <a:r>
              <a:rPr lang="it-IT" sz="2400" dirty="0" smtClean="0"/>
              <a:t>Sun Pointing</a:t>
            </a:r>
          </a:p>
          <a:p>
            <a:pPr marL="174625" indent="-174625">
              <a:buFont typeface="Arial" pitchFamily="34" charset="0"/>
              <a:buChar char="•"/>
            </a:pPr>
            <a:r>
              <a:rPr lang="it-IT" sz="2400" dirty="0" smtClean="0"/>
              <a:t>Star Pointing</a:t>
            </a:r>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05983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noProof="0" dirty="0" smtClean="0">
                <a:solidFill>
                  <a:schemeClr val="tx1"/>
                </a:solidFill>
              </a:rPr>
              <a:t>Puntamento inerziale</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pic>
        <p:nvPicPr>
          <p:cNvPr id="8" name="Immagine 7" descr="dlr23.gif"/>
          <p:cNvPicPr>
            <a:picLocks noChangeAspect="1"/>
          </p:cNvPicPr>
          <p:nvPr/>
        </p:nvPicPr>
        <p:blipFill>
          <a:blip r:embed="rId3" cstate="print"/>
          <a:srcRect l="28276" r="2208"/>
          <a:stretch>
            <a:fillRect/>
          </a:stretch>
        </p:blipFill>
        <p:spPr>
          <a:xfrm>
            <a:off x="4139952" y="2929508"/>
            <a:ext cx="3456384" cy="1619250"/>
          </a:xfrm>
          <a:prstGeom prst="roundRect">
            <a:avLst>
              <a:gd name="adj" fmla="val 15496"/>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7200"/>
            <a:ext cx="4690864" cy="483840"/>
          </a:xfr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a:noFill/>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a:normAutofit fontScale="90000"/>
          </a:bodyPr>
          <a:lstStyle/>
          <a:p>
            <a:r>
              <a:rPr lang="it-IT" sz="3600" cap="small" dirty="0" smtClean="0">
                <a:solidFill>
                  <a:schemeClr val="bg1"/>
                </a:solidFill>
              </a:rPr>
              <a:t>Introduzione</a:t>
            </a:r>
            <a:endParaRPr lang="it-IT" sz="3600" cap="small" dirty="0">
              <a:solidFill>
                <a:schemeClr val="bg1"/>
              </a:solidFill>
            </a:endParaRPr>
          </a:p>
        </p:txBody>
      </p:sp>
      <p:sp>
        <p:nvSpPr>
          <p:cNvPr id="3" name="CasellaDiTesto 2"/>
          <p:cNvSpPr txBox="1"/>
          <p:nvPr/>
        </p:nvSpPr>
        <p:spPr>
          <a:xfrm>
            <a:off x="755576" y="877282"/>
            <a:ext cx="5616624" cy="4524315"/>
          </a:xfrm>
          <a:prstGeom prst="rect">
            <a:avLst/>
          </a:prstGeom>
          <a:noFill/>
        </p:spPr>
        <p:txBody>
          <a:bodyPr wrap="square" rtlCol="0">
            <a:spAutoFit/>
          </a:bodyPr>
          <a:lstStyle/>
          <a:p>
            <a:r>
              <a:rPr lang="it-IT" sz="2400" dirty="0" smtClean="0">
                <a:solidFill>
                  <a:srgbClr val="FFFF00"/>
                </a:solidFill>
              </a:rPr>
              <a:t>Finalità del lavoro:</a:t>
            </a:r>
          </a:p>
          <a:p>
            <a:pPr marL="174625" indent="-174625">
              <a:buFont typeface="Arial" pitchFamily="34" charset="0"/>
              <a:buChar char="•"/>
            </a:pPr>
            <a:r>
              <a:rPr lang="it-IT" sz="2400" dirty="0" smtClean="0"/>
              <a:t>Individuazione di un modello matematico per la risoluzione del problema del controllo d’assetto</a:t>
            </a:r>
          </a:p>
          <a:p>
            <a:pPr marL="174625" indent="-174625">
              <a:buFont typeface="Arial" pitchFamily="34" charset="0"/>
              <a:buChar char="•"/>
            </a:pPr>
            <a:endParaRPr lang="it-IT" sz="2400" dirty="0" smtClean="0"/>
          </a:p>
          <a:p>
            <a:pPr marL="174625" indent="-174625">
              <a:buFont typeface="Arial" pitchFamily="34" charset="0"/>
              <a:buChar char="•"/>
            </a:pPr>
            <a:r>
              <a:rPr lang="it-IT" sz="2400" dirty="0" smtClean="0"/>
              <a:t>Elaborazione del software di gestione del satellite per ogni condizione operativa.</a:t>
            </a:r>
          </a:p>
          <a:p>
            <a:pPr marL="174625" indent="-174625">
              <a:buFont typeface="Arial" pitchFamily="34" charset="0"/>
              <a:buChar char="•"/>
            </a:pPr>
            <a:endParaRPr lang="it-IT" sz="2400" dirty="0" smtClean="0"/>
          </a:p>
          <a:p>
            <a:pPr marL="174625" indent="-174625">
              <a:buFont typeface="Arial" pitchFamily="34" charset="0"/>
              <a:buChar char="•"/>
            </a:pPr>
            <a:r>
              <a:rPr lang="it-IT" sz="2400" dirty="0" smtClean="0"/>
              <a:t>Analisi dei dati ottenuti e dimensionamento preliminare degli attuatori</a:t>
            </a:r>
            <a:endParaRPr lang="it-IT"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0" y="2641476"/>
            <a:ext cx="6696744" cy="2308324"/>
          </a:xfrm>
          <a:prstGeom prst="rect">
            <a:avLst/>
          </a:prstGeom>
          <a:noFill/>
        </p:spPr>
        <p:txBody>
          <a:bodyPr wrap="square" rtlCol="0">
            <a:spAutoFit/>
          </a:bodyPr>
          <a:lstStyle/>
          <a:p>
            <a:pPr marL="174625" indent="-174625"/>
            <a:r>
              <a:rPr lang="it-IT" sz="2400" dirty="0" smtClean="0">
                <a:solidFill>
                  <a:srgbClr val="FFFF00"/>
                </a:solidFill>
              </a:rPr>
              <a:t>Algoritmo:				</a:t>
            </a:r>
          </a:p>
          <a:p>
            <a:pPr marL="174625" indent="-174625">
              <a:buFont typeface="Arial" pitchFamily="34" charset="0"/>
              <a:buChar char="•"/>
            </a:pPr>
            <a:r>
              <a:rPr lang="it-IT" sz="2400" dirty="0" smtClean="0"/>
              <a:t>Definizione tempo di manovra t</a:t>
            </a:r>
            <a:r>
              <a:rPr lang="it-IT" sz="2400" baseline="-25000" dirty="0" smtClean="0"/>
              <a:t>man</a:t>
            </a:r>
            <a:r>
              <a:rPr lang="it-IT" sz="2400" dirty="0" smtClean="0"/>
              <a:t> 	</a:t>
            </a:r>
          </a:p>
          <a:p>
            <a:pPr marL="174625" indent="-174625">
              <a:buFont typeface="Arial" pitchFamily="34" charset="0"/>
              <a:buChar char="•"/>
            </a:pPr>
            <a:r>
              <a:rPr lang="it-IT" sz="2400" dirty="0" smtClean="0"/>
              <a:t>Calcolo dell’assetto nella posizione t</a:t>
            </a:r>
            <a:r>
              <a:rPr lang="it-IT" sz="2400" baseline="-25000" dirty="0" smtClean="0"/>
              <a:t>P</a:t>
            </a:r>
            <a:r>
              <a:rPr lang="it-IT" sz="2400" dirty="0" smtClean="0"/>
              <a:t>=t</a:t>
            </a:r>
            <a:r>
              <a:rPr lang="it-IT" sz="2400" baseline="-25000" dirty="0" smtClean="0"/>
              <a:t>0</a:t>
            </a:r>
            <a:r>
              <a:rPr lang="it-IT" sz="2400" dirty="0" smtClean="0"/>
              <a:t>+t</a:t>
            </a:r>
            <a:r>
              <a:rPr lang="it-IT" sz="2400" baseline="-25000" dirty="0" smtClean="0"/>
              <a:t>man	</a:t>
            </a:r>
          </a:p>
          <a:p>
            <a:pPr marL="174625" indent="-174625">
              <a:buFont typeface="Arial" pitchFamily="34" charset="0"/>
              <a:buChar char="•"/>
            </a:pPr>
            <a:r>
              <a:rPr lang="it-IT" sz="2400" dirty="0" smtClean="0"/>
              <a:t>Rotazione del satellite con l’assetto calcolato	</a:t>
            </a:r>
          </a:p>
          <a:p>
            <a:pPr marL="174625" indent="-174625">
              <a:buFont typeface="Arial" pitchFamily="34" charset="0"/>
              <a:buChar char="•"/>
            </a:pPr>
            <a:r>
              <a:rPr lang="it-IT" sz="2400" dirty="0" smtClean="0"/>
              <a:t>Ciclo di IDLE fino a t=t</a:t>
            </a:r>
            <a:r>
              <a:rPr lang="it-IT" sz="2400" baseline="-25000" dirty="0" smtClean="0"/>
              <a:t>P		</a:t>
            </a:r>
            <a:endParaRPr lang="it-IT" sz="2400" dirty="0" smtClean="0"/>
          </a:p>
          <a:p>
            <a:pPr marL="174625" indent="-174625">
              <a:buFont typeface="Arial" pitchFamily="34" charset="0"/>
              <a:buChar char="•"/>
            </a:pPr>
            <a:r>
              <a:rPr lang="it-IT" sz="2400" dirty="0" smtClean="0"/>
              <a:t>Imposizione Spin di puntamento	</a:t>
            </a:r>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05983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noProof="0" dirty="0" smtClean="0">
                <a:solidFill>
                  <a:schemeClr val="tx1"/>
                </a:solidFill>
              </a:rPr>
              <a:t>Puntamento inerziale</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
        <p:nvSpPr>
          <p:cNvPr id="7" name="CasellaDiTesto 6"/>
          <p:cNvSpPr txBox="1"/>
          <p:nvPr/>
        </p:nvSpPr>
        <p:spPr>
          <a:xfrm>
            <a:off x="683568" y="1201316"/>
            <a:ext cx="7200800" cy="1200329"/>
          </a:xfrm>
          <a:prstGeom prst="rect">
            <a:avLst/>
          </a:prstGeom>
          <a:noFill/>
        </p:spPr>
        <p:txBody>
          <a:bodyPr wrap="square" rtlCol="0">
            <a:spAutoFit/>
          </a:bodyPr>
          <a:lstStyle/>
          <a:p>
            <a:pPr marL="174625" indent="-174625"/>
            <a:r>
              <a:rPr lang="it-IT" sz="2400" dirty="0" smtClean="0">
                <a:solidFill>
                  <a:srgbClr val="FFFF00"/>
                </a:solidFill>
              </a:rPr>
              <a:t>Definizione del problema:</a:t>
            </a:r>
          </a:p>
          <a:p>
            <a:pPr marL="174625" indent="-174625">
              <a:buFont typeface="Arial" pitchFamily="34" charset="0"/>
              <a:buChar char="•"/>
            </a:pPr>
            <a:r>
              <a:rPr lang="it-IT" sz="2400" dirty="0" smtClean="0"/>
              <a:t>Ricerca della velocità da fornire per </a:t>
            </a:r>
            <a:br>
              <a:rPr lang="it-IT" sz="2400" dirty="0" smtClean="0"/>
            </a:br>
            <a:r>
              <a:rPr lang="it-IT" sz="2400" dirty="0" smtClean="0"/>
              <a:t>l’allineamento dei sistemi di riferimento</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05983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noProof="0" dirty="0" smtClean="0">
                <a:solidFill>
                  <a:schemeClr val="tx1"/>
                </a:solidFill>
              </a:rPr>
              <a:t>Puntamento inerziale</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
        <p:nvSpPr>
          <p:cNvPr id="7" name="CasellaDiTesto 6"/>
          <p:cNvSpPr txBox="1"/>
          <p:nvPr/>
        </p:nvSpPr>
        <p:spPr>
          <a:xfrm>
            <a:off x="0" y="1417340"/>
            <a:ext cx="3714478" cy="830997"/>
          </a:xfrm>
          <a:prstGeom prst="rect">
            <a:avLst/>
          </a:prstGeom>
          <a:noFill/>
        </p:spPr>
        <p:txBody>
          <a:bodyPr wrap="none" rtlCol="0">
            <a:spAutoFit/>
          </a:bodyPr>
          <a:lstStyle/>
          <a:p>
            <a:pPr marL="174625" indent="-174625"/>
            <a:r>
              <a:rPr lang="it-IT" sz="2400" dirty="0" smtClean="0">
                <a:solidFill>
                  <a:srgbClr val="FFFF00"/>
                </a:solidFill>
              </a:rPr>
              <a:t>Risultati delle simulazioni:</a:t>
            </a:r>
          </a:p>
          <a:p>
            <a:pPr marL="174625" indent="-174625"/>
            <a:endParaRPr lang="it-IT" sz="2400" dirty="0" smtClean="0">
              <a:solidFill>
                <a:srgbClr val="FFFF00"/>
              </a:solidFill>
            </a:endParaRPr>
          </a:p>
        </p:txBody>
      </p:sp>
      <p:pic>
        <p:nvPicPr>
          <p:cNvPr id="8" name="Immagine 7" descr="sim ipoin.PNG"/>
          <p:cNvPicPr>
            <a:picLocks noChangeAspect="1"/>
          </p:cNvPicPr>
          <p:nvPr/>
        </p:nvPicPr>
        <p:blipFill>
          <a:blip r:embed="rId3" cstate="print"/>
          <a:stretch>
            <a:fillRect/>
          </a:stretch>
        </p:blipFill>
        <p:spPr>
          <a:xfrm>
            <a:off x="3779912" y="841276"/>
            <a:ext cx="5040560" cy="2808312"/>
          </a:xfrm>
          <a:prstGeom prst="snip2DiagRect">
            <a:avLst>
              <a:gd name="adj1" fmla="val 0"/>
              <a:gd name="adj2" fmla="val 27520"/>
            </a:avLst>
          </a:prstGeom>
          <a:effectLst>
            <a:glow rad="63500">
              <a:schemeClr val="accent4">
                <a:satMod val="175000"/>
                <a:alpha val="40000"/>
              </a:schemeClr>
            </a:glow>
            <a:softEdge rad="31750"/>
          </a:effectLst>
        </p:spPr>
      </p:pic>
      <p:pic>
        <p:nvPicPr>
          <p:cNvPr id="10" name="Immagine 9" descr="Catt554ura.PNG"/>
          <p:cNvPicPr>
            <a:picLocks noChangeAspect="1"/>
          </p:cNvPicPr>
          <p:nvPr/>
        </p:nvPicPr>
        <p:blipFill>
          <a:blip r:embed="rId4" cstate="print"/>
          <a:stretch>
            <a:fillRect/>
          </a:stretch>
        </p:blipFill>
        <p:spPr>
          <a:xfrm>
            <a:off x="539552" y="2569468"/>
            <a:ext cx="5112568" cy="2902399"/>
          </a:xfrm>
          <a:prstGeom prst="snip2DiagRect">
            <a:avLst>
              <a:gd name="adj1" fmla="val 0"/>
              <a:gd name="adj2" fmla="val 21218"/>
            </a:avLst>
          </a:prstGeom>
          <a:effectLst>
            <a:glow rad="63500">
              <a:schemeClr val="accent5">
                <a:satMod val="175000"/>
                <a:alpha val="40000"/>
              </a:schemeClr>
            </a:glow>
            <a:softEdge rad="3175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0" y="3649588"/>
            <a:ext cx="5832648" cy="1200329"/>
          </a:xfrm>
          <a:prstGeom prst="rect">
            <a:avLst/>
          </a:prstGeom>
          <a:noFill/>
        </p:spPr>
        <p:txBody>
          <a:bodyPr wrap="square" rtlCol="0">
            <a:spAutoFit/>
          </a:bodyPr>
          <a:lstStyle/>
          <a:p>
            <a:pPr marL="174625" indent="-174625"/>
            <a:r>
              <a:rPr lang="it-IT" sz="2400" dirty="0" smtClean="0">
                <a:solidFill>
                  <a:srgbClr val="FFFF00"/>
                </a:solidFill>
              </a:rPr>
              <a:t>Applicazioni tipiche:</a:t>
            </a:r>
          </a:p>
          <a:p>
            <a:pPr marL="174625" indent="-174625">
              <a:buFont typeface="Arial" pitchFamily="34" charset="0"/>
              <a:buChar char="•"/>
            </a:pPr>
            <a:r>
              <a:rPr lang="it-IT" sz="2400" dirty="0" smtClean="0"/>
              <a:t>Puntamento antenne verso la base</a:t>
            </a:r>
          </a:p>
          <a:p>
            <a:pPr marL="174625" indent="-174625">
              <a:buFont typeface="Arial" pitchFamily="34" charset="0"/>
              <a:buChar char="•"/>
            </a:pPr>
            <a:r>
              <a:rPr lang="it-IT" sz="2400" dirty="0" smtClean="0"/>
              <a:t>Puntamento Payload sull’obiettivo	</a:t>
            </a:r>
          </a:p>
        </p:txBody>
      </p:sp>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05983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noProof="0" dirty="0" smtClean="0">
                <a:solidFill>
                  <a:schemeClr val="tx1"/>
                </a:solidFill>
              </a:rPr>
              <a:t>Ground Tracking</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
        <p:nvSpPr>
          <p:cNvPr id="7" name="CasellaDiTesto 6"/>
          <p:cNvSpPr txBox="1"/>
          <p:nvPr/>
        </p:nvSpPr>
        <p:spPr>
          <a:xfrm>
            <a:off x="683568" y="1201316"/>
            <a:ext cx="6476453" cy="1938992"/>
          </a:xfrm>
          <a:prstGeom prst="rect">
            <a:avLst/>
          </a:prstGeom>
          <a:noFill/>
        </p:spPr>
        <p:txBody>
          <a:bodyPr wrap="none" rtlCol="0">
            <a:spAutoFit/>
          </a:bodyPr>
          <a:lstStyle/>
          <a:p>
            <a:pPr marL="174625" indent="-174625"/>
            <a:r>
              <a:rPr lang="it-IT" sz="2400" dirty="0" smtClean="0">
                <a:solidFill>
                  <a:srgbClr val="FFFF00"/>
                </a:solidFill>
              </a:rPr>
              <a:t>Il Ground Tracking:</a:t>
            </a:r>
          </a:p>
          <a:p>
            <a:pPr marL="174625" indent="-174625"/>
            <a:endParaRPr lang="it-IT" sz="2400" dirty="0" smtClean="0">
              <a:solidFill>
                <a:srgbClr val="FFFF00"/>
              </a:solidFill>
            </a:endParaRPr>
          </a:p>
          <a:p>
            <a:pPr marL="174625" indent="-174625">
              <a:buFont typeface="Arial" pitchFamily="34" charset="0"/>
              <a:buChar char="•"/>
            </a:pPr>
            <a:r>
              <a:rPr lang="it-IT" sz="2400" dirty="0" smtClean="0"/>
              <a:t>Manovra complessa per il puntamento </a:t>
            </a:r>
            <a:br>
              <a:rPr lang="it-IT" sz="2400" dirty="0" smtClean="0"/>
            </a:br>
            <a:r>
              <a:rPr lang="it-IT" sz="2400" dirty="0" smtClean="0"/>
              <a:t>costante di un punto sulla superficie</a:t>
            </a:r>
          </a:p>
          <a:p>
            <a:pPr marL="174625" indent="-174625">
              <a:buFont typeface="Arial" pitchFamily="34" charset="0"/>
              <a:buChar char="•"/>
            </a:pPr>
            <a:r>
              <a:rPr lang="it-IT" sz="2400" dirty="0" smtClean="0"/>
              <a:t>Combinazione complessa di rotazione e spin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05983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noProof="0" dirty="0" smtClean="0">
                <a:solidFill>
                  <a:schemeClr val="tx1"/>
                </a:solidFill>
              </a:rPr>
              <a:t>Ground Tracking</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
        <p:nvSpPr>
          <p:cNvPr id="7" name="CasellaDiTesto 6"/>
          <p:cNvSpPr txBox="1"/>
          <p:nvPr/>
        </p:nvSpPr>
        <p:spPr>
          <a:xfrm>
            <a:off x="683568" y="1129308"/>
            <a:ext cx="7273145" cy="3785652"/>
          </a:xfrm>
          <a:prstGeom prst="rect">
            <a:avLst/>
          </a:prstGeom>
          <a:noFill/>
        </p:spPr>
        <p:txBody>
          <a:bodyPr wrap="none" rtlCol="0">
            <a:spAutoFit/>
          </a:bodyPr>
          <a:lstStyle/>
          <a:p>
            <a:pPr marL="174625" indent="-174625"/>
            <a:r>
              <a:rPr lang="it-IT" sz="2400" dirty="0" smtClean="0">
                <a:solidFill>
                  <a:srgbClr val="FFFF00"/>
                </a:solidFill>
              </a:rPr>
              <a:t>Geometria del problema:</a:t>
            </a:r>
          </a:p>
          <a:p>
            <a:pPr marL="174625" indent="-174625"/>
            <a:endParaRPr lang="it-IT" sz="2400" dirty="0" smtClean="0">
              <a:solidFill>
                <a:srgbClr val="FFFF00"/>
              </a:solidFill>
            </a:endParaRPr>
          </a:p>
          <a:p>
            <a:pPr marL="174625" indent="-174625">
              <a:buFont typeface="Arial" pitchFamily="34" charset="0"/>
              <a:buChar char="•"/>
            </a:pPr>
            <a:r>
              <a:rPr lang="it-IT" sz="2400" dirty="0" smtClean="0"/>
              <a:t>Individuare quali orbite permettono il tracking</a:t>
            </a:r>
          </a:p>
          <a:p>
            <a:pPr marL="174625" indent="-174625"/>
            <a:endParaRPr lang="it-IT" sz="2400" dirty="0" smtClean="0">
              <a:solidFill>
                <a:srgbClr val="FFFF00"/>
              </a:solidFill>
            </a:endParaRPr>
          </a:p>
          <a:p>
            <a:pPr marL="174625" indent="-174625">
              <a:buFont typeface="Arial" pitchFamily="34" charset="0"/>
              <a:buChar char="•"/>
            </a:pPr>
            <a:r>
              <a:rPr lang="it-IT" sz="2400" dirty="0" smtClean="0"/>
              <a:t>Determinare degli angoli caratteristici</a:t>
            </a:r>
          </a:p>
          <a:p>
            <a:pPr marL="1371600" lvl="2" indent="-457200">
              <a:buFont typeface="Arial" pitchFamily="34" charset="0"/>
              <a:buChar char="•"/>
            </a:pPr>
            <a:r>
              <a:rPr lang="it-IT" sz="2400" dirty="0" smtClean="0"/>
              <a:t>Puntamento 	μ</a:t>
            </a:r>
          </a:p>
          <a:p>
            <a:pPr marL="1371600" lvl="2" indent="-457200">
              <a:buFont typeface="Arial" pitchFamily="34" charset="0"/>
              <a:buChar char="•"/>
            </a:pPr>
            <a:r>
              <a:rPr lang="it-IT" sz="2400" dirty="0" smtClean="0"/>
              <a:t>Deviazione	δ</a:t>
            </a:r>
          </a:p>
          <a:p>
            <a:pPr marL="1371600" lvl="2" indent="-457200">
              <a:buFont typeface="Arial" pitchFamily="34" charset="0"/>
              <a:buChar char="•"/>
            </a:pPr>
            <a:endParaRPr lang="it-IT" sz="2400" dirty="0" smtClean="0"/>
          </a:p>
          <a:p>
            <a:pPr marL="263525" indent="-263525">
              <a:buFont typeface="Arial" pitchFamily="34" charset="0"/>
              <a:buChar char="•"/>
            </a:pPr>
            <a:r>
              <a:rPr lang="it-IT" sz="2400" dirty="0" smtClean="0"/>
              <a:t>Calcolare della dipendenza temporale degli angoli</a:t>
            </a:r>
            <a:br>
              <a:rPr lang="it-IT" sz="2400" dirty="0" smtClean="0"/>
            </a:br>
            <a:r>
              <a:rPr lang="it-IT" sz="2400" dirty="0" smtClean="0"/>
              <a:t>in funzione dei parametri di missione</a:t>
            </a:r>
          </a:p>
        </p:txBody>
      </p:sp>
      <p:pic>
        <p:nvPicPr>
          <p:cNvPr id="8" name="Immagine 7" descr="er3.jpg"/>
          <p:cNvPicPr>
            <a:picLocks noChangeAspect="1"/>
          </p:cNvPicPr>
          <p:nvPr/>
        </p:nvPicPr>
        <p:blipFill>
          <a:blip r:embed="rId3" cstate="print"/>
          <a:srcRect l="36613" t="21417" r="33464" b="24275"/>
          <a:stretch>
            <a:fillRect/>
          </a:stretch>
        </p:blipFill>
        <p:spPr>
          <a:xfrm>
            <a:off x="6804248" y="2065412"/>
            <a:ext cx="2088232" cy="2088232"/>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05983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noProof="0" dirty="0" smtClean="0">
                <a:solidFill>
                  <a:schemeClr val="tx1"/>
                </a:solidFill>
              </a:rPr>
              <a:t>Ground Tracking</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pic>
        <p:nvPicPr>
          <p:cNvPr id="9" name="Immagine 8" descr="Torino1.jpg"/>
          <p:cNvPicPr>
            <a:picLocks noChangeAspect="1"/>
          </p:cNvPicPr>
          <p:nvPr/>
        </p:nvPicPr>
        <p:blipFill>
          <a:blip r:embed="rId3" cstate="print"/>
          <a:srcRect l="4043" r="5670"/>
          <a:stretch>
            <a:fillRect/>
          </a:stretch>
        </p:blipFill>
        <p:spPr>
          <a:xfrm>
            <a:off x="251520" y="1536758"/>
            <a:ext cx="4680520" cy="3881082"/>
          </a:xfrm>
          <a:prstGeom prst="roundRect">
            <a:avLst>
              <a:gd name="adj" fmla="val 8594"/>
            </a:avLst>
          </a:prstGeom>
          <a:solidFill>
            <a:srgbClr val="FFFFFF">
              <a:shade val="85000"/>
            </a:srgbClr>
          </a:solidFill>
          <a:ln>
            <a:noFill/>
          </a:ln>
          <a:effectLst/>
        </p:spPr>
      </p:pic>
      <p:pic>
        <p:nvPicPr>
          <p:cNvPr id="8" name="Immagine 7" descr="Torino1.jpg"/>
          <p:cNvPicPr>
            <a:picLocks noChangeAspect="1"/>
          </p:cNvPicPr>
          <p:nvPr/>
        </p:nvPicPr>
        <p:blipFill>
          <a:blip r:embed="rId4" cstate="print"/>
          <a:srcRect l="20213" t="8966" r="11060" b="12773"/>
          <a:stretch>
            <a:fillRect/>
          </a:stretch>
        </p:blipFill>
        <p:spPr>
          <a:xfrm>
            <a:off x="3851920" y="3001516"/>
            <a:ext cx="4032448" cy="2304256"/>
          </a:xfrm>
          <a:prstGeom prst="wedgeRoundRectCallout">
            <a:avLst>
              <a:gd name="adj1" fmla="val -69248"/>
              <a:gd name="adj2" fmla="val -60959"/>
              <a:gd name="adj3" fmla="val 16667"/>
            </a:avLst>
          </a:prstGeom>
          <a:ln w="19050">
            <a:solidFill>
              <a:schemeClr val="tx1">
                <a:lumMod val="85000"/>
              </a:schemeClr>
            </a:solidFill>
          </a:ln>
        </p:spPr>
      </p:pic>
      <p:sp>
        <p:nvSpPr>
          <p:cNvPr id="12" name="CasellaDiTesto 11"/>
          <p:cNvSpPr txBox="1"/>
          <p:nvPr/>
        </p:nvSpPr>
        <p:spPr>
          <a:xfrm>
            <a:off x="683568" y="1129308"/>
            <a:ext cx="3523722" cy="461665"/>
          </a:xfrm>
          <a:prstGeom prst="rect">
            <a:avLst/>
          </a:prstGeom>
          <a:noFill/>
        </p:spPr>
        <p:txBody>
          <a:bodyPr wrap="none" rtlCol="0">
            <a:spAutoFit/>
          </a:bodyPr>
          <a:lstStyle/>
          <a:p>
            <a:pPr marL="174625" indent="-174625"/>
            <a:r>
              <a:rPr lang="it-IT" sz="2400" dirty="0" smtClean="0">
                <a:solidFill>
                  <a:srgbClr val="FFFF00"/>
                </a:solidFill>
              </a:rPr>
              <a:t>Software di simulazione:</a:t>
            </a:r>
          </a:p>
        </p:txBody>
      </p:sp>
      <p:sp>
        <p:nvSpPr>
          <p:cNvPr id="14" name="CasellaDiTesto 13"/>
          <p:cNvSpPr txBox="1"/>
          <p:nvPr/>
        </p:nvSpPr>
        <p:spPr>
          <a:xfrm>
            <a:off x="5076056" y="1273324"/>
            <a:ext cx="3217547" cy="1631216"/>
          </a:xfrm>
          <a:prstGeom prst="rect">
            <a:avLst/>
          </a:prstGeom>
          <a:noFill/>
        </p:spPr>
        <p:txBody>
          <a:bodyPr wrap="none" rtlCol="0">
            <a:spAutoFit/>
          </a:bodyPr>
          <a:lstStyle/>
          <a:p>
            <a:pPr marL="174625" indent="-174625"/>
            <a:r>
              <a:rPr lang="it-IT" sz="2000" dirty="0" smtClean="0">
                <a:solidFill>
                  <a:schemeClr val="accent6">
                    <a:lumMod val="20000"/>
                    <a:lumOff val="80000"/>
                  </a:schemeClr>
                </a:solidFill>
              </a:rPr>
              <a:t>Sul grafico viene mostrato:</a:t>
            </a:r>
          </a:p>
          <a:p>
            <a:pPr marL="174625" indent="-174625">
              <a:buFont typeface="Arial" pitchFamily="34" charset="0"/>
              <a:buChar char="•"/>
            </a:pPr>
            <a:r>
              <a:rPr lang="it-IT" sz="2000" dirty="0" smtClean="0">
                <a:solidFill>
                  <a:schemeClr val="accent6">
                    <a:lumMod val="40000"/>
                    <a:lumOff val="60000"/>
                  </a:schemeClr>
                </a:solidFill>
              </a:rPr>
              <a:t>Ground Station</a:t>
            </a:r>
          </a:p>
          <a:p>
            <a:pPr marL="174625" indent="-174625">
              <a:buFont typeface="Arial" pitchFamily="34" charset="0"/>
              <a:buChar char="•"/>
            </a:pPr>
            <a:r>
              <a:rPr lang="it-IT" sz="2000" dirty="0" smtClean="0">
                <a:solidFill>
                  <a:schemeClr val="accent6">
                    <a:lumMod val="40000"/>
                    <a:lumOff val="60000"/>
                  </a:schemeClr>
                </a:solidFill>
              </a:rPr>
              <a:t>Zona di puntamento</a:t>
            </a:r>
          </a:p>
          <a:p>
            <a:pPr marL="174625" indent="-174625">
              <a:buFont typeface="Arial" pitchFamily="34" charset="0"/>
              <a:buChar char="•"/>
            </a:pPr>
            <a:r>
              <a:rPr lang="it-IT" sz="2000" dirty="0" smtClean="0">
                <a:solidFill>
                  <a:schemeClr val="accent6">
                    <a:lumMod val="40000"/>
                    <a:lumOff val="60000"/>
                  </a:schemeClr>
                </a:solidFill>
              </a:rPr>
              <a:t>Ground track</a:t>
            </a:r>
          </a:p>
          <a:p>
            <a:pPr marL="174625" indent="-174625">
              <a:buFont typeface="Arial" pitchFamily="34" charset="0"/>
              <a:buChar char="•"/>
            </a:pPr>
            <a:r>
              <a:rPr lang="it-IT" sz="2000" dirty="0" smtClean="0">
                <a:solidFill>
                  <a:schemeClr val="accent6">
                    <a:lumMod val="40000"/>
                    <a:lumOff val="60000"/>
                  </a:schemeClr>
                </a:solidFill>
              </a:rPr>
              <a:t>Ground track coinvolte</a:t>
            </a:r>
          </a:p>
        </p:txBody>
      </p:sp>
      <p:sp>
        <p:nvSpPr>
          <p:cNvPr id="15" name="CasellaDiTesto 14"/>
          <p:cNvSpPr txBox="1"/>
          <p:nvPr/>
        </p:nvSpPr>
        <p:spPr>
          <a:xfrm>
            <a:off x="3923928" y="697260"/>
            <a:ext cx="3934475" cy="338554"/>
          </a:xfrm>
          <a:prstGeom prst="rect">
            <a:avLst/>
          </a:prstGeom>
          <a:noFill/>
        </p:spPr>
        <p:txBody>
          <a:bodyPr wrap="none" rtlCol="0">
            <a:spAutoFit/>
          </a:bodyPr>
          <a:lstStyle/>
          <a:p>
            <a:r>
              <a:rPr lang="it-IT" sz="1600" b="1" i="1" dirty="0" smtClean="0">
                <a:solidFill>
                  <a:srgbClr val="FF0000"/>
                </a:solidFill>
              </a:rPr>
              <a:t>Torino Politecnico</a:t>
            </a:r>
            <a:r>
              <a:rPr lang="it-IT" sz="1600" i="1" dirty="0" smtClean="0">
                <a:solidFill>
                  <a:srgbClr val="FF0000"/>
                </a:solidFill>
              </a:rPr>
              <a:t>: (45.063°N, 7.662°E)</a:t>
            </a:r>
            <a:endParaRPr lang="it-IT" sz="1600" i="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05983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noProof="0" dirty="0" smtClean="0">
                <a:solidFill>
                  <a:schemeClr val="tx1"/>
                </a:solidFill>
              </a:rPr>
              <a:t>Ground Tracking</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
        <p:nvSpPr>
          <p:cNvPr id="7" name="CasellaDiTesto 6"/>
          <p:cNvSpPr txBox="1"/>
          <p:nvPr/>
        </p:nvSpPr>
        <p:spPr>
          <a:xfrm>
            <a:off x="3923928" y="697261"/>
            <a:ext cx="3079689" cy="830997"/>
          </a:xfrm>
          <a:prstGeom prst="rect">
            <a:avLst/>
          </a:prstGeom>
          <a:noFill/>
        </p:spPr>
        <p:txBody>
          <a:bodyPr wrap="square" rtlCol="0">
            <a:spAutoFit/>
          </a:bodyPr>
          <a:lstStyle/>
          <a:p>
            <a:pPr marL="174625" indent="-174625"/>
            <a:r>
              <a:rPr lang="it-IT" sz="2400" dirty="0" smtClean="0">
                <a:solidFill>
                  <a:srgbClr val="FFFF00"/>
                </a:solidFill>
              </a:rPr>
              <a:t>Risultati simulazione:</a:t>
            </a:r>
          </a:p>
          <a:p>
            <a:pPr marL="174625" indent="-174625"/>
            <a:endParaRPr lang="it-IT" sz="2400" dirty="0" smtClean="0">
              <a:solidFill>
                <a:srgbClr val="FFFF00"/>
              </a:solidFill>
            </a:endParaRPr>
          </a:p>
        </p:txBody>
      </p:sp>
      <p:pic>
        <p:nvPicPr>
          <p:cNvPr id="8" name="Immagine 7" descr="Torino mu.jpg"/>
          <p:cNvPicPr>
            <a:picLocks noChangeAspect="1"/>
          </p:cNvPicPr>
          <p:nvPr/>
        </p:nvPicPr>
        <p:blipFill>
          <a:blip r:embed="rId3" cstate="print"/>
          <a:srcRect t="3381" r="3772" b="65032"/>
          <a:stretch>
            <a:fillRect/>
          </a:stretch>
        </p:blipFill>
        <p:spPr>
          <a:xfrm>
            <a:off x="467544" y="1345332"/>
            <a:ext cx="3888432" cy="1966882"/>
          </a:xfrm>
          <a:prstGeom prst="rect">
            <a:avLst/>
          </a:prstGeom>
          <a:effectLst>
            <a:glow rad="101600">
              <a:schemeClr val="accent4">
                <a:satMod val="175000"/>
                <a:alpha val="40000"/>
              </a:schemeClr>
            </a:glow>
            <a:softEdge rad="31750"/>
          </a:effectLst>
        </p:spPr>
      </p:pic>
      <p:pic>
        <p:nvPicPr>
          <p:cNvPr id="9" name="Immagine 8" descr="Torino delta.jpg"/>
          <p:cNvPicPr>
            <a:picLocks noChangeAspect="1"/>
          </p:cNvPicPr>
          <p:nvPr/>
        </p:nvPicPr>
        <p:blipFill>
          <a:blip r:embed="rId4" cstate="print"/>
          <a:srcRect l="1759" t="2520" r="3255" b="65248"/>
          <a:stretch>
            <a:fillRect/>
          </a:stretch>
        </p:blipFill>
        <p:spPr>
          <a:xfrm>
            <a:off x="395536" y="3577580"/>
            <a:ext cx="3976805" cy="1944216"/>
          </a:xfrm>
          <a:prstGeom prst="rect">
            <a:avLst/>
          </a:prstGeom>
          <a:effectLst>
            <a:glow rad="101600">
              <a:schemeClr val="accent1">
                <a:satMod val="175000"/>
                <a:alpha val="40000"/>
              </a:schemeClr>
            </a:glow>
            <a:softEdge rad="31750"/>
          </a:effectLst>
        </p:spPr>
      </p:pic>
      <p:pic>
        <p:nvPicPr>
          <p:cNvPr id="10" name="Immagine 9" descr="Torino delta.jpg"/>
          <p:cNvPicPr>
            <a:picLocks noChangeAspect="1"/>
          </p:cNvPicPr>
          <p:nvPr/>
        </p:nvPicPr>
        <p:blipFill>
          <a:blip r:embed="rId4" cstate="print"/>
          <a:srcRect t="33620" r="5014" b="34880"/>
          <a:stretch>
            <a:fillRect/>
          </a:stretch>
        </p:blipFill>
        <p:spPr>
          <a:xfrm>
            <a:off x="4644008" y="3577580"/>
            <a:ext cx="3888432" cy="1944216"/>
          </a:xfrm>
          <a:prstGeom prst="rect">
            <a:avLst/>
          </a:prstGeom>
          <a:effectLst>
            <a:glow rad="101600">
              <a:schemeClr val="accent1">
                <a:satMod val="175000"/>
                <a:alpha val="40000"/>
              </a:schemeClr>
            </a:glow>
            <a:softEdge rad="31750"/>
          </a:effectLst>
        </p:spPr>
      </p:pic>
      <p:pic>
        <p:nvPicPr>
          <p:cNvPr id="11" name="Immagine 10" descr="Torino mu.jpg"/>
          <p:cNvPicPr>
            <a:picLocks noChangeAspect="1"/>
          </p:cNvPicPr>
          <p:nvPr/>
        </p:nvPicPr>
        <p:blipFill>
          <a:blip r:embed="rId3" cstate="print"/>
          <a:srcRect t="33620" r="3772" b="34880"/>
          <a:stretch>
            <a:fillRect/>
          </a:stretch>
        </p:blipFill>
        <p:spPr>
          <a:xfrm>
            <a:off x="4644008" y="1345332"/>
            <a:ext cx="3888432" cy="1985582"/>
          </a:xfrm>
          <a:prstGeom prst="rect">
            <a:avLst/>
          </a:prstGeom>
          <a:effectLst>
            <a:glow rad="101600">
              <a:schemeClr val="accent4">
                <a:satMod val="175000"/>
                <a:alpha val="40000"/>
              </a:schemeClr>
            </a:glow>
            <a:softEdge rad="3175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Controllo d’assetto</a:t>
            </a:r>
          </a:p>
        </p:txBody>
      </p:sp>
      <p:sp>
        <p:nvSpPr>
          <p:cNvPr id="6" name="Titolo 1"/>
          <p:cNvSpPr txBox="1">
            <a:spLocks/>
          </p:cNvSpPr>
          <p:nvPr/>
        </p:nvSpPr>
        <p:spPr>
          <a:xfrm>
            <a:off x="0" y="697260"/>
            <a:ext cx="3059832" cy="360040"/>
          </a:xfrm>
          <a:prstGeom prst="rect">
            <a:avLst/>
          </a:prstGeom>
          <a:gradFill flip="none" rotWithShape="0">
            <a:gsLst>
              <a:gs pos="33000">
                <a:srgbClr val="1239FC"/>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b="1" i="1" cap="small" noProof="0" dirty="0" smtClean="0">
                <a:solidFill>
                  <a:schemeClr val="tx1"/>
                </a:solidFill>
              </a:rPr>
              <a:t>Ground Tracking</a:t>
            </a:r>
            <a:endParaRPr kumimoji="0" lang="it-IT" sz="2000" b="1" i="1" u="none" strike="noStrike" kern="1200" cap="small" spc="0" normalizeH="0" baseline="0" noProof="0" dirty="0" smtClean="0">
              <a:ln>
                <a:noFill/>
              </a:ln>
              <a:solidFill>
                <a:schemeClr val="tx1"/>
              </a:solidFill>
              <a:effectLst/>
              <a:uLnTx/>
              <a:uFillTx/>
              <a:latin typeface="+mn-lt"/>
              <a:ea typeface="+mn-ea"/>
              <a:cs typeface="+mn-cs"/>
            </a:endParaRPr>
          </a:p>
        </p:txBody>
      </p:sp>
      <p:sp>
        <p:nvSpPr>
          <p:cNvPr id="7" name="CasellaDiTesto 6"/>
          <p:cNvSpPr txBox="1"/>
          <p:nvPr/>
        </p:nvSpPr>
        <p:spPr>
          <a:xfrm>
            <a:off x="3131840" y="841276"/>
            <a:ext cx="2411238" cy="830997"/>
          </a:xfrm>
          <a:prstGeom prst="rect">
            <a:avLst/>
          </a:prstGeom>
          <a:noFill/>
        </p:spPr>
        <p:txBody>
          <a:bodyPr wrap="none" rtlCol="0">
            <a:spAutoFit/>
          </a:bodyPr>
          <a:lstStyle/>
          <a:p>
            <a:pPr marL="174625" indent="-174625"/>
            <a:r>
              <a:rPr lang="it-IT" sz="2400" dirty="0" smtClean="0">
                <a:solidFill>
                  <a:srgbClr val="FFFF00"/>
                </a:solidFill>
              </a:rPr>
              <a:t>Pilotaggio ruote:</a:t>
            </a:r>
          </a:p>
          <a:p>
            <a:pPr marL="174625" indent="-174625"/>
            <a:endParaRPr lang="it-IT" sz="2400" dirty="0" smtClean="0">
              <a:solidFill>
                <a:srgbClr val="FFFF00"/>
              </a:solidFill>
            </a:endParaRPr>
          </a:p>
        </p:txBody>
      </p:sp>
      <p:pic>
        <p:nvPicPr>
          <p:cNvPr id="10" name="Immagine 9" descr="Torino delta.jpg"/>
          <p:cNvPicPr>
            <a:picLocks noChangeAspect="1"/>
          </p:cNvPicPr>
          <p:nvPr/>
        </p:nvPicPr>
        <p:blipFill>
          <a:blip r:embed="rId3" cstate="print"/>
          <a:srcRect t="33620" r="5014" b="34880"/>
          <a:stretch>
            <a:fillRect/>
          </a:stretch>
        </p:blipFill>
        <p:spPr>
          <a:xfrm>
            <a:off x="4572000" y="1345332"/>
            <a:ext cx="3816424" cy="1944216"/>
          </a:xfrm>
          <a:prstGeom prst="rect">
            <a:avLst/>
          </a:prstGeom>
          <a:effectLst>
            <a:glow rad="101600">
              <a:schemeClr val="accent1">
                <a:satMod val="175000"/>
                <a:alpha val="40000"/>
              </a:schemeClr>
            </a:glow>
            <a:softEdge rad="31750"/>
          </a:effectLst>
        </p:spPr>
      </p:pic>
      <p:pic>
        <p:nvPicPr>
          <p:cNvPr id="12" name="Immagine 11" descr="Torino wheel.jpg"/>
          <p:cNvPicPr>
            <a:picLocks noChangeAspect="1"/>
          </p:cNvPicPr>
          <p:nvPr/>
        </p:nvPicPr>
        <p:blipFill>
          <a:blip r:embed="rId4" cstate="print"/>
          <a:srcRect r="3571" b="49190"/>
          <a:stretch>
            <a:fillRect/>
          </a:stretch>
        </p:blipFill>
        <p:spPr>
          <a:xfrm>
            <a:off x="467544" y="3721596"/>
            <a:ext cx="3564904" cy="1834487"/>
          </a:xfrm>
          <a:prstGeom prst="rect">
            <a:avLst/>
          </a:prstGeom>
          <a:effectLst>
            <a:glow rad="101600">
              <a:schemeClr val="accent5">
                <a:satMod val="175000"/>
                <a:alpha val="40000"/>
              </a:schemeClr>
            </a:glow>
            <a:softEdge rad="31750"/>
          </a:effectLst>
        </p:spPr>
      </p:pic>
      <p:pic>
        <p:nvPicPr>
          <p:cNvPr id="11" name="Immagine 10" descr="Torino mu.jpg"/>
          <p:cNvPicPr>
            <a:picLocks noChangeAspect="1"/>
          </p:cNvPicPr>
          <p:nvPr/>
        </p:nvPicPr>
        <p:blipFill>
          <a:blip r:embed="rId5" cstate="print"/>
          <a:srcRect t="33620" r="3772" b="34880"/>
          <a:stretch>
            <a:fillRect/>
          </a:stretch>
        </p:blipFill>
        <p:spPr>
          <a:xfrm>
            <a:off x="395536" y="1345332"/>
            <a:ext cx="3672408" cy="1944216"/>
          </a:xfrm>
          <a:prstGeom prst="rect">
            <a:avLst/>
          </a:prstGeom>
          <a:effectLst>
            <a:glow rad="101600">
              <a:schemeClr val="accent4">
                <a:satMod val="175000"/>
                <a:alpha val="40000"/>
              </a:schemeClr>
            </a:glow>
            <a:softEdge rad="31750"/>
          </a:effectLst>
        </p:spPr>
      </p:pic>
      <p:pic>
        <p:nvPicPr>
          <p:cNvPr id="13" name="Immagine 12" descr="Torino wheel.jpg"/>
          <p:cNvPicPr>
            <a:picLocks noChangeAspect="1"/>
          </p:cNvPicPr>
          <p:nvPr/>
        </p:nvPicPr>
        <p:blipFill>
          <a:blip r:embed="rId4" cstate="print"/>
          <a:srcRect t="48460" r="4182" b="2269"/>
          <a:stretch>
            <a:fillRect/>
          </a:stretch>
        </p:blipFill>
        <p:spPr>
          <a:xfrm>
            <a:off x="4572000" y="3721596"/>
            <a:ext cx="3789320" cy="1849388"/>
          </a:xfrm>
          <a:prstGeom prst="rect">
            <a:avLst/>
          </a:prstGeom>
          <a:effectLst>
            <a:glow rad="101600">
              <a:schemeClr val="accent1">
                <a:lumMod val="60000"/>
                <a:lumOff val="40000"/>
                <a:alpha val="40000"/>
              </a:schemeClr>
            </a:glow>
            <a:softEdge rad="31750"/>
          </a:effectLst>
        </p:spPr>
      </p:pic>
      <p:sp>
        <p:nvSpPr>
          <p:cNvPr id="14" name="Freccia in giù 13"/>
          <p:cNvSpPr/>
          <p:nvPr/>
        </p:nvSpPr>
        <p:spPr>
          <a:xfrm>
            <a:off x="5940152" y="3361556"/>
            <a:ext cx="108012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5" name="Freccia in giù 14"/>
          <p:cNvSpPr/>
          <p:nvPr/>
        </p:nvSpPr>
        <p:spPr>
          <a:xfrm>
            <a:off x="1763688" y="3361556"/>
            <a:ext cx="1080120" cy="28803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157200"/>
            <a:ext cx="5940152"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Conclusioni</a:t>
            </a:r>
          </a:p>
        </p:txBody>
      </p:sp>
      <p:sp>
        <p:nvSpPr>
          <p:cNvPr id="16" name="CasellaDiTesto 15"/>
          <p:cNvSpPr txBox="1"/>
          <p:nvPr/>
        </p:nvSpPr>
        <p:spPr>
          <a:xfrm>
            <a:off x="755576" y="985292"/>
            <a:ext cx="7488832" cy="4154984"/>
          </a:xfrm>
          <a:prstGeom prst="rect">
            <a:avLst/>
          </a:prstGeom>
          <a:noFill/>
        </p:spPr>
        <p:txBody>
          <a:bodyPr wrap="square" rtlCol="0">
            <a:spAutoFit/>
          </a:bodyPr>
          <a:lstStyle/>
          <a:p>
            <a:r>
              <a:rPr lang="it-IT" sz="2400" dirty="0" smtClean="0">
                <a:solidFill>
                  <a:srgbClr val="FFFF00"/>
                </a:solidFill>
              </a:rPr>
              <a:t>Risultati:</a:t>
            </a:r>
          </a:p>
          <a:p>
            <a:pPr marL="263525" indent="-263525">
              <a:buFont typeface="Arial" pitchFamily="34" charset="0"/>
              <a:buChar char="•"/>
            </a:pPr>
            <a:r>
              <a:rPr lang="it-IT" sz="2400" dirty="0" smtClean="0"/>
              <a:t>Modello matematico generale</a:t>
            </a:r>
          </a:p>
          <a:p>
            <a:pPr marL="263525" indent="-263525">
              <a:buFont typeface="Arial" pitchFamily="34" charset="0"/>
              <a:buChar char="•"/>
            </a:pPr>
            <a:r>
              <a:rPr lang="it-IT" sz="2400" dirty="0" smtClean="0"/>
              <a:t>Software funzionante per il controllo d’assetto</a:t>
            </a:r>
          </a:p>
          <a:p>
            <a:pPr marL="263525" indent="-263525">
              <a:buFont typeface="Arial" pitchFamily="34" charset="0"/>
              <a:buChar char="•"/>
            </a:pPr>
            <a:r>
              <a:rPr lang="it-IT" sz="2400" dirty="0" smtClean="0"/>
              <a:t>Dati soddisfacenti e facilmente analizzabili</a:t>
            </a:r>
          </a:p>
          <a:p>
            <a:pPr marL="263525" indent="-263525">
              <a:buFont typeface="Arial" pitchFamily="34" charset="0"/>
              <a:buChar char="•"/>
            </a:pPr>
            <a:r>
              <a:rPr lang="it-IT" sz="2400" dirty="0" smtClean="0"/>
              <a:t>Punto di partenza per sviluppo di algoritmi complessi</a:t>
            </a:r>
          </a:p>
          <a:p>
            <a:pPr marL="263525" indent="-263525"/>
            <a:r>
              <a:rPr lang="it-IT" sz="2400" dirty="0" smtClean="0"/>
              <a:t> </a:t>
            </a:r>
          </a:p>
          <a:p>
            <a:r>
              <a:rPr lang="it-IT" sz="2400" dirty="0" smtClean="0">
                <a:solidFill>
                  <a:srgbClr val="FFFF00"/>
                </a:solidFill>
              </a:rPr>
              <a:t>Miglioramenti:</a:t>
            </a:r>
          </a:p>
          <a:p>
            <a:pPr marL="263525" lvl="1" indent="-263525">
              <a:buFont typeface="Arial" pitchFamily="34" charset="0"/>
              <a:buChar char="•"/>
            </a:pPr>
            <a:r>
              <a:rPr lang="it-IT" sz="2400" dirty="0" smtClean="0"/>
              <a:t>Analisi di casi più generali</a:t>
            </a:r>
          </a:p>
          <a:p>
            <a:pPr marL="263525" lvl="1" indent="-263525">
              <a:buFont typeface="Arial" pitchFamily="34" charset="0"/>
              <a:buChar char="•"/>
            </a:pPr>
            <a:r>
              <a:rPr lang="it-IT" sz="2400" dirty="0" smtClean="0"/>
              <a:t>Analisi di stabilità</a:t>
            </a:r>
          </a:p>
          <a:p>
            <a:pPr marL="263525" lvl="1" indent="-263525">
              <a:buFont typeface="Arial" pitchFamily="34" charset="0"/>
              <a:buChar char="•"/>
            </a:pPr>
            <a:r>
              <a:rPr lang="it-IT" sz="2400" dirty="0" smtClean="0"/>
              <a:t>Controllo del sistema con metodi PID</a:t>
            </a:r>
            <a:endParaRPr lang="it-IT" sz="24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13284"/>
            <a:ext cx="9144000" cy="378565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8000" b="1" cap="all" dirty="0" smtClean="0">
                <a:ln/>
                <a:solidFill>
                  <a:schemeClr val="accent1"/>
                </a:solidFill>
                <a:effectLst>
                  <a:outerShdw blurRad="19685" dist="12700" dir="5400000" algn="tl" rotWithShape="0">
                    <a:schemeClr val="accent1">
                      <a:satMod val="130000"/>
                      <a:alpha val="60000"/>
                    </a:schemeClr>
                  </a:outerShdw>
                  <a:reflection blurRad="6350" stA="55000" endA="300" endPos="45500" dir="5400000" sy="-100000" algn="bl" rotWithShape="0"/>
                </a:effectLst>
              </a:rPr>
              <a:t>Grazie </a:t>
            </a:r>
          </a:p>
          <a:p>
            <a:pPr algn="ctr"/>
            <a:r>
              <a:rPr lang="it-IT" sz="8000" b="1" cap="all" dirty="0" smtClean="0">
                <a:ln/>
                <a:solidFill>
                  <a:schemeClr val="accent1"/>
                </a:solidFill>
                <a:effectLst>
                  <a:outerShdw blurRad="19685" dist="12700" dir="5400000" algn="tl" rotWithShape="0">
                    <a:schemeClr val="accent1">
                      <a:satMod val="130000"/>
                      <a:alpha val="60000"/>
                    </a:schemeClr>
                  </a:outerShdw>
                  <a:reflection blurRad="6350" stA="55000" endA="300" endPos="45500" dir="5400000" sy="-100000" algn="bl" rotWithShape="0"/>
                </a:effectLst>
              </a:rPr>
              <a:t>per </a:t>
            </a:r>
          </a:p>
          <a:p>
            <a:pPr algn="ctr"/>
            <a:r>
              <a:rPr lang="it-IT" sz="8000" b="1" cap="all" dirty="0" smtClean="0">
                <a:ln/>
                <a:solidFill>
                  <a:schemeClr val="accent1"/>
                </a:solidFill>
                <a:effectLst>
                  <a:outerShdw blurRad="19685" dist="12700" dir="5400000" algn="tl" rotWithShape="0">
                    <a:schemeClr val="accent1">
                      <a:satMod val="130000"/>
                      <a:alpha val="60000"/>
                    </a:schemeClr>
                  </a:outerShdw>
                  <a:reflection blurRad="6350" stA="55000" endA="300" endPos="45500" dir="5400000" sy="-100000" algn="bl" rotWithShape="0"/>
                </a:effectLst>
              </a:rPr>
              <a:t>l’Attenzione</a:t>
            </a:r>
            <a:endParaRPr lang="it-IT" sz="8000" b="1" cap="all" dirty="0">
              <a:ln/>
              <a:solidFill>
                <a:schemeClr val="accent1"/>
              </a:solidFill>
              <a:effectLst>
                <a:outerShdw blurRad="19685" dist="12700" dir="5400000" algn="tl" rotWithShape="0">
                  <a:schemeClr val="accent1">
                    <a:satMod val="130000"/>
                    <a:alpha val="60000"/>
                  </a:scheme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7200"/>
            <a:ext cx="4690864" cy="483840"/>
          </a:xfr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a:noFill/>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a:normAutofit fontScale="90000"/>
          </a:bodyPr>
          <a:lstStyle/>
          <a:p>
            <a:r>
              <a:rPr lang="it-IT" sz="3600" cap="small" dirty="0" smtClean="0">
                <a:solidFill>
                  <a:schemeClr val="bg1"/>
                </a:solidFill>
              </a:rPr>
              <a:t>Introduzione</a:t>
            </a:r>
            <a:endParaRPr lang="it-IT" sz="3600" cap="small" dirty="0">
              <a:solidFill>
                <a:schemeClr val="bg1"/>
              </a:solidFill>
            </a:endParaRPr>
          </a:p>
        </p:txBody>
      </p:sp>
      <p:sp>
        <p:nvSpPr>
          <p:cNvPr id="3" name="CasellaDiTesto 2"/>
          <p:cNvSpPr txBox="1"/>
          <p:nvPr/>
        </p:nvSpPr>
        <p:spPr>
          <a:xfrm>
            <a:off x="755576" y="985292"/>
            <a:ext cx="5616624" cy="3785652"/>
          </a:xfrm>
          <a:prstGeom prst="rect">
            <a:avLst/>
          </a:prstGeom>
          <a:noFill/>
        </p:spPr>
        <p:txBody>
          <a:bodyPr wrap="square" rtlCol="0">
            <a:spAutoFit/>
          </a:bodyPr>
          <a:lstStyle/>
          <a:p>
            <a:r>
              <a:rPr lang="it-IT" sz="2400" dirty="0" smtClean="0">
                <a:solidFill>
                  <a:srgbClr val="FFFF00"/>
                </a:solidFill>
              </a:rPr>
              <a:t>Analisi Preliminari:</a:t>
            </a:r>
          </a:p>
          <a:p>
            <a:pPr marL="174625" indent="-174625">
              <a:buFont typeface="Arial" pitchFamily="34" charset="0"/>
              <a:buChar char="•"/>
            </a:pPr>
            <a:r>
              <a:rPr lang="it-IT" sz="2400" dirty="0" smtClean="0"/>
              <a:t>Configurazioni dei satelliti</a:t>
            </a:r>
          </a:p>
          <a:p>
            <a:pPr marL="174625" indent="-174625">
              <a:buFont typeface="Arial" pitchFamily="34" charset="0"/>
              <a:buChar char="•"/>
            </a:pPr>
            <a:r>
              <a:rPr lang="it-IT" sz="2400" dirty="0" smtClean="0"/>
              <a:t>Scenario operativo</a:t>
            </a:r>
          </a:p>
          <a:p>
            <a:pPr marL="174625" indent="-174625"/>
            <a:r>
              <a:rPr lang="it-IT" sz="2400" dirty="0" smtClean="0">
                <a:solidFill>
                  <a:srgbClr val="FFFF00"/>
                </a:solidFill>
              </a:rPr>
              <a:t>Configurazione Hardware:</a:t>
            </a:r>
          </a:p>
          <a:p>
            <a:pPr marL="174625" indent="-174625">
              <a:buFont typeface="Arial" pitchFamily="34" charset="0"/>
              <a:buChar char="•"/>
            </a:pPr>
            <a:r>
              <a:rPr lang="it-IT" sz="2400" dirty="0" smtClean="0"/>
              <a:t>Analisi dei sistemi attuatori</a:t>
            </a:r>
          </a:p>
          <a:p>
            <a:pPr marL="174625" indent="-174625">
              <a:buFont typeface="Arial" pitchFamily="34" charset="0"/>
              <a:buChar char="•"/>
            </a:pPr>
            <a:r>
              <a:rPr lang="it-IT" sz="2400" dirty="0" smtClean="0"/>
              <a:t>Dimensionamento componenti</a:t>
            </a:r>
          </a:p>
          <a:p>
            <a:pPr marL="174625" indent="-174625"/>
            <a:r>
              <a:rPr lang="it-IT" sz="2400" dirty="0" smtClean="0">
                <a:solidFill>
                  <a:srgbClr val="FFFF00"/>
                </a:solidFill>
              </a:rPr>
              <a:t>Controllo d’assetto:</a:t>
            </a:r>
            <a:endParaRPr lang="it-IT" sz="2400" dirty="0" smtClean="0"/>
          </a:p>
          <a:p>
            <a:pPr marL="174625" indent="-174625">
              <a:buFont typeface="Arial" pitchFamily="34" charset="0"/>
              <a:buChar char="•"/>
            </a:pPr>
            <a:r>
              <a:rPr lang="it-IT" sz="2400" dirty="0" smtClean="0"/>
              <a:t>Individuazione del problema</a:t>
            </a:r>
          </a:p>
          <a:p>
            <a:pPr marL="174625" indent="-174625">
              <a:buFont typeface="Arial" pitchFamily="34" charset="0"/>
              <a:buChar char="•"/>
            </a:pPr>
            <a:r>
              <a:rPr lang="it-IT" sz="2400" dirty="0" smtClean="0"/>
              <a:t>Algoritmo matematico risolutivo</a:t>
            </a:r>
          </a:p>
          <a:p>
            <a:pPr marL="174625" indent="-174625">
              <a:buFont typeface="Arial" pitchFamily="34" charset="0"/>
              <a:buChar char="•"/>
            </a:pPr>
            <a:r>
              <a:rPr lang="it-IT" sz="2400" dirty="0" smtClean="0"/>
              <a:t>Simulazione e analisi dei dati</a:t>
            </a:r>
            <a:endParaRPr lang="it-IT" sz="2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0" y="157200"/>
            <a:ext cx="4690864"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Analisi preliminari</a:t>
            </a:r>
            <a:endParaRPr kumimoji="0" lang="it-IT" sz="3600" b="0" i="0" u="none" strike="noStrike" kern="1200" cap="small" spc="0" normalizeH="0" baseline="0" noProof="0" dirty="0">
              <a:ln>
                <a:noFill/>
              </a:ln>
              <a:solidFill>
                <a:schemeClr val="bg1"/>
              </a:solidFill>
              <a:effectLst/>
              <a:uLnTx/>
              <a:uFillTx/>
              <a:latin typeface="+mn-lt"/>
              <a:ea typeface="+mn-ea"/>
              <a:cs typeface="+mn-cs"/>
            </a:endParaRPr>
          </a:p>
        </p:txBody>
      </p:sp>
      <p:sp>
        <p:nvSpPr>
          <p:cNvPr id="4" name="CasellaDiTesto 3"/>
          <p:cNvSpPr txBox="1"/>
          <p:nvPr/>
        </p:nvSpPr>
        <p:spPr>
          <a:xfrm>
            <a:off x="827584" y="1297326"/>
            <a:ext cx="3888432" cy="1477328"/>
          </a:xfrm>
          <a:prstGeom prst="rect">
            <a:avLst/>
          </a:prstGeom>
          <a:noFill/>
        </p:spPr>
        <p:txBody>
          <a:bodyPr wrap="square" rtlCol="0">
            <a:spAutoFit/>
          </a:bodyPr>
          <a:lstStyle/>
          <a:p>
            <a:r>
              <a:rPr lang="it-IT" sz="2400" dirty="0" smtClean="0"/>
              <a:t>PiCPoT</a:t>
            </a:r>
          </a:p>
          <a:p>
            <a:pPr marL="174625" indent="-174625">
              <a:buFont typeface="Arial" pitchFamily="34" charset="0"/>
              <a:buChar char="•"/>
            </a:pPr>
            <a:r>
              <a:rPr lang="it-IT" sz="2400" dirty="0" smtClean="0"/>
              <a:t>Forma Cubica, (l=13cm)</a:t>
            </a:r>
          </a:p>
          <a:p>
            <a:pPr marL="174625" indent="-174625">
              <a:buFont typeface="Arial" pitchFamily="34" charset="0"/>
              <a:buChar char="•"/>
            </a:pPr>
            <a:r>
              <a:rPr lang="it-IT" sz="2400" dirty="0" smtClean="0"/>
              <a:t>Massa 2.5 kg</a:t>
            </a:r>
          </a:p>
          <a:p>
            <a:pPr>
              <a:buFont typeface="Arial" pitchFamily="34" charset="0"/>
              <a:buChar char="•"/>
            </a:pPr>
            <a:endParaRPr lang="it-IT" dirty="0" smtClean="0"/>
          </a:p>
        </p:txBody>
      </p:sp>
      <p:sp>
        <p:nvSpPr>
          <p:cNvPr id="5" name="CasellaDiTesto 4"/>
          <p:cNvSpPr txBox="1"/>
          <p:nvPr/>
        </p:nvSpPr>
        <p:spPr>
          <a:xfrm>
            <a:off x="827584" y="817274"/>
            <a:ext cx="1433406" cy="461665"/>
          </a:xfrm>
          <a:prstGeom prst="rect">
            <a:avLst/>
          </a:prstGeom>
          <a:noFill/>
        </p:spPr>
        <p:txBody>
          <a:bodyPr wrap="none" rtlCol="0">
            <a:spAutoFit/>
          </a:bodyPr>
          <a:lstStyle/>
          <a:p>
            <a:r>
              <a:rPr lang="it-IT" sz="2400" dirty="0" smtClean="0">
                <a:solidFill>
                  <a:srgbClr val="FFFF00"/>
                </a:solidFill>
              </a:rPr>
              <a:t>I Satelliti:</a:t>
            </a:r>
          </a:p>
        </p:txBody>
      </p:sp>
      <p:sp>
        <p:nvSpPr>
          <p:cNvPr id="6" name="CasellaDiTesto 5"/>
          <p:cNvSpPr txBox="1"/>
          <p:nvPr/>
        </p:nvSpPr>
        <p:spPr>
          <a:xfrm>
            <a:off x="755576" y="2737486"/>
            <a:ext cx="6264696" cy="1938992"/>
          </a:xfrm>
          <a:prstGeom prst="rect">
            <a:avLst/>
          </a:prstGeom>
          <a:noFill/>
        </p:spPr>
        <p:txBody>
          <a:bodyPr wrap="square" rtlCol="0">
            <a:spAutoFit/>
          </a:bodyPr>
          <a:lstStyle/>
          <a:p>
            <a:r>
              <a:rPr lang="it-IT" sz="2400" dirty="0" smtClean="0">
                <a:solidFill>
                  <a:srgbClr val="FFFF00"/>
                </a:solidFill>
              </a:rPr>
              <a:t>Obiettivi:</a:t>
            </a:r>
          </a:p>
          <a:p>
            <a:pPr marL="174625" indent="-174625">
              <a:buFont typeface="Arial" pitchFamily="34" charset="0"/>
              <a:buChar char="•"/>
            </a:pPr>
            <a:r>
              <a:rPr lang="it-IT" sz="2400" dirty="0" smtClean="0"/>
              <a:t>Multidisciplinarità</a:t>
            </a:r>
          </a:p>
          <a:p>
            <a:pPr marL="174625" indent="-174625">
              <a:buFont typeface="Arial" pitchFamily="34" charset="0"/>
              <a:buChar char="•"/>
            </a:pPr>
            <a:r>
              <a:rPr lang="it-IT" sz="2400" dirty="0" smtClean="0"/>
              <a:t>Test di componenti elettronici commerciali in ambiente spaziale</a:t>
            </a:r>
          </a:p>
          <a:p>
            <a:pPr marL="174625" indent="-174625">
              <a:buFont typeface="Arial" pitchFamily="34" charset="0"/>
              <a:buChar char="•"/>
            </a:pPr>
            <a:r>
              <a:rPr lang="it-IT" sz="2400" dirty="0" smtClean="0"/>
              <a:t>Acquisizione immagini della terra</a:t>
            </a:r>
          </a:p>
        </p:txBody>
      </p:sp>
      <p:pic>
        <p:nvPicPr>
          <p:cNvPr id="7" name="Immagine 6" descr="PicPot 2.PNG"/>
          <p:cNvPicPr>
            <a:picLocks noChangeAspect="1"/>
          </p:cNvPicPr>
          <p:nvPr/>
        </p:nvPicPr>
        <p:blipFill>
          <a:blip r:embed="rId3" cstate="print"/>
          <a:stretch>
            <a:fillRect/>
          </a:stretch>
        </p:blipFill>
        <p:spPr>
          <a:xfrm>
            <a:off x="5743839" y="877280"/>
            <a:ext cx="2356553" cy="2100233"/>
          </a:xfrm>
          <a:prstGeom prst="roundRect">
            <a:avLst>
              <a:gd name="adj" fmla="val 8018"/>
            </a:avLst>
          </a:prstGeom>
          <a:solidFill>
            <a:srgbClr val="FFFFFF">
              <a:shade val="85000"/>
            </a:srgbClr>
          </a:solidFill>
          <a:ln w="3175">
            <a:solidFill>
              <a:schemeClr val="tx1"/>
            </a:solid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55576" y="1357333"/>
            <a:ext cx="3888432" cy="1477328"/>
          </a:xfrm>
          <a:prstGeom prst="rect">
            <a:avLst/>
          </a:prstGeom>
          <a:noFill/>
        </p:spPr>
        <p:txBody>
          <a:bodyPr wrap="square" rtlCol="0">
            <a:spAutoFit/>
          </a:bodyPr>
          <a:lstStyle/>
          <a:p>
            <a:r>
              <a:rPr lang="it-IT" sz="2400" dirty="0" smtClean="0"/>
              <a:t>AraMiS</a:t>
            </a:r>
          </a:p>
          <a:p>
            <a:pPr marL="174625" indent="-174625">
              <a:buFont typeface="Arial" pitchFamily="34" charset="0"/>
              <a:buChar char="•"/>
            </a:pPr>
            <a:r>
              <a:rPr lang="it-IT" sz="2400" dirty="0" smtClean="0"/>
              <a:t>Forma Componibile</a:t>
            </a:r>
          </a:p>
          <a:p>
            <a:pPr marL="174625" indent="-174625">
              <a:buFont typeface="Arial" pitchFamily="34" charset="0"/>
              <a:buChar char="•"/>
            </a:pPr>
            <a:r>
              <a:rPr lang="it-IT" sz="2400" dirty="0" smtClean="0"/>
              <a:t>Massa Variabile</a:t>
            </a:r>
          </a:p>
          <a:p>
            <a:pPr>
              <a:buFont typeface="Arial" pitchFamily="34" charset="0"/>
              <a:buChar char="•"/>
            </a:pPr>
            <a:endParaRPr lang="it-IT" dirty="0" smtClean="0"/>
          </a:p>
        </p:txBody>
      </p:sp>
      <p:sp>
        <p:nvSpPr>
          <p:cNvPr id="7" name="CasellaDiTesto 6"/>
          <p:cNvSpPr txBox="1"/>
          <p:nvPr/>
        </p:nvSpPr>
        <p:spPr>
          <a:xfrm>
            <a:off x="755576" y="3637587"/>
            <a:ext cx="7056784" cy="1569660"/>
          </a:xfrm>
          <a:prstGeom prst="rect">
            <a:avLst/>
          </a:prstGeom>
          <a:noFill/>
        </p:spPr>
        <p:txBody>
          <a:bodyPr wrap="square" rtlCol="0">
            <a:spAutoFit/>
          </a:bodyPr>
          <a:lstStyle/>
          <a:p>
            <a:r>
              <a:rPr lang="it-IT" sz="2400" dirty="0" smtClean="0">
                <a:solidFill>
                  <a:srgbClr val="FFFF00"/>
                </a:solidFill>
              </a:rPr>
              <a:t>Obiettivi:</a:t>
            </a:r>
          </a:p>
          <a:p>
            <a:pPr marL="174625" indent="-174625">
              <a:buFont typeface="Arial" pitchFamily="34" charset="0"/>
              <a:buChar char="•"/>
            </a:pPr>
            <a:r>
              <a:rPr lang="it-IT" sz="2400" dirty="0" smtClean="0"/>
              <a:t>Progetto Low-Cost</a:t>
            </a:r>
          </a:p>
          <a:p>
            <a:pPr marL="174625" indent="-174625">
              <a:buFont typeface="Arial" pitchFamily="34" charset="0"/>
              <a:buChar char="•"/>
            </a:pPr>
            <a:r>
              <a:rPr lang="it-IT" sz="2400" dirty="0" smtClean="0"/>
              <a:t>Rapidità di realizzazione</a:t>
            </a:r>
          </a:p>
          <a:p>
            <a:pPr marL="174625" indent="-174625">
              <a:buFont typeface="Arial" pitchFamily="34" charset="0"/>
              <a:buChar char="•"/>
            </a:pPr>
            <a:r>
              <a:rPr lang="it-IT" sz="2400" dirty="0" smtClean="0"/>
              <a:t>Adattabilità ad ogni geometria di missione</a:t>
            </a:r>
            <a:endParaRPr lang="it-IT" sz="2400" dirty="0"/>
          </a:p>
        </p:txBody>
      </p:sp>
      <p:sp>
        <p:nvSpPr>
          <p:cNvPr id="8" name="CasellaDiTesto 7"/>
          <p:cNvSpPr txBox="1"/>
          <p:nvPr/>
        </p:nvSpPr>
        <p:spPr>
          <a:xfrm>
            <a:off x="827584" y="817274"/>
            <a:ext cx="1433406" cy="461665"/>
          </a:xfrm>
          <a:prstGeom prst="rect">
            <a:avLst/>
          </a:prstGeom>
          <a:noFill/>
        </p:spPr>
        <p:txBody>
          <a:bodyPr wrap="none" rtlCol="0">
            <a:spAutoFit/>
          </a:bodyPr>
          <a:lstStyle/>
          <a:p>
            <a:r>
              <a:rPr lang="it-IT" sz="2400" dirty="0" smtClean="0">
                <a:solidFill>
                  <a:srgbClr val="FFFF00"/>
                </a:solidFill>
              </a:rPr>
              <a:t>I Satelliti:</a:t>
            </a:r>
          </a:p>
        </p:txBody>
      </p:sp>
      <p:sp>
        <p:nvSpPr>
          <p:cNvPr id="9" name="Rettangolo 8"/>
          <p:cNvSpPr/>
          <p:nvPr/>
        </p:nvSpPr>
        <p:spPr>
          <a:xfrm>
            <a:off x="4067944" y="1357333"/>
            <a:ext cx="3528392" cy="707886"/>
          </a:xfrm>
          <a:prstGeom prst="rect">
            <a:avLst/>
          </a:prstGeom>
        </p:spPr>
        <p:txBody>
          <a:bodyPr wrap="square">
            <a:spAutoFit/>
          </a:bodyPr>
          <a:lstStyle/>
          <a:p>
            <a:r>
              <a:rPr lang="it-IT" sz="2000" dirty="0" smtClean="0"/>
              <a:t>Tiles:</a:t>
            </a:r>
          </a:p>
          <a:p>
            <a:pPr marL="174625" indent="-174625">
              <a:buFont typeface="Arial" pitchFamily="34" charset="0"/>
              <a:buChar char="•"/>
            </a:pPr>
            <a:r>
              <a:rPr lang="it-IT" sz="2000" dirty="0" smtClean="0"/>
              <a:t>Dimensioni: 16.5x16.5 cm</a:t>
            </a:r>
          </a:p>
        </p:txBody>
      </p:sp>
      <p:pic>
        <p:nvPicPr>
          <p:cNvPr id="12" name="Immagine 11" descr="Capture_09112008_182539"/>
          <p:cNvPicPr/>
          <p:nvPr/>
        </p:nvPicPr>
        <p:blipFill>
          <a:blip r:embed="rId3" cstate="print"/>
          <a:srcRect/>
          <a:stretch>
            <a:fillRect/>
          </a:stretch>
        </p:blipFill>
        <p:spPr bwMode="auto">
          <a:xfrm>
            <a:off x="6588224" y="3217540"/>
            <a:ext cx="2132588" cy="128481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 name="Immagine 9" descr="Capture_09112008_174016"/>
          <p:cNvPicPr/>
          <p:nvPr/>
        </p:nvPicPr>
        <p:blipFill>
          <a:blip r:embed="rId4" cstate="print"/>
          <a:srcRect t="4835" b="6775"/>
          <a:stretch>
            <a:fillRect/>
          </a:stretch>
        </p:blipFill>
        <p:spPr bwMode="auto">
          <a:xfrm>
            <a:off x="4139952" y="2065412"/>
            <a:ext cx="2592288" cy="1035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CasellaDiTesto 12"/>
          <p:cNvSpPr txBox="1"/>
          <p:nvPr/>
        </p:nvSpPr>
        <p:spPr>
          <a:xfrm>
            <a:off x="6876256" y="2137420"/>
            <a:ext cx="1584176" cy="923330"/>
          </a:xfrm>
          <a:prstGeom prst="rect">
            <a:avLst/>
          </a:prstGeom>
          <a:noFill/>
        </p:spPr>
        <p:txBody>
          <a:bodyPr wrap="square" rtlCol="0">
            <a:spAutoFit/>
          </a:bodyPr>
          <a:lstStyle/>
          <a:p>
            <a:r>
              <a:rPr lang="it-IT" dirty="0" smtClean="0">
                <a:solidFill>
                  <a:schemeClr val="accent6">
                    <a:lumMod val="40000"/>
                    <a:lumOff val="60000"/>
                  </a:schemeClr>
                </a:solidFill>
              </a:rPr>
              <a:t>Power management tile</a:t>
            </a:r>
            <a:endParaRPr lang="it-IT" dirty="0">
              <a:solidFill>
                <a:schemeClr val="accent6">
                  <a:lumMod val="40000"/>
                  <a:lumOff val="60000"/>
                </a:schemeClr>
              </a:solidFill>
            </a:endParaRPr>
          </a:p>
        </p:txBody>
      </p:sp>
      <p:sp>
        <p:nvSpPr>
          <p:cNvPr id="14" name="CasellaDiTesto 13"/>
          <p:cNvSpPr txBox="1"/>
          <p:nvPr/>
        </p:nvSpPr>
        <p:spPr>
          <a:xfrm>
            <a:off x="4211960" y="3433564"/>
            <a:ext cx="2232248" cy="646331"/>
          </a:xfrm>
          <a:prstGeom prst="rect">
            <a:avLst/>
          </a:prstGeom>
          <a:noFill/>
        </p:spPr>
        <p:txBody>
          <a:bodyPr wrap="square" rtlCol="0">
            <a:spAutoFit/>
          </a:bodyPr>
          <a:lstStyle/>
          <a:p>
            <a:pPr algn="r"/>
            <a:r>
              <a:rPr lang="it-IT" dirty="0" smtClean="0">
                <a:solidFill>
                  <a:schemeClr val="accent6">
                    <a:lumMod val="40000"/>
                    <a:lumOff val="60000"/>
                  </a:schemeClr>
                </a:solidFill>
              </a:rPr>
              <a:t>Telecommunication Tile</a:t>
            </a:r>
            <a:endParaRPr lang="it-IT" dirty="0">
              <a:solidFill>
                <a:schemeClr val="accent6">
                  <a:lumMod val="40000"/>
                  <a:lumOff val="60000"/>
                </a:schemeClr>
              </a:solidFill>
            </a:endParaRPr>
          </a:p>
        </p:txBody>
      </p:sp>
      <p:sp>
        <p:nvSpPr>
          <p:cNvPr id="11" name="Titolo 1"/>
          <p:cNvSpPr txBox="1">
            <a:spLocks/>
          </p:cNvSpPr>
          <p:nvPr/>
        </p:nvSpPr>
        <p:spPr>
          <a:xfrm>
            <a:off x="0" y="157200"/>
            <a:ext cx="4690864"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Analisi preliminari</a:t>
            </a:r>
            <a:endParaRPr kumimoji="0" lang="it-IT" sz="3600" b="0" i="0" u="none" strike="noStrike" kern="1200" cap="small"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578" y="817274"/>
            <a:ext cx="3918701" cy="461665"/>
          </a:xfrm>
          <a:prstGeom prst="rect">
            <a:avLst/>
          </a:prstGeom>
          <a:noFill/>
        </p:spPr>
        <p:txBody>
          <a:bodyPr wrap="none" rtlCol="0">
            <a:spAutoFit/>
          </a:bodyPr>
          <a:lstStyle/>
          <a:p>
            <a:r>
              <a:rPr lang="it-IT" sz="2400" dirty="0" smtClean="0">
                <a:solidFill>
                  <a:srgbClr val="FFFF00"/>
                </a:solidFill>
              </a:rPr>
              <a:t>Le configurazioni di AraMiS</a:t>
            </a:r>
          </a:p>
        </p:txBody>
      </p:sp>
      <p:sp>
        <p:nvSpPr>
          <p:cNvPr id="5" name="CasellaDiTesto 4"/>
          <p:cNvSpPr txBox="1"/>
          <p:nvPr/>
        </p:nvSpPr>
        <p:spPr>
          <a:xfrm>
            <a:off x="827584" y="1417341"/>
            <a:ext cx="4471096" cy="1200329"/>
          </a:xfrm>
          <a:prstGeom prst="rect">
            <a:avLst/>
          </a:prstGeom>
          <a:noFill/>
        </p:spPr>
        <p:txBody>
          <a:bodyPr wrap="none" rtlCol="0">
            <a:spAutoFit/>
          </a:bodyPr>
          <a:lstStyle/>
          <a:p>
            <a:r>
              <a:rPr lang="it-IT" sz="2400" dirty="0" smtClean="0"/>
              <a:t>Configurazione Cubica minima</a:t>
            </a:r>
          </a:p>
          <a:p>
            <a:pPr>
              <a:buFont typeface="Arial" pitchFamily="34" charset="0"/>
              <a:buChar char="•"/>
            </a:pPr>
            <a:r>
              <a:rPr lang="it-IT" sz="2400" dirty="0" smtClean="0"/>
              <a:t> dimensioni: 165x165x165 mm</a:t>
            </a:r>
          </a:p>
          <a:p>
            <a:pPr>
              <a:buFont typeface="Arial" pitchFamily="34" charset="0"/>
              <a:buChar char="•"/>
            </a:pPr>
            <a:r>
              <a:rPr lang="it-IT" sz="2400" dirty="0" smtClean="0"/>
              <a:t> Massa: 10kg</a:t>
            </a:r>
            <a:endParaRPr lang="it-IT" sz="2400" dirty="0"/>
          </a:p>
        </p:txBody>
      </p:sp>
      <p:sp>
        <p:nvSpPr>
          <p:cNvPr id="6" name="Rettangolo 5"/>
          <p:cNvSpPr/>
          <p:nvPr/>
        </p:nvSpPr>
        <p:spPr>
          <a:xfrm>
            <a:off x="4211960" y="3649588"/>
            <a:ext cx="4572000" cy="1569660"/>
          </a:xfrm>
          <a:prstGeom prst="rect">
            <a:avLst/>
          </a:prstGeom>
        </p:spPr>
        <p:txBody>
          <a:bodyPr>
            <a:spAutoFit/>
          </a:bodyPr>
          <a:lstStyle/>
          <a:p>
            <a:r>
              <a:rPr lang="it-IT" sz="2400" dirty="0" smtClean="0"/>
              <a:t>Configurazione Esagonale Prismatica</a:t>
            </a:r>
          </a:p>
          <a:p>
            <a:pPr>
              <a:buFont typeface="Arial" pitchFamily="34" charset="0"/>
              <a:buChar char="•"/>
            </a:pPr>
            <a:r>
              <a:rPr lang="it-IT" sz="2400" dirty="0" smtClean="0"/>
              <a:t> dimensioni: 330x286x825 mm</a:t>
            </a:r>
          </a:p>
          <a:p>
            <a:pPr>
              <a:buFont typeface="Arial" pitchFamily="34" charset="0"/>
              <a:buChar char="•"/>
            </a:pPr>
            <a:r>
              <a:rPr lang="it-IT" sz="2400" dirty="0" smtClean="0"/>
              <a:t> Massa: 50kg</a:t>
            </a:r>
            <a:endParaRPr lang="it-IT" sz="2400" dirty="0"/>
          </a:p>
        </p:txBody>
      </p:sp>
      <p:pic>
        <p:nvPicPr>
          <p:cNvPr id="8" name="Immagine 7" descr="Aramis int.PNG"/>
          <p:cNvPicPr/>
          <p:nvPr/>
        </p:nvPicPr>
        <p:blipFill>
          <a:blip r:embed="rId3" cstate="print"/>
          <a:srcRect l="1891" t="4367" r="8446"/>
          <a:stretch>
            <a:fillRect/>
          </a:stretch>
        </p:blipFill>
        <p:spPr>
          <a:xfrm>
            <a:off x="5436096" y="1417340"/>
            <a:ext cx="2952328" cy="1980220"/>
          </a:xfrm>
          <a:prstGeom prst="rect">
            <a:avLst/>
          </a:prstGeom>
          <a:ln>
            <a:noFill/>
          </a:ln>
          <a:effectLst>
            <a:reflection blurRad="12700" stA="30000" endPos="30000" dist="5000" dir="5400000" sy="-100000" algn="bl" rotWithShape="0"/>
          </a:effectLst>
          <a:scene3d>
            <a:camera prst="isometricLeftDown">
              <a:rot lat="0" lon="0" rev="0"/>
            </a:camera>
            <a:lightRig rig="threePt" dir="t">
              <a:rot lat="0" lon="0" rev="2700000"/>
            </a:lightRig>
          </a:scene3d>
          <a:sp3d>
            <a:bevelT w="63500" h="50800"/>
          </a:sp3d>
        </p:spPr>
      </p:pic>
      <p:pic>
        <p:nvPicPr>
          <p:cNvPr id="9" name="Immagine 8" descr="Capture_09112008_170042"/>
          <p:cNvPicPr/>
          <p:nvPr/>
        </p:nvPicPr>
        <p:blipFill>
          <a:blip r:embed="rId4" cstate="print"/>
          <a:srcRect/>
          <a:stretch>
            <a:fillRect/>
          </a:stretch>
        </p:blipFill>
        <p:spPr bwMode="auto">
          <a:xfrm>
            <a:off x="899592" y="2797494"/>
            <a:ext cx="3528392" cy="21678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itolo 1"/>
          <p:cNvSpPr txBox="1">
            <a:spLocks/>
          </p:cNvSpPr>
          <p:nvPr/>
        </p:nvSpPr>
        <p:spPr>
          <a:xfrm>
            <a:off x="0" y="157200"/>
            <a:ext cx="4690864"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Analisi preliminari</a:t>
            </a:r>
            <a:endParaRPr kumimoji="0" lang="it-IT" sz="3600" b="0" i="0" u="none" strike="noStrike" kern="1200" cap="small"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8" y="817274"/>
            <a:ext cx="2839239" cy="461665"/>
          </a:xfrm>
          <a:prstGeom prst="rect">
            <a:avLst/>
          </a:prstGeom>
          <a:noFill/>
        </p:spPr>
        <p:txBody>
          <a:bodyPr wrap="none" rtlCol="0">
            <a:spAutoFit/>
          </a:bodyPr>
          <a:lstStyle/>
          <a:p>
            <a:r>
              <a:rPr lang="it-IT" sz="2400" dirty="0" smtClean="0">
                <a:solidFill>
                  <a:srgbClr val="FFFF00"/>
                </a:solidFill>
              </a:rPr>
              <a:t>Ambiente operativo</a:t>
            </a:r>
          </a:p>
        </p:txBody>
      </p:sp>
      <p:sp>
        <p:nvSpPr>
          <p:cNvPr id="4" name="CasellaDiTesto 3"/>
          <p:cNvSpPr txBox="1"/>
          <p:nvPr/>
        </p:nvSpPr>
        <p:spPr>
          <a:xfrm>
            <a:off x="827584" y="1297327"/>
            <a:ext cx="3600400" cy="830997"/>
          </a:xfrm>
          <a:prstGeom prst="rect">
            <a:avLst/>
          </a:prstGeom>
          <a:noFill/>
        </p:spPr>
        <p:txBody>
          <a:bodyPr wrap="square" rtlCol="0">
            <a:spAutoFit/>
          </a:bodyPr>
          <a:lstStyle/>
          <a:p>
            <a:r>
              <a:rPr lang="it-IT" sz="2400" dirty="0" smtClean="0"/>
              <a:t>Low Earth Orbit (LEO)</a:t>
            </a:r>
          </a:p>
          <a:p>
            <a:r>
              <a:rPr lang="it-IT" sz="2400" dirty="0" smtClean="0"/>
              <a:t>Quota operativa: 600 km</a:t>
            </a:r>
            <a:endParaRPr lang="it-IT" sz="2400" dirty="0"/>
          </a:p>
        </p:txBody>
      </p:sp>
      <p:sp>
        <p:nvSpPr>
          <p:cNvPr id="5" name="CasellaDiTesto 4"/>
          <p:cNvSpPr txBox="1"/>
          <p:nvPr/>
        </p:nvSpPr>
        <p:spPr>
          <a:xfrm>
            <a:off x="683568" y="2713484"/>
            <a:ext cx="7272806" cy="2677656"/>
          </a:xfrm>
          <a:prstGeom prst="rect">
            <a:avLst/>
          </a:prstGeom>
          <a:noFill/>
        </p:spPr>
        <p:txBody>
          <a:bodyPr wrap="square" rtlCol="0">
            <a:spAutoFit/>
          </a:bodyPr>
          <a:lstStyle/>
          <a:p>
            <a:r>
              <a:rPr lang="it-IT" sz="2400" dirty="0" smtClean="0">
                <a:solidFill>
                  <a:srgbClr val="FFFF00"/>
                </a:solidFill>
              </a:rPr>
              <a:t>Peculiarità LEO:</a:t>
            </a:r>
          </a:p>
          <a:p>
            <a:pPr marL="261938" indent="-261938">
              <a:buFont typeface="Arial" pitchFamily="34" charset="0"/>
              <a:buChar char="•"/>
            </a:pPr>
            <a:r>
              <a:rPr lang="it-IT" sz="2400" dirty="0" smtClean="0"/>
              <a:t>Assenza di effetti atmosferici  	(limite 200 km)</a:t>
            </a:r>
          </a:p>
          <a:p>
            <a:pPr marL="261938" indent="-261938">
              <a:buFont typeface="Arial" pitchFamily="34" charset="0"/>
              <a:buChar char="•"/>
            </a:pPr>
            <a:r>
              <a:rPr lang="it-IT" sz="2400" dirty="0" smtClean="0"/>
              <a:t>Basso ritardo nelle telecomunicazioni 	(20-25 ms)</a:t>
            </a:r>
          </a:p>
          <a:p>
            <a:pPr marL="261938" indent="-261938">
              <a:buFont typeface="Arial" pitchFamily="34" charset="0"/>
              <a:buChar char="•"/>
            </a:pPr>
            <a:r>
              <a:rPr lang="it-IT" sz="2400" dirty="0" smtClean="0"/>
              <a:t>Presenza sensibile dei campi Gravitazionale e Magnetico</a:t>
            </a:r>
          </a:p>
          <a:p>
            <a:pPr marL="261938" indent="-261938">
              <a:buFont typeface="Arial" pitchFamily="34" charset="0"/>
              <a:buChar char="•"/>
            </a:pPr>
            <a:r>
              <a:rPr lang="it-IT" sz="2400" dirty="0" smtClean="0"/>
              <a:t>Effetti ridotti della radiazione ionizzante</a:t>
            </a:r>
          </a:p>
          <a:p>
            <a:pPr marL="261938" indent="-261938">
              <a:buFont typeface="Arial" pitchFamily="34" charset="0"/>
              <a:buChar char="•"/>
            </a:pPr>
            <a:endParaRPr lang="it-IT" sz="2400" dirty="0"/>
          </a:p>
        </p:txBody>
      </p:sp>
      <p:pic>
        <p:nvPicPr>
          <p:cNvPr id="8" name="Immagine 7" descr="Orbitalaltitudes2.jpg"/>
          <p:cNvPicPr>
            <a:picLocks noChangeAspect="1"/>
          </p:cNvPicPr>
          <p:nvPr/>
        </p:nvPicPr>
        <p:blipFill>
          <a:blip r:embed="rId3" cstate="print"/>
          <a:stretch>
            <a:fillRect/>
          </a:stretch>
        </p:blipFill>
        <p:spPr>
          <a:xfrm>
            <a:off x="4319464" y="637252"/>
            <a:ext cx="4068960" cy="2308651"/>
          </a:xfrm>
          <a:prstGeom prst="ellipse">
            <a:avLst/>
          </a:prstGeom>
          <a:ln>
            <a:noFill/>
          </a:ln>
          <a:effectLst>
            <a:softEdge rad="112500"/>
          </a:effectLst>
        </p:spPr>
      </p:pic>
      <p:sp>
        <p:nvSpPr>
          <p:cNvPr id="7" name="Titolo 1"/>
          <p:cNvSpPr txBox="1">
            <a:spLocks/>
          </p:cNvSpPr>
          <p:nvPr/>
        </p:nvSpPr>
        <p:spPr>
          <a:xfrm>
            <a:off x="0" y="157200"/>
            <a:ext cx="4690864"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Analisi preliminari</a:t>
            </a:r>
            <a:endParaRPr kumimoji="0" lang="it-IT" sz="3600" b="0" i="0" u="none" strike="noStrike" kern="1200" cap="small"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0" y="157200"/>
            <a:ext cx="6516216"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Configurazioni hardware</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sp>
        <p:nvSpPr>
          <p:cNvPr id="2051"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CasellaDiTesto 12"/>
          <p:cNvSpPr txBox="1"/>
          <p:nvPr/>
        </p:nvSpPr>
        <p:spPr>
          <a:xfrm flipH="1">
            <a:off x="683568" y="985292"/>
            <a:ext cx="6552728" cy="4154984"/>
          </a:xfrm>
          <a:prstGeom prst="rect">
            <a:avLst/>
          </a:prstGeom>
          <a:noFill/>
        </p:spPr>
        <p:txBody>
          <a:bodyPr wrap="square" rtlCol="0">
            <a:spAutoFit/>
          </a:bodyPr>
          <a:lstStyle/>
          <a:p>
            <a:pPr marL="174625" indent="-174625">
              <a:buFont typeface="Arial" pitchFamily="34" charset="0"/>
              <a:buChar char="•"/>
            </a:pPr>
            <a:r>
              <a:rPr lang="it-IT" sz="2400" dirty="0" smtClean="0">
                <a:solidFill>
                  <a:srgbClr val="FFFF00"/>
                </a:solidFill>
              </a:rPr>
              <a:t>Dotazione sensori</a:t>
            </a:r>
            <a:endParaRPr lang="it-IT" sz="2400" dirty="0" smtClean="0"/>
          </a:p>
          <a:p>
            <a:pPr marL="174625" indent="-174625">
              <a:buFont typeface="Arial" pitchFamily="34" charset="0"/>
              <a:buChar char="•"/>
            </a:pPr>
            <a:endParaRPr lang="it-IT" sz="2400" dirty="0" smtClean="0"/>
          </a:p>
          <a:p>
            <a:pPr marL="174625" indent="-174625">
              <a:buFont typeface="Arial" pitchFamily="34" charset="0"/>
              <a:buChar char="•"/>
            </a:pPr>
            <a:r>
              <a:rPr lang="it-IT" sz="2400" dirty="0" smtClean="0"/>
              <a:t>Sensori di sole, stelle, orizzonte</a:t>
            </a:r>
          </a:p>
          <a:p>
            <a:pPr marL="174625" indent="-174625">
              <a:buFont typeface="Arial" pitchFamily="34" charset="0"/>
              <a:buChar char="•"/>
            </a:pPr>
            <a:r>
              <a:rPr lang="it-IT" sz="2400" dirty="0" smtClean="0"/>
              <a:t>Magnetometri</a:t>
            </a:r>
          </a:p>
          <a:p>
            <a:pPr marL="174625" indent="-174625">
              <a:buFont typeface="Arial" pitchFamily="34" charset="0"/>
              <a:buChar char="•"/>
            </a:pPr>
            <a:r>
              <a:rPr lang="it-IT" sz="2400" dirty="0" smtClean="0"/>
              <a:t>Sensori giroscopici</a:t>
            </a:r>
          </a:p>
          <a:p>
            <a:pPr marL="174625" indent="-174625">
              <a:buFont typeface="Arial" pitchFamily="34" charset="0"/>
              <a:buChar char="•"/>
            </a:pPr>
            <a:endParaRPr lang="it-IT" sz="2400" dirty="0" smtClean="0"/>
          </a:p>
          <a:p>
            <a:pPr marL="174625" indent="-174625">
              <a:buFont typeface="Arial" pitchFamily="34" charset="0"/>
              <a:buChar char="•"/>
            </a:pPr>
            <a:r>
              <a:rPr lang="it-IT" sz="2400" dirty="0" smtClean="0">
                <a:solidFill>
                  <a:srgbClr val="FFFF00"/>
                </a:solidFill>
              </a:rPr>
              <a:t>Dotazione attuatori</a:t>
            </a:r>
          </a:p>
          <a:p>
            <a:pPr marL="174625" indent="-174625"/>
            <a:endParaRPr lang="it-IT" sz="2400" dirty="0" smtClean="0"/>
          </a:p>
          <a:p>
            <a:pPr marL="174625" indent="-174625">
              <a:buFont typeface="Arial" pitchFamily="34" charset="0"/>
              <a:buChar char="•"/>
            </a:pPr>
            <a:r>
              <a:rPr lang="it-IT" sz="2400" dirty="0" smtClean="0"/>
              <a:t>3 o più ruote d’inerzia</a:t>
            </a:r>
          </a:p>
          <a:p>
            <a:pPr marL="174625" indent="-174625">
              <a:buFont typeface="Arial" pitchFamily="34" charset="0"/>
              <a:buChar char="•"/>
            </a:pPr>
            <a:r>
              <a:rPr lang="it-IT" sz="2400" dirty="0" smtClean="0"/>
              <a:t>3 o più </a:t>
            </a:r>
            <a:r>
              <a:rPr lang="it-IT" sz="2400" dirty="0" err="1" smtClean="0"/>
              <a:t>magnetotorquer</a:t>
            </a:r>
            <a:endParaRPr lang="it-IT" sz="2400" dirty="0" smtClean="0"/>
          </a:p>
          <a:p>
            <a:pPr marL="174625" indent="-174625">
              <a:buFont typeface="Arial" pitchFamily="34" charset="0"/>
              <a:buChar char="•"/>
            </a:pPr>
            <a:endParaRPr lang="it-IT" sz="24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0" y="157200"/>
            <a:ext cx="6516216" cy="483840"/>
          </a:xfrm>
          <a:prstGeom prst="rect">
            <a:avLst/>
          </a:prstGeom>
          <a:gradFill flip="none" rotWithShape="0">
            <a:gsLst>
              <a:gs pos="33000">
                <a:schemeClr val="accent1">
                  <a:tint val="90000"/>
                  <a:shade val="69000"/>
                  <a:satMod val="220000"/>
                </a:schemeClr>
              </a:gs>
              <a:gs pos="100000">
                <a:schemeClr val="accent1">
                  <a:tint val="90000"/>
                  <a:shade val="69000"/>
                  <a:satMod val="220000"/>
                  <a:alpha val="0"/>
                </a:schemeClr>
              </a:gs>
              <a:gs pos="100000">
                <a:schemeClr val="accent1">
                  <a:tint val="77000"/>
                  <a:shade val="80000"/>
                  <a:satMod val="230000"/>
                </a:schemeClr>
              </a:gs>
            </a:gsLst>
            <a:lin ang="0" scaled="1"/>
            <a:tileRect/>
          </a:gradFill>
          <a:ln w="10000" cap="flat" cmpd="sng" algn="ctr">
            <a:noFill/>
            <a:prstDash val="solid"/>
          </a:ln>
          <a:effectLst>
            <a:outerShdw blurRad="76200" dist="50800" dir="5400000" rotWithShape="0">
              <a:srgbClr val="4E3B30">
                <a:alpha val="60000"/>
              </a:srgbClr>
            </a:outerShdw>
            <a:softEdge rad="635000"/>
          </a:effectLst>
        </p:spPr>
        <p:style>
          <a:lnRef idx="1">
            <a:schemeClr val="accent1"/>
          </a:lnRef>
          <a:fillRef idx="3">
            <a:schemeClr val="accent1"/>
          </a:fillRef>
          <a:effectRef idx="2">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n-lt"/>
                <a:ea typeface="+mn-ea"/>
                <a:cs typeface="+mn-cs"/>
              </a:rPr>
              <a:t>Configurazioni hardware</a:t>
            </a:r>
          </a:p>
        </p:txBody>
      </p:sp>
      <p:sp>
        <p:nvSpPr>
          <p:cNvPr id="3" name="Rettangolo 2"/>
          <p:cNvSpPr/>
          <p:nvPr/>
        </p:nvSpPr>
        <p:spPr>
          <a:xfrm>
            <a:off x="683568" y="913284"/>
            <a:ext cx="3096344" cy="461665"/>
          </a:xfrm>
          <a:prstGeom prst="rect">
            <a:avLst/>
          </a:prstGeom>
        </p:spPr>
        <p:txBody>
          <a:bodyPr wrap="square">
            <a:spAutoFit/>
          </a:bodyPr>
          <a:lstStyle/>
          <a:p>
            <a:r>
              <a:rPr lang="it-IT" sz="2400" dirty="0" smtClean="0">
                <a:solidFill>
                  <a:srgbClr val="FFFF00"/>
                </a:solidFill>
              </a:rPr>
              <a:t>Ruote d’inerzia </a:t>
            </a:r>
          </a:p>
        </p:txBody>
      </p:sp>
      <p:sp>
        <p:nvSpPr>
          <p:cNvPr id="8" name="CasellaDiTesto 7"/>
          <p:cNvSpPr txBox="1"/>
          <p:nvPr/>
        </p:nvSpPr>
        <p:spPr>
          <a:xfrm>
            <a:off x="755576" y="1345332"/>
            <a:ext cx="7213834" cy="400110"/>
          </a:xfrm>
          <a:prstGeom prst="rect">
            <a:avLst/>
          </a:prstGeom>
          <a:noFill/>
        </p:spPr>
        <p:txBody>
          <a:bodyPr wrap="none" rtlCol="0">
            <a:spAutoFit/>
          </a:bodyPr>
          <a:lstStyle/>
          <a:p>
            <a:pPr>
              <a:buFont typeface="Arial" pitchFamily="34" charset="0"/>
              <a:buChar char="•"/>
            </a:pPr>
            <a:r>
              <a:rPr lang="it-IT" sz="2000" dirty="0" smtClean="0"/>
              <a:t> Sfruttano il principio di conservazione del momento angolare</a:t>
            </a:r>
            <a:endParaRPr lang="it-IT" sz="2000"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sp>
        <p:nvSpPr>
          <p:cNvPr id="2051"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asellaDiTesto 11"/>
          <p:cNvSpPr txBox="1"/>
          <p:nvPr/>
        </p:nvSpPr>
        <p:spPr>
          <a:xfrm>
            <a:off x="827584" y="1921396"/>
            <a:ext cx="4573688" cy="1569660"/>
          </a:xfrm>
          <a:prstGeom prst="rect">
            <a:avLst/>
          </a:prstGeom>
          <a:noFill/>
        </p:spPr>
        <p:txBody>
          <a:bodyPr wrap="none" rtlCol="0">
            <a:spAutoFit/>
          </a:bodyPr>
          <a:lstStyle/>
          <a:p>
            <a:r>
              <a:rPr lang="it-IT" sz="2400" dirty="0" smtClean="0">
                <a:solidFill>
                  <a:srgbClr val="00B050"/>
                </a:solidFill>
              </a:rPr>
              <a:t>Pro</a:t>
            </a:r>
          </a:p>
          <a:p>
            <a:pPr marL="174625" indent="-174625">
              <a:buFont typeface="Arial" pitchFamily="34" charset="0"/>
              <a:buChar char="•"/>
            </a:pPr>
            <a:r>
              <a:rPr lang="it-IT" sz="2400" dirty="0" smtClean="0"/>
              <a:t>Manovre in tempo ridotto</a:t>
            </a:r>
          </a:p>
          <a:p>
            <a:pPr marL="174625" indent="-174625">
              <a:buFont typeface="Arial" pitchFamily="34" charset="0"/>
              <a:buChar char="•"/>
            </a:pPr>
            <a:r>
              <a:rPr lang="it-IT" sz="2400" dirty="0" smtClean="0"/>
              <a:t>Elevata precisione di controllo</a:t>
            </a:r>
          </a:p>
          <a:p>
            <a:pPr marL="174625" indent="-174625">
              <a:buFont typeface="Arial" pitchFamily="34" charset="0"/>
              <a:buChar char="•"/>
            </a:pPr>
            <a:r>
              <a:rPr lang="it-IT" sz="2400" dirty="0" smtClean="0"/>
              <a:t>Indipendenza da fattori esterni</a:t>
            </a:r>
            <a:endParaRPr lang="it-IT" sz="2400" dirty="0"/>
          </a:p>
        </p:txBody>
      </p:sp>
      <p:sp>
        <p:nvSpPr>
          <p:cNvPr id="13" name="CasellaDiTesto 12"/>
          <p:cNvSpPr txBox="1"/>
          <p:nvPr/>
        </p:nvSpPr>
        <p:spPr>
          <a:xfrm flipH="1">
            <a:off x="827584" y="3505572"/>
            <a:ext cx="6552728" cy="1569660"/>
          </a:xfrm>
          <a:prstGeom prst="rect">
            <a:avLst/>
          </a:prstGeom>
          <a:noFill/>
        </p:spPr>
        <p:txBody>
          <a:bodyPr wrap="square" rtlCol="0">
            <a:spAutoFit/>
          </a:bodyPr>
          <a:lstStyle/>
          <a:p>
            <a:r>
              <a:rPr lang="it-IT" sz="2400" dirty="0" smtClean="0">
                <a:solidFill>
                  <a:srgbClr val="FF0000"/>
                </a:solidFill>
              </a:rPr>
              <a:t>Contro</a:t>
            </a:r>
          </a:p>
          <a:p>
            <a:pPr marL="174625" indent="-174625">
              <a:buFont typeface="Arial" pitchFamily="34" charset="0"/>
              <a:buChar char="•"/>
            </a:pPr>
            <a:r>
              <a:rPr lang="it-IT" sz="2400" dirty="0" smtClean="0"/>
              <a:t>Restano in rotazione a manovra conclusa</a:t>
            </a:r>
          </a:p>
          <a:p>
            <a:pPr marL="174625" indent="-174625">
              <a:buFont typeface="Arial" pitchFamily="34" charset="0"/>
              <a:buChar char="•"/>
            </a:pPr>
            <a:r>
              <a:rPr lang="it-IT" sz="2400" dirty="0" smtClean="0"/>
              <a:t>Consumo energetico superiore</a:t>
            </a:r>
          </a:p>
          <a:p>
            <a:pPr marL="174625" indent="-174625">
              <a:buFont typeface="Arial" pitchFamily="34" charset="0"/>
              <a:buChar char="•"/>
            </a:pPr>
            <a:r>
              <a:rPr lang="it-IT" sz="2400" dirty="0" smtClean="0"/>
              <a:t>Necessità di desaturazione periodica</a:t>
            </a:r>
            <a:endParaRPr lang="it-IT" sz="2400" dirty="0"/>
          </a:p>
        </p:txBody>
      </p:sp>
      <p:pic>
        <p:nvPicPr>
          <p:cNvPr id="14" name="Immagine 13" descr="Reaction Wheel 2.jpg"/>
          <p:cNvPicPr>
            <a:picLocks noChangeAspect="1"/>
          </p:cNvPicPr>
          <p:nvPr/>
        </p:nvPicPr>
        <p:blipFill>
          <a:blip r:embed="rId3" cstate="print"/>
          <a:srcRect r="51747"/>
          <a:stretch>
            <a:fillRect/>
          </a:stretch>
        </p:blipFill>
        <p:spPr>
          <a:xfrm>
            <a:off x="6300192" y="1993404"/>
            <a:ext cx="1944217" cy="1590722"/>
          </a:xfrm>
          <a:prstGeom prst="roundRect">
            <a:avLst>
              <a:gd name="adj" fmla="val 8594"/>
            </a:avLst>
          </a:prstGeom>
          <a:solidFill>
            <a:srgbClr val="FFFFFF">
              <a:shade val="85000"/>
            </a:srgbClr>
          </a:solidFill>
          <a:ln w="9525">
            <a:solidFill>
              <a:schemeClr val="tx1"/>
            </a:solid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nologi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4493</TotalTime>
  <Words>3059</Words>
  <Application>Microsoft Office PowerPoint</Application>
  <PresentationFormat>Presentazione su schermo (16:10)</PresentationFormat>
  <Paragraphs>342</Paragraphs>
  <Slides>28</Slides>
  <Notes>28</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Tecnologia</vt:lpstr>
      <vt:lpstr>Dimensionamento e sviluppo dei sistemi di variazione e controllo di assetto per satellite modulare AraMiS</vt:lpstr>
      <vt:lpstr>Introduzione</vt:lpstr>
      <vt:lpstr>Introduzione</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Nick Nitro</dc:creator>
  <cp:lastModifiedBy>Nick Nitro</cp:lastModifiedBy>
  <cp:revision>197</cp:revision>
  <dcterms:created xsi:type="dcterms:W3CDTF">2011-11-30T09:56:22Z</dcterms:created>
  <dcterms:modified xsi:type="dcterms:W3CDTF">2011-12-04T21:46:09Z</dcterms:modified>
</cp:coreProperties>
</file>