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68" r:id="rId2"/>
    <p:sldId id="269" r:id="rId3"/>
    <p:sldId id="270" r:id="rId4"/>
    <p:sldId id="272" r:id="rId5"/>
    <p:sldId id="260" r:id="rId6"/>
    <p:sldId id="261" r:id="rId7"/>
    <p:sldId id="262" r:id="rId8"/>
    <p:sldId id="291" r:id="rId9"/>
    <p:sldId id="292" r:id="rId10"/>
    <p:sldId id="293" r:id="rId11"/>
    <p:sldId id="295" r:id="rId12"/>
    <p:sldId id="263" r:id="rId13"/>
    <p:sldId id="279" r:id="rId14"/>
    <p:sldId id="264" r:id="rId15"/>
    <p:sldId id="273" r:id="rId16"/>
    <p:sldId id="266" r:id="rId17"/>
    <p:sldId id="267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96" r:id="rId27"/>
    <p:sldId id="285" r:id="rId28"/>
    <p:sldId id="278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CC99FF"/>
    <a:srgbClr val="FF99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>
        <p:scale>
          <a:sx n="70" d="100"/>
          <a:sy n="70" d="100"/>
        </p:scale>
        <p:origin x="-107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D4CE3-4203-40A5-A82E-E0B9B11652F9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1BC32-D117-4CB0-88E9-6BDB2C36A07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AAAAAAAAAAAAAAAAA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1BC32-D117-4CB0-88E9-6BDB2C36A07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1BC32-D117-4CB0-88E9-6BDB2C36A07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AA683B-21E0-4EB5-8A69-337DC02A3D13}" type="datetimeFigureOut">
              <a:rPr lang="it-IT" smtClean="0"/>
              <a:pPr/>
              <a:t>22/04/2009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F253B3-4C5B-4500-8973-083EA12572B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cronacaeattualita.blogosfere.it/images/?img=http://cronacaeattualita.blogosfere.it/images/satellite%20100.jpg&amp;permalink=http://cronacaeattualita.blogosfere.it/2008/02/il-satellite-spia-cadra-sulla-terra-il-6-marzo-bisogna-abbatterlo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57290" y="71435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  <a:cs typeface="Andalus" pitchFamily="2" charset="-78"/>
              </a:rPr>
              <a:t>Politecnico di Torino</a:t>
            </a:r>
          </a:p>
          <a:p>
            <a:pPr algn="ctr"/>
            <a:r>
              <a:rPr lang="it-IT" dirty="0" smtClean="0">
                <a:latin typeface="Century" pitchFamily="18" charset="0"/>
                <a:cs typeface="Andalus" pitchFamily="2" charset="-78"/>
              </a:rPr>
              <a:t>III Facoltà di Ingegneria</a:t>
            </a:r>
          </a:p>
          <a:p>
            <a:pPr algn="ctr"/>
            <a:r>
              <a:rPr lang="it-IT" dirty="0" smtClean="0">
                <a:latin typeface="Century" pitchFamily="18" charset="0"/>
                <a:cs typeface="Andalus" pitchFamily="2" charset="-78"/>
              </a:rPr>
              <a:t>Corso di Laurea Specialistica in Ingegneria Elettronica</a:t>
            </a:r>
          </a:p>
          <a:p>
            <a:pPr algn="ctr"/>
            <a:r>
              <a:rPr lang="it-IT" dirty="0" smtClean="0">
                <a:latin typeface="Century" pitchFamily="18" charset="0"/>
                <a:cs typeface="Andalus" pitchFamily="2" charset="-78"/>
              </a:rPr>
              <a:t>Tesi di </a:t>
            </a:r>
            <a:r>
              <a:rPr lang="it-IT" smtClean="0">
                <a:latin typeface="Century" pitchFamily="18" charset="0"/>
                <a:cs typeface="Andalus" pitchFamily="2" charset="-78"/>
              </a:rPr>
              <a:t>Laurea Magistrale </a:t>
            </a:r>
            <a:endParaRPr lang="it-IT" dirty="0">
              <a:latin typeface="Century" pitchFamily="18" charset="0"/>
              <a:cs typeface="Andalus" pitchFamily="2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2357430"/>
            <a:ext cx="8215370" cy="175432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sz="3200" b="1" cap="all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ea typeface="+mj-ea"/>
                <a:cs typeface="Andalus" pitchFamily="2" charset="-78"/>
              </a:rPr>
              <a:t>ANALISI </a:t>
            </a:r>
            <a:r>
              <a:rPr lang="it-IT" sz="3200" b="1" cap="all" dirty="0" err="1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ea typeface="+mj-ea"/>
                <a:cs typeface="Andalus" pitchFamily="2" charset="-78"/>
              </a:rPr>
              <a:t>DI</a:t>
            </a:r>
            <a:r>
              <a:rPr lang="it-IT" sz="3200" b="1" cap="all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ea typeface="+mj-ea"/>
                <a:cs typeface="Andalus" pitchFamily="2" charset="-78"/>
              </a:rPr>
              <a:t> UNA MISSIONE SATELLITARE </a:t>
            </a:r>
            <a:r>
              <a:rPr lang="it-IT" sz="3200" b="1" cap="all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ea typeface="+mj-ea"/>
                <a:cs typeface="Andalus" pitchFamily="2" charset="-78"/>
              </a:rPr>
              <a:t>PER </a:t>
            </a:r>
            <a:r>
              <a:rPr lang="it-IT" sz="3200" b="1" cap="all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ea typeface="+mj-ea"/>
                <a:cs typeface="Andalus" pitchFamily="2" charset="-78"/>
              </a:rPr>
              <a:t>MONITORAGGIO AMBIENTALE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00100" y="4640057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Relatore:</a:t>
            </a:r>
          </a:p>
          <a:p>
            <a:r>
              <a:rPr lang="it-IT" dirty="0" smtClean="0">
                <a:latin typeface="Century" pitchFamily="18" charset="0"/>
              </a:rPr>
              <a:t>Prof. Leonardo REYNERI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15074" y="46434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Candidato:</a:t>
            </a:r>
          </a:p>
          <a:p>
            <a:r>
              <a:rPr lang="it-IT" dirty="0" smtClean="0">
                <a:latin typeface="Century" pitchFamily="18" charset="0"/>
              </a:rPr>
              <a:t>Marco PORZIO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57488" y="578645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Anno Accademico 2008/2009</a:t>
            </a:r>
            <a:endParaRPr lang="it-IT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e 25"/>
          <p:cNvSpPr/>
          <p:nvPr/>
        </p:nvSpPr>
        <p:spPr>
          <a:xfrm>
            <a:off x="642910" y="2214554"/>
            <a:ext cx="1928826" cy="1285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4929190" y="1357298"/>
            <a:ext cx="1928826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6715140" y="2214554"/>
            <a:ext cx="1928826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6715140" y="4000504"/>
            <a:ext cx="1928826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500034" y="3929066"/>
            <a:ext cx="1928826" cy="1285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2214546" y="5214950"/>
            <a:ext cx="1928826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5143504" y="5214950"/>
            <a:ext cx="1928826" cy="12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0" h="0"/>
          </a:sp3d>
        </p:spPr>
        <p:txBody>
          <a:bodyPr>
            <a:normAutofit/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Funzioni e script</a:t>
            </a:r>
          </a:p>
        </p:txBody>
      </p:sp>
      <p:sp>
        <p:nvSpPr>
          <p:cNvPr id="4" name="Ovale 3"/>
          <p:cNvSpPr/>
          <p:nvPr/>
        </p:nvSpPr>
        <p:spPr>
          <a:xfrm>
            <a:off x="3357554" y="3143248"/>
            <a:ext cx="2500330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750463" y="359601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entury" pitchFamily="18" charset="0"/>
              </a:rPr>
              <a:t>Input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357422" y="5534727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Parametri orbitali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000628" y="1677075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Inizio / Durata simulazione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786578" y="2395831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Forma e dimensioni del satellite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58016" y="435769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Area pannelli dei solari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143504" y="5396227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Caratteristiche sensore di Sole, Terra e Luna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00034" y="424884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Posizione ground station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33" name="Freccia a destra 32"/>
          <p:cNvSpPr/>
          <p:nvPr/>
        </p:nvSpPr>
        <p:spPr>
          <a:xfrm rot="14940704">
            <a:off x="5125031" y="4719876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 rot="11889923">
            <a:off x="5920684" y="4149712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9339720">
            <a:off x="5932525" y="3157961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 rot="4337550">
            <a:off x="3816148" y="2676191"/>
            <a:ext cx="49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 rot="1582516">
            <a:off x="2611886" y="3170863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/>
          <p:nvPr/>
        </p:nvSpPr>
        <p:spPr>
          <a:xfrm rot="20582338">
            <a:off x="2591370" y="4118386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 rot="17965848">
            <a:off x="3474301" y="4720826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2643174" y="1285860"/>
            <a:ext cx="1928826" cy="1285884"/>
          </a:xfrm>
          <a:prstGeom prst="ellipse">
            <a:avLst/>
          </a:prstGeom>
          <a:solidFill>
            <a:srgbClr val="CC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99FF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714612" y="160563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Analisi richiesta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42" name="Freccia a destra 41"/>
          <p:cNvSpPr/>
          <p:nvPr/>
        </p:nvSpPr>
        <p:spPr>
          <a:xfrm rot="6613007">
            <a:off x="5061074" y="2736090"/>
            <a:ext cx="49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642910" y="2534331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Area target </a:t>
            </a:r>
          </a:p>
          <a:p>
            <a:pPr algn="ctr"/>
            <a:r>
              <a:rPr lang="it-IT" dirty="0" smtClean="0">
                <a:latin typeface="Century" pitchFamily="18" charset="0"/>
              </a:rPr>
              <a:t>(file </a:t>
            </a:r>
            <a:r>
              <a:rPr lang="it-IT" dirty="0" err="1" smtClean="0">
                <a:latin typeface="Century" pitchFamily="18" charset="0"/>
              </a:rPr>
              <a:t>Shape</a:t>
            </a:r>
            <a:r>
              <a:rPr lang="it-IT" dirty="0" smtClean="0">
                <a:latin typeface="Century" pitchFamily="18" charset="0"/>
              </a:rPr>
              <a:t>)</a:t>
            </a:r>
            <a:endParaRPr lang="it-IT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8" grpId="0"/>
      <p:bldP spid="19" grpId="0"/>
      <p:bldP spid="20" grpId="0"/>
      <p:bldP spid="22" grpId="0"/>
      <p:bldP spid="23" grpId="0"/>
      <p:bldP spid="24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po 82"/>
          <p:cNvGrpSpPr/>
          <p:nvPr/>
        </p:nvGrpSpPr>
        <p:grpSpPr>
          <a:xfrm>
            <a:off x="47022" y="3547492"/>
            <a:ext cx="714380" cy="500066"/>
            <a:chOff x="214282" y="4429132"/>
            <a:chExt cx="714380" cy="500066"/>
          </a:xfrm>
        </p:grpSpPr>
        <p:sp>
          <p:nvSpPr>
            <p:cNvPr id="63" name="Ovale 62"/>
            <p:cNvSpPr/>
            <p:nvPr/>
          </p:nvSpPr>
          <p:spPr>
            <a:xfrm>
              <a:off x="214282" y="4429132"/>
              <a:ext cx="714380" cy="50006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214282" y="4525277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Luna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8" name="Gruppo 87"/>
          <p:cNvGrpSpPr/>
          <p:nvPr/>
        </p:nvGrpSpPr>
        <p:grpSpPr>
          <a:xfrm>
            <a:off x="4071934" y="5857892"/>
            <a:ext cx="857256" cy="571504"/>
            <a:chOff x="4214810" y="5786454"/>
            <a:chExt cx="857256" cy="571504"/>
          </a:xfrm>
        </p:grpSpPr>
        <p:sp>
          <p:nvSpPr>
            <p:cNvPr id="68" name="Ovale 67"/>
            <p:cNvSpPr/>
            <p:nvPr/>
          </p:nvSpPr>
          <p:spPr>
            <a:xfrm>
              <a:off x="4214810" y="5786454"/>
              <a:ext cx="857256" cy="5715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4286248" y="5918318"/>
              <a:ext cx="71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Century" pitchFamily="18" charset="0"/>
                </a:rPr>
                <a:t>Media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203804" y="2972560"/>
            <a:ext cx="857256" cy="642942"/>
            <a:chOff x="142844" y="3143248"/>
            <a:chExt cx="857256" cy="642942"/>
          </a:xfrm>
        </p:grpSpPr>
        <p:sp>
          <p:nvSpPr>
            <p:cNvPr id="62" name="Ovale 61"/>
            <p:cNvSpPr/>
            <p:nvPr/>
          </p:nvSpPr>
          <p:spPr>
            <a:xfrm>
              <a:off x="142844" y="3143248"/>
              <a:ext cx="857256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250001" y="3310831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Century" pitchFamily="18" charset="0"/>
                </a:rPr>
                <a:t>Terra</a:t>
              </a:r>
              <a:endParaRPr lang="it-IT" sz="1400" dirty="0">
                <a:latin typeface="Century" pitchFamily="18" charset="0"/>
              </a:endParaRPr>
            </a:p>
          </p:txBody>
        </p:sp>
      </p:grpSp>
      <p:sp>
        <p:nvSpPr>
          <p:cNvPr id="27" name="Ovale 26"/>
          <p:cNvSpPr/>
          <p:nvPr/>
        </p:nvSpPr>
        <p:spPr>
          <a:xfrm>
            <a:off x="3750463" y="1230940"/>
            <a:ext cx="1643074" cy="10715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0" h="0"/>
          </a:sp3d>
        </p:spPr>
        <p:txBody>
          <a:bodyPr>
            <a:normAutofit/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Funzioni e script</a:t>
            </a:r>
          </a:p>
        </p:txBody>
      </p:sp>
      <p:sp>
        <p:nvSpPr>
          <p:cNvPr id="4" name="Ovale 3"/>
          <p:cNvSpPr/>
          <p:nvPr/>
        </p:nvSpPr>
        <p:spPr>
          <a:xfrm>
            <a:off x="3573582" y="3000372"/>
            <a:ext cx="2000264" cy="12144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716458" y="3345985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entury" pitchFamily="18" charset="0"/>
              </a:rPr>
              <a:t>Output</a:t>
            </a:r>
            <a:endParaRPr lang="it-IT" dirty="0">
              <a:latin typeface="Century" pitchFamily="18" charset="0"/>
            </a:endParaRPr>
          </a:p>
        </p:txBody>
      </p:sp>
      <p:grpSp>
        <p:nvGrpSpPr>
          <p:cNvPr id="43" name="Gruppo 42"/>
          <p:cNvGrpSpPr/>
          <p:nvPr/>
        </p:nvGrpSpPr>
        <p:grpSpPr>
          <a:xfrm>
            <a:off x="1500166" y="1857364"/>
            <a:ext cx="1714512" cy="1071570"/>
            <a:chOff x="964381" y="1928802"/>
            <a:chExt cx="1714512" cy="1071570"/>
          </a:xfrm>
        </p:grpSpPr>
        <p:sp>
          <p:nvSpPr>
            <p:cNvPr id="26" name="Ovale 25"/>
            <p:cNvSpPr/>
            <p:nvPr/>
          </p:nvSpPr>
          <p:spPr>
            <a:xfrm>
              <a:off x="964381" y="1928802"/>
              <a:ext cx="1714512" cy="107157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000100" y="2049089"/>
              <a:ext cx="16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Century" pitchFamily="18" charset="0"/>
                </a:rPr>
                <a:t>Numero di accessi in visibilità</a:t>
              </a:r>
              <a:endParaRPr lang="it-IT" sz="1600" dirty="0">
                <a:latin typeface="Century" pitchFamily="18" charset="0"/>
              </a:endParaRP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3679025" y="1351227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entury" pitchFamily="18" charset="0"/>
              </a:rPr>
              <a:t>Durata degli accessi in visibilità</a:t>
            </a:r>
            <a:endParaRPr lang="it-IT" sz="1600" dirty="0">
              <a:latin typeface="Century" pitchFamily="18" charset="0"/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5990282" y="1883462"/>
            <a:ext cx="1428760" cy="1000132"/>
            <a:chOff x="6429388" y="1928802"/>
            <a:chExt cx="1428760" cy="1000132"/>
          </a:xfrm>
        </p:grpSpPr>
        <p:sp>
          <p:nvSpPr>
            <p:cNvPr id="28" name="Ovale 27"/>
            <p:cNvSpPr/>
            <p:nvPr/>
          </p:nvSpPr>
          <p:spPr>
            <a:xfrm>
              <a:off x="6429388" y="1928802"/>
              <a:ext cx="1428760" cy="10001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482305" y="2136481"/>
              <a:ext cx="1322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Century" pitchFamily="18" charset="0"/>
                </a:rPr>
                <a:t>Tempo di rivisita</a:t>
              </a:r>
              <a:endParaRPr lang="it-IT" sz="1600" dirty="0">
                <a:latin typeface="Century" pitchFamily="18" charset="0"/>
              </a:endParaRP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6406718" y="3429000"/>
            <a:ext cx="1727906" cy="1165524"/>
            <a:chOff x="6786578" y="3714752"/>
            <a:chExt cx="1727906" cy="1165524"/>
          </a:xfrm>
        </p:grpSpPr>
        <p:sp>
          <p:nvSpPr>
            <p:cNvPr id="29" name="Ovale 28"/>
            <p:cNvSpPr/>
            <p:nvPr/>
          </p:nvSpPr>
          <p:spPr>
            <a:xfrm>
              <a:off x="6786578" y="3714752"/>
              <a:ext cx="1727906" cy="11655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882573" y="3758905"/>
              <a:ext cx="15359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Century" pitchFamily="18" charset="0"/>
                </a:rPr>
                <a:t>Angolo tra satellite e ground station</a:t>
              </a:r>
              <a:endParaRPr lang="it-IT" sz="1600" dirty="0">
                <a:latin typeface="Century" pitchFamily="18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4954528" y="4910150"/>
            <a:ext cx="1785950" cy="1143008"/>
            <a:chOff x="5113024" y="5153990"/>
            <a:chExt cx="1785950" cy="1143008"/>
          </a:xfrm>
        </p:grpSpPr>
        <p:sp>
          <p:nvSpPr>
            <p:cNvPr id="32" name="Ovale 31"/>
            <p:cNvSpPr/>
            <p:nvPr/>
          </p:nvSpPr>
          <p:spPr>
            <a:xfrm>
              <a:off x="5113024" y="5153990"/>
              <a:ext cx="1785950" cy="114300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113024" y="5309996"/>
              <a:ext cx="1785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Century" pitchFamily="18" charset="0"/>
                </a:rPr>
                <a:t>Distanza tra satellite e ground station</a:t>
              </a:r>
              <a:endParaRPr lang="it-IT" sz="1600" dirty="0">
                <a:latin typeface="Century" pitchFamily="18" charset="0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142976" y="3559684"/>
            <a:ext cx="1667458" cy="857256"/>
            <a:chOff x="642910" y="3643314"/>
            <a:chExt cx="1928826" cy="857256"/>
          </a:xfrm>
        </p:grpSpPr>
        <p:sp>
          <p:nvSpPr>
            <p:cNvPr id="30" name="Ovale 29"/>
            <p:cNvSpPr/>
            <p:nvPr/>
          </p:nvSpPr>
          <p:spPr>
            <a:xfrm>
              <a:off x="678629" y="3643314"/>
              <a:ext cx="1857388" cy="85725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42910" y="3779555"/>
              <a:ext cx="1928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Century" pitchFamily="18" charset="0"/>
                </a:rPr>
                <a:t>Vista del sensore</a:t>
              </a:r>
              <a:endParaRPr lang="it-IT" sz="1600" dirty="0">
                <a:latin typeface="Century" pitchFamily="18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2343516" y="4880430"/>
            <a:ext cx="1785950" cy="1000132"/>
            <a:chOff x="2214546" y="5221021"/>
            <a:chExt cx="1785950" cy="1000132"/>
          </a:xfrm>
        </p:grpSpPr>
        <p:sp>
          <p:nvSpPr>
            <p:cNvPr id="31" name="Ovale 30"/>
            <p:cNvSpPr/>
            <p:nvPr/>
          </p:nvSpPr>
          <p:spPr>
            <a:xfrm>
              <a:off x="2214546" y="5221021"/>
              <a:ext cx="1785950" cy="10001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214546" y="5305589"/>
              <a:ext cx="1785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Century" pitchFamily="18" charset="0"/>
                </a:rPr>
                <a:t>Potenza luminosa ricevuta</a:t>
              </a:r>
              <a:endParaRPr lang="it-IT" sz="1600" dirty="0">
                <a:latin typeface="Century" pitchFamily="18" charset="0"/>
              </a:endParaRPr>
            </a:p>
          </p:txBody>
        </p:sp>
      </p:grpSp>
      <p:sp>
        <p:nvSpPr>
          <p:cNvPr id="33" name="Freccia a destra 32"/>
          <p:cNvSpPr/>
          <p:nvPr/>
        </p:nvSpPr>
        <p:spPr>
          <a:xfrm rot="14940704" flipH="1" flipV="1">
            <a:off x="4893383" y="4390692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 rot="11577940" flipH="1" flipV="1">
            <a:off x="5615289" y="3718903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8264571" flipH="1" flipV="1">
            <a:off x="5450941" y="2807441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 rot="5400000" flipH="1" flipV="1">
            <a:off x="4361934" y="2424620"/>
            <a:ext cx="49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 rot="2614002" flipH="1" flipV="1">
            <a:off x="3067439" y="2767574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/>
          <p:nvPr/>
        </p:nvSpPr>
        <p:spPr>
          <a:xfrm rot="20953690" flipH="1" flipV="1">
            <a:off x="2829848" y="3691849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 rot="17965848" flipH="1" flipV="1">
            <a:off x="3535261" y="4391642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0" name="Gruppo 89"/>
          <p:cNvGrpSpPr/>
          <p:nvPr/>
        </p:nvGrpSpPr>
        <p:grpSpPr>
          <a:xfrm>
            <a:off x="7215206" y="4857760"/>
            <a:ext cx="1714512" cy="1000132"/>
            <a:chOff x="7215206" y="4857760"/>
            <a:chExt cx="1714512" cy="1000132"/>
          </a:xfrm>
        </p:grpSpPr>
        <p:sp>
          <p:nvSpPr>
            <p:cNvPr id="70" name="Ovale 69"/>
            <p:cNvSpPr/>
            <p:nvPr/>
          </p:nvSpPr>
          <p:spPr>
            <a:xfrm>
              <a:off x="7215206" y="4857760"/>
              <a:ext cx="1714512" cy="10001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7322363" y="4988494"/>
              <a:ext cx="150019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Potenza di trasmissione di picco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3643306" y="6226094"/>
            <a:ext cx="714380" cy="428628"/>
            <a:chOff x="3643306" y="6226094"/>
            <a:chExt cx="714380" cy="428628"/>
          </a:xfrm>
        </p:grpSpPr>
        <p:sp>
          <p:nvSpPr>
            <p:cNvPr id="67" name="Ovale 66"/>
            <p:cNvSpPr/>
            <p:nvPr/>
          </p:nvSpPr>
          <p:spPr>
            <a:xfrm>
              <a:off x="3643306" y="6226094"/>
              <a:ext cx="714380" cy="4286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3714744" y="6286520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Century" pitchFamily="18" charset="0"/>
                </a:rPr>
                <a:t>Sole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1" name="Gruppo 80"/>
          <p:cNvGrpSpPr/>
          <p:nvPr/>
        </p:nvGrpSpPr>
        <p:grpSpPr>
          <a:xfrm>
            <a:off x="785786" y="2786058"/>
            <a:ext cx="785818" cy="500066"/>
            <a:chOff x="642910" y="2857496"/>
            <a:chExt cx="785818" cy="500066"/>
          </a:xfrm>
        </p:grpSpPr>
        <p:sp>
          <p:nvSpPr>
            <p:cNvPr id="61" name="Ovale 60"/>
            <p:cNvSpPr/>
            <p:nvPr/>
          </p:nvSpPr>
          <p:spPr>
            <a:xfrm>
              <a:off x="642910" y="2857496"/>
              <a:ext cx="785818" cy="50006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750067" y="2953641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Century" pitchFamily="18" charset="0"/>
                </a:rPr>
                <a:t>Sole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6" name="Gruppo 85"/>
          <p:cNvGrpSpPr/>
          <p:nvPr/>
        </p:nvGrpSpPr>
        <p:grpSpPr>
          <a:xfrm>
            <a:off x="2643174" y="6143644"/>
            <a:ext cx="1143008" cy="785818"/>
            <a:chOff x="2516872" y="6215082"/>
            <a:chExt cx="1143008" cy="785818"/>
          </a:xfrm>
        </p:grpSpPr>
        <p:sp>
          <p:nvSpPr>
            <p:cNvPr id="66" name="Ovale 65"/>
            <p:cNvSpPr/>
            <p:nvPr/>
          </p:nvSpPr>
          <p:spPr>
            <a:xfrm>
              <a:off x="2552591" y="6215082"/>
              <a:ext cx="1071570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2516872" y="6346381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Albedo terrestre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5" name="Gruppo 84"/>
          <p:cNvGrpSpPr/>
          <p:nvPr/>
        </p:nvGrpSpPr>
        <p:grpSpPr>
          <a:xfrm>
            <a:off x="1714480" y="6000768"/>
            <a:ext cx="1143008" cy="714380"/>
            <a:chOff x="1393009" y="6000768"/>
            <a:chExt cx="1143008" cy="714380"/>
          </a:xfrm>
        </p:grpSpPr>
        <p:sp>
          <p:nvSpPr>
            <p:cNvPr id="65" name="Ovale 64"/>
            <p:cNvSpPr/>
            <p:nvPr/>
          </p:nvSpPr>
          <p:spPr>
            <a:xfrm>
              <a:off x="1464447" y="6000768"/>
              <a:ext cx="1000132" cy="7143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1393009" y="6096348"/>
              <a:ext cx="1143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Albedo lunare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9" name="Gruppo 88"/>
          <p:cNvGrpSpPr/>
          <p:nvPr/>
        </p:nvGrpSpPr>
        <p:grpSpPr>
          <a:xfrm>
            <a:off x="7010646" y="5738258"/>
            <a:ext cx="1500198" cy="928670"/>
            <a:chOff x="6942406" y="5929330"/>
            <a:chExt cx="1500198" cy="928670"/>
          </a:xfrm>
        </p:grpSpPr>
        <p:sp>
          <p:nvSpPr>
            <p:cNvPr id="71" name="Ovale 70"/>
            <p:cNvSpPr/>
            <p:nvPr/>
          </p:nvSpPr>
          <p:spPr>
            <a:xfrm>
              <a:off x="6942406" y="5929330"/>
              <a:ext cx="1500198" cy="9286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6942406" y="6024333"/>
              <a:ext cx="15001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Potenza di trasmissione media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0" name="Gruppo 79"/>
          <p:cNvGrpSpPr/>
          <p:nvPr/>
        </p:nvGrpSpPr>
        <p:grpSpPr>
          <a:xfrm>
            <a:off x="214282" y="1285860"/>
            <a:ext cx="1428760" cy="642942"/>
            <a:chOff x="214282" y="1285860"/>
            <a:chExt cx="1428760" cy="642942"/>
          </a:xfrm>
        </p:grpSpPr>
        <p:sp>
          <p:nvSpPr>
            <p:cNvPr id="60" name="Ovale 59"/>
            <p:cNvSpPr/>
            <p:nvPr/>
          </p:nvSpPr>
          <p:spPr>
            <a:xfrm>
              <a:off x="214282" y="1285860"/>
              <a:ext cx="1428760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250001" y="1345721"/>
              <a:ext cx="13573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Copertura terrestre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91" name="Gruppo 90"/>
          <p:cNvGrpSpPr/>
          <p:nvPr/>
        </p:nvGrpSpPr>
        <p:grpSpPr>
          <a:xfrm>
            <a:off x="7579446" y="2258180"/>
            <a:ext cx="1543824" cy="1071570"/>
            <a:chOff x="7603830" y="2428868"/>
            <a:chExt cx="1543824" cy="1071570"/>
          </a:xfrm>
        </p:grpSpPr>
        <p:sp>
          <p:nvSpPr>
            <p:cNvPr id="69" name="Ovale 68"/>
            <p:cNvSpPr/>
            <p:nvPr/>
          </p:nvSpPr>
          <p:spPr>
            <a:xfrm>
              <a:off x="7625659" y="2428868"/>
              <a:ext cx="1500166" cy="10715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7603830" y="2595321"/>
              <a:ext cx="154382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Diagramma di radiazione dell’antenna</a:t>
              </a:r>
              <a:endParaRPr lang="it-IT" sz="1400" dirty="0">
                <a:latin typeface="Century" pitchFamily="18" charset="0"/>
              </a:endParaRPr>
            </a:p>
          </p:txBody>
        </p:sp>
      </p:grpSp>
      <p:grpSp>
        <p:nvGrpSpPr>
          <p:cNvPr id="84" name="Gruppo 83"/>
          <p:cNvGrpSpPr/>
          <p:nvPr/>
        </p:nvGrpSpPr>
        <p:grpSpPr>
          <a:xfrm>
            <a:off x="857224" y="5286388"/>
            <a:ext cx="1285884" cy="1071570"/>
            <a:chOff x="750067" y="5072074"/>
            <a:chExt cx="1285884" cy="1071570"/>
          </a:xfrm>
        </p:grpSpPr>
        <p:sp>
          <p:nvSpPr>
            <p:cNvPr id="64" name="Ovale 63"/>
            <p:cNvSpPr/>
            <p:nvPr/>
          </p:nvSpPr>
          <p:spPr>
            <a:xfrm>
              <a:off x="785786" y="5072074"/>
              <a:ext cx="1214446" cy="10715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750067" y="5238527"/>
              <a:ext cx="128588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Century" pitchFamily="18" charset="0"/>
                </a:rPr>
                <a:t>Potenza elettrica prodotta</a:t>
              </a:r>
              <a:endParaRPr lang="it-IT" sz="1400" dirty="0">
                <a:latin typeface="Century" pitchFamily="18" charset="0"/>
              </a:endParaRPr>
            </a:p>
          </p:txBody>
        </p:sp>
      </p:grpSp>
      <p:cxnSp>
        <p:nvCxnSpPr>
          <p:cNvPr id="95" name="Connettore 2 94"/>
          <p:cNvCxnSpPr>
            <a:stCxn id="29" idx="7"/>
          </p:cNvCxnSpPr>
          <p:nvPr/>
        </p:nvCxnSpPr>
        <p:spPr>
          <a:xfrm rot="5400000" flipH="1" flipV="1">
            <a:off x="7855959" y="3311744"/>
            <a:ext cx="313563" cy="262324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>
            <a:stCxn id="23" idx="3"/>
            <a:endCxn id="70" idx="2"/>
          </p:cNvCxnSpPr>
          <p:nvPr/>
        </p:nvCxnSpPr>
        <p:spPr>
          <a:xfrm flipV="1">
            <a:off x="6740478" y="5357826"/>
            <a:ext cx="474728" cy="123829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>
            <a:off x="6500826" y="5857892"/>
            <a:ext cx="571504" cy="142876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 rot="16200000" flipV="1">
            <a:off x="1264423" y="3340895"/>
            <a:ext cx="357190" cy="214314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2 103"/>
          <p:cNvCxnSpPr>
            <a:endCxn id="62" idx="5"/>
          </p:cNvCxnSpPr>
          <p:nvPr/>
        </p:nvCxnSpPr>
        <p:spPr>
          <a:xfrm rot="10800000">
            <a:off x="935518" y="3521346"/>
            <a:ext cx="350334" cy="264845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2 105"/>
          <p:cNvCxnSpPr>
            <a:stCxn id="30" idx="2"/>
          </p:cNvCxnSpPr>
          <p:nvPr/>
        </p:nvCxnSpPr>
        <p:spPr>
          <a:xfrm rot="10800000">
            <a:off x="714349" y="3929068"/>
            <a:ext cx="459507" cy="59244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2 107"/>
          <p:cNvCxnSpPr>
            <a:stCxn id="31" idx="2"/>
          </p:cNvCxnSpPr>
          <p:nvPr/>
        </p:nvCxnSpPr>
        <p:spPr>
          <a:xfrm rot="10800000" flipV="1">
            <a:off x="1995470" y="5380495"/>
            <a:ext cx="348046" cy="105919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/>
          <p:cNvCxnSpPr>
            <a:stCxn id="31" idx="3"/>
          </p:cNvCxnSpPr>
          <p:nvPr/>
        </p:nvCxnSpPr>
        <p:spPr>
          <a:xfrm rot="5400000">
            <a:off x="2383626" y="5779331"/>
            <a:ext cx="266672" cy="176203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>
            <a:stCxn id="31" idx="4"/>
            <a:endCxn id="66" idx="0"/>
          </p:cNvCxnSpPr>
          <p:nvPr/>
        </p:nvCxnSpPr>
        <p:spPr>
          <a:xfrm rot="5400000">
            <a:off x="3094044" y="6001197"/>
            <a:ext cx="263082" cy="21813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2 113"/>
          <p:cNvCxnSpPr/>
          <p:nvPr/>
        </p:nvCxnSpPr>
        <p:spPr>
          <a:xfrm rot="16200000" flipH="1">
            <a:off x="3576630" y="5948378"/>
            <a:ext cx="428628" cy="142876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/>
          <p:cNvCxnSpPr/>
          <p:nvPr/>
        </p:nvCxnSpPr>
        <p:spPr>
          <a:xfrm rot="16200000" flipH="1">
            <a:off x="4071934" y="5572140"/>
            <a:ext cx="285752" cy="285752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/>
          <p:cNvCxnSpPr>
            <a:stCxn id="26" idx="1"/>
          </p:cNvCxnSpPr>
          <p:nvPr/>
        </p:nvCxnSpPr>
        <p:spPr>
          <a:xfrm rot="16200000" flipV="1">
            <a:off x="1511527" y="1774567"/>
            <a:ext cx="228366" cy="251083"/>
          </a:xfrm>
          <a:prstGeom prst="straightConnector1">
            <a:avLst/>
          </a:prstGeom>
          <a:ln w="25400" cap="flat"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  <a:cs typeface="Andalus" pitchFamily="2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latin typeface="Century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Visibilità tra ground station e satellite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Copertura terrestre con telescopio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Potenza di trasmissione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Potenza elettrica prodotta a bordo</a:t>
            </a:r>
            <a:endParaRPr lang="it-IT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2214555"/>
            <a:ext cx="8686800" cy="1214446"/>
          </a:xfrm>
        </p:spPr>
        <p:txBody>
          <a:bodyPr/>
          <a:lstStyle/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Tempo di vita del satellite &gt; 5 anni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1"/>
                </a:solidFill>
                <a:latin typeface="Century" pitchFamily="18" charset="0"/>
              </a:rPr>
              <a:t>				                                        </a:t>
            </a:r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Quota 480 km</a:t>
            </a:r>
          </a:p>
          <a:p>
            <a:endParaRPr lang="it-IT" sz="2800" dirty="0" smtClean="0">
              <a:solidFill>
                <a:schemeClr val="tx1"/>
              </a:solidFill>
              <a:latin typeface="Century" pitchFamily="18" charset="0"/>
            </a:endParaRPr>
          </a:p>
          <a:p>
            <a:pPr>
              <a:buNone/>
            </a:pPr>
            <a:endParaRPr lang="it-IT" dirty="0">
              <a:latin typeface="Century" pitchFamily="18" charset="0"/>
            </a:endParaRPr>
          </a:p>
        </p:txBody>
      </p:sp>
      <p:sp>
        <p:nvSpPr>
          <p:cNvPr id="4" name="Freccia curva 3"/>
          <p:cNvSpPr/>
          <p:nvPr/>
        </p:nvSpPr>
        <p:spPr>
          <a:xfrm rot="10800000" flipH="1">
            <a:off x="5143504" y="2857494"/>
            <a:ext cx="1143008" cy="285753"/>
          </a:xfrm>
          <a:prstGeom prst="bentArrow">
            <a:avLst>
              <a:gd name="adj1" fmla="val 50000"/>
              <a:gd name="adj2" fmla="val 48333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1508" name="Picture 4" descr="http://www.iviaggidigio.com/images/planisfero_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206" y="4643446"/>
            <a:ext cx="3786182" cy="178718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04800" y="1428736"/>
            <a:ext cx="7000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it-IT" sz="2800" dirty="0" smtClean="0">
                <a:latin typeface="Century" pitchFamily="18" charset="0"/>
              </a:rPr>
              <a:t>Solo orbite LEO (fino a 900 km)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4800" y="3343161"/>
            <a:ext cx="64294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it-IT" sz="2800" dirty="0" smtClean="0">
                <a:latin typeface="Century" pitchFamily="18" charset="0"/>
              </a:rPr>
              <a:t>Piemonte: inclinazione 50° - 130°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3929066"/>
            <a:ext cx="65008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it-IT" sz="2800" dirty="0" smtClean="0">
                <a:latin typeface="Century" pitchFamily="18" charset="0"/>
              </a:rPr>
              <a:t>Ruanda: inclinazione 2° - 178°</a:t>
            </a:r>
          </a:p>
          <a:p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4572000" y="528638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786314" y="571501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543425" y="4957773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entury" pitchFamily="18" charset="0"/>
              </a:rPr>
              <a:t>Piemonte</a:t>
            </a:r>
            <a:endParaRPr lang="it-IT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743450" y="5679061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entury" pitchFamily="18" charset="0"/>
              </a:rPr>
              <a:t>Ruanda</a:t>
            </a:r>
            <a:endParaRPr lang="it-IT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Accessi_Torino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920443"/>
            <a:ext cx="4267200" cy="24115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  <a:cs typeface="Andalus" pitchFamily="2" charset="-78"/>
            </a:endParaRPr>
          </a:p>
        </p:txBody>
      </p:sp>
      <p:pic>
        <p:nvPicPr>
          <p:cNvPr id="8" name="Segnaposto contenuto 7" descr="AccessiKigali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917426"/>
            <a:ext cx="4266000" cy="241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CasellaDiTesto 19"/>
          <p:cNvSpPr txBox="1"/>
          <p:nvPr/>
        </p:nvSpPr>
        <p:spPr>
          <a:xfrm>
            <a:off x="785786" y="53631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</a:p>
          <a:p>
            <a:r>
              <a:rPr lang="it-IT" dirty="0" smtClean="0">
                <a:latin typeface="Century" pitchFamily="18" charset="0"/>
              </a:rPr>
              <a:t>Ground station a Torino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143504" y="536319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</a:p>
          <a:p>
            <a:r>
              <a:rPr lang="it-IT" dirty="0" smtClean="0">
                <a:latin typeface="Century" pitchFamily="18" charset="0"/>
              </a:rPr>
              <a:t>Ground station a Kigali</a:t>
            </a:r>
          </a:p>
          <a:p>
            <a:endParaRPr lang="it-IT" dirty="0">
              <a:latin typeface="Century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71472" y="128586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" pitchFamily="18" charset="0"/>
              </a:rPr>
              <a:t>  </a:t>
            </a:r>
            <a:endParaRPr lang="it-IT" sz="2400" dirty="0">
              <a:latin typeface="Century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1472" y="164305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Accessi in visibilità con la ground station</a:t>
            </a:r>
            <a:endParaRPr lang="it-IT" sz="2800" u="sng" dirty="0">
              <a:latin typeface="Century" pitchFamily="18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4152471" y="2296442"/>
            <a:ext cx="1569517" cy="908921"/>
            <a:chOff x="4152471" y="2296442"/>
            <a:chExt cx="1569517" cy="908921"/>
          </a:xfrm>
        </p:grpSpPr>
        <p:sp>
          <p:nvSpPr>
            <p:cNvPr id="9" name="CasellaDiTesto 8"/>
            <p:cNvSpPr txBox="1"/>
            <p:nvPr/>
          </p:nvSpPr>
          <p:spPr>
            <a:xfrm>
              <a:off x="4507542" y="2296442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2968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4" name="Freccia in giù 23"/>
            <p:cNvSpPr/>
            <p:nvPr/>
          </p:nvSpPr>
          <p:spPr>
            <a:xfrm rot="2265633">
              <a:off x="4152471" y="2562421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4442772" y="2319956"/>
              <a:ext cx="928694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224041" y="2250052"/>
            <a:ext cx="1440601" cy="914367"/>
            <a:chOff x="5224041" y="2250052"/>
            <a:chExt cx="1440601" cy="914367"/>
          </a:xfrm>
        </p:grpSpPr>
        <p:sp>
          <p:nvSpPr>
            <p:cNvPr id="10" name="CasellaDiTesto 9"/>
            <p:cNvSpPr txBox="1"/>
            <p:nvPr/>
          </p:nvSpPr>
          <p:spPr>
            <a:xfrm>
              <a:off x="5593072" y="2250052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5961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Freccia in giù 26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5514342" y="2279324"/>
              <a:ext cx="928694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143108" y="2214554"/>
            <a:ext cx="4635858" cy="4506570"/>
            <a:chOff x="2500298" y="1958675"/>
            <a:chExt cx="4635858" cy="4506570"/>
          </a:xfrm>
        </p:grpSpPr>
        <p:grpSp>
          <p:nvGrpSpPr>
            <p:cNvPr id="14" name="Gruppo 11"/>
            <p:cNvGrpSpPr/>
            <p:nvPr/>
          </p:nvGrpSpPr>
          <p:grpSpPr>
            <a:xfrm>
              <a:off x="2500298" y="1958675"/>
              <a:ext cx="4635858" cy="4506570"/>
              <a:chOff x="-1071602" y="1672923"/>
              <a:chExt cx="4635858" cy="4506570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071602" y="1672923"/>
                <a:ext cx="4635858" cy="4506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riangolo isoscele 17"/>
              <p:cNvSpPr/>
              <p:nvPr/>
            </p:nvSpPr>
            <p:spPr>
              <a:xfrm rot="6076722">
                <a:off x="-142877" y="4082474"/>
                <a:ext cx="285752" cy="285752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Triangolo isoscele 18"/>
              <p:cNvSpPr/>
              <p:nvPr/>
            </p:nvSpPr>
            <p:spPr>
              <a:xfrm rot="16200000">
                <a:off x="714348" y="4286621"/>
                <a:ext cx="285752" cy="285752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4643438" y="257174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C000"/>
                  </a:solidFill>
                </a:rPr>
                <a:t>Piemonte</a:t>
              </a:r>
              <a:endParaRPr lang="it-IT" dirty="0">
                <a:solidFill>
                  <a:srgbClr val="FFC000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500694" y="464344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Ruanda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10" name="Segnaposto contenuto 9" descr="AccessiPie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74388"/>
            <a:ext cx="4266000" cy="2412000"/>
          </a:xfrm>
          <a:ln>
            <a:solidFill>
              <a:schemeClr val="accent1"/>
            </a:solidFill>
          </a:ln>
        </p:spPr>
      </p:pic>
      <p:pic>
        <p:nvPicPr>
          <p:cNvPr id="11" name="Segnaposto contenuto 10" descr="AccessiRuanda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874388"/>
            <a:ext cx="4266000" cy="241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72396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42910" y="178592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Passaggi sull’area da monitorare</a:t>
            </a:r>
            <a:endParaRPr lang="it-IT" sz="2800" u="sng" dirty="0">
              <a:latin typeface="Century" pitchFamily="18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 flipH="1">
            <a:off x="7268240" y="2269974"/>
            <a:ext cx="1218995" cy="914367"/>
            <a:chOff x="5224041" y="2250052"/>
            <a:chExt cx="1218995" cy="914367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5329827" y="2250052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2356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2" name="Freccia in giù 21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5514342" y="2279324"/>
              <a:ext cx="928694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4071934" y="2357430"/>
            <a:ext cx="1514053" cy="914367"/>
            <a:chOff x="5224041" y="2250052"/>
            <a:chExt cx="1514053" cy="914367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5666524" y="2250052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363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6" name="Freccia in giù 25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5514342" y="2279324"/>
              <a:ext cx="928694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1357290" y="2285992"/>
            <a:ext cx="6500858" cy="3216069"/>
            <a:chOff x="1571604" y="2285992"/>
            <a:chExt cx="6500858" cy="321606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2285992"/>
              <a:ext cx="6500858" cy="32160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19" name="CasellaDiTesto 18"/>
            <p:cNvSpPr txBox="1"/>
            <p:nvPr/>
          </p:nvSpPr>
          <p:spPr>
            <a:xfrm>
              <a:off x="4957765" y="2786058"/>
              <a:ext cx="15001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Piemonte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6" name="Segnaposto contenuto 5" descr="TemporivisitaPie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6000" y="2872800"/>
            <a:ext cx="4266000" cy="2412000"/>
          </a:xfrm>
          <a:ln>
            <a:solidFill>
              <a:schemeClr val="accent1"/>
            </a:solidFill>
          </a:ln>
        </p:spPr>
      </p:pic>
      <p:pic>
        <p:nvPicPr>
          <p:cNvPr id="7" name="Segnaposto contenuto 6" descr="NoCommTimeRuanda_Incl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0" y="2872800"/>
            <a:ext cx="4266000" cy="241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764383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2910" y="178592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Tempo di rivisita medio</a:t>
            </a:r>
            <a:endParaRPr lang="it-IT" sz="2800" u="sng" dirty="0">
              <a:latin typeface="Century" pitchFamily="18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6858016" y="4538613"/>
            <a:ext cx="1553109" cy="556581"/>
            <a:chOff x="6858016" y="4538613"/>
            <a:chExt cx="1553109" cy="556581"/>
          </a:xfrm>
        </p:grpSpPr>
        <p:sp>
          <p:nvSpPr>
            <p:cNvPr id="14" name="CasellaDiTesto 13"/>
            <p:cNvSpPr txBox="1"/>
            <p:nvPr/>
          </p:nvSpPr>
          <p:spPr>
            <a:xfrm flipH="1">
              <a:off x="6948504" y="4538613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4 ore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" name="Freccia in giù 14"/>
            <p:cNvSpPr/>
            <p:nvPr/>
          </p:nvSpPr>
          <p:spPr>
            <a:xfrm rot="17363179" flipH="1">
              <a:off x="7875340" y="4559409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 flipH="1">
              <a:off x="6858016" y="4572008"/>
              <a:ext cx="928694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 flipV="1">
            <a:off x="3143240" y="4857760"/>
            <a:ext cx="1571636" cy="975922"/>
            <a:chOff x="5224041" y="2188497"/>
            <a:chExt cx="1571636" cy="975922"/>
          </a:xfrm>
        </p:grpSpPr>
        <p:sp>
          <p:nvSpPr>
            <p:cNvPr id="18" name="CasellaDiTesto 17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9" name="Freccia in giù 18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 flipH="1" flipV="1">
              <a:off x="5509793" y="2298374"/>
              <a:ext cx="1285884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14 ore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7" name="Segnaposto contenuto 6" descr="tempototalePie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6000" y="2872800"/>
            <a:ext cx="4266000" cy="2412000"/>
          </a:xfrm>
          <a:ln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42910" y="178592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Tempo totale in visibilità</a:t>
            </a:r>
          </a:p>
        </p:txBody>
      </p:sp>
      <p:pic>
        <p:nvPicPr>
          <p:cNvPr id="8" name="Segnaposto contenuto 7" descr="empoTotale_kigali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4000" y="2872800"/>
            <a:ext cx="4343400" cy="241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764383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 flipH="1">
            <a:off x="2138346" y="2162166"/>
            <a:ext cx="1933588" cy="975922"/>
            <a:chOff x="5224041" y="2188497"/>
            <a:chExt cx="1933588" cy="975922"/>
          </a:xfrm>
        </p:grpSpPr>
        <p:sp>
          <p:nvSpPr>
            <p:cNvPr id="14" name="CasellaDiTesto 13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" name="Freccia in giù 14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 flipH="1">
              <a:off x="5585993" y="2298374"/>
              <a:ext cx="1571636" cy="4374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538 ore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 flipH="1">
            <a:off x="6415100" y="2148276"/>
            <a:ext cx="2152665" cy="975922"/>
            <a:chOff x="5224041" y="2188497"/>
            <a:chExt cx="2152665" cy="975922"/>
          </a:xfrm>
        </p:grpSpPr>
        <p:sp>
          <p:nvSpPr>
            <p:cNvPr id="18" name="CasellaDiTesto 17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9" name="Freccia in giù 18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 flipH="1">
              <a:off x="5566943" y="2283350"/>
              <a:ext cx="1809763" cy="4286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1175 ore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u="sng" dirty="0" smtClean="0">
                <a:solidFill>
                  <a:schemeClr val="tx1"/>
                </a:solidFill>
                <a:latin typeface="Century" pitchFamily="18" charset="0"/>
              </a:rPr>
              <a:t>Copertura terrestre</a:t>
            </a:r>
          </a:p>
          <a:p>
            <a:endParaRPr lang="it-IT" sz="2800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velocità di trasmissione 1 Mbit/s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1024 x 1024 pixel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2048 x 2048 pixel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1 pixel = 8 bit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5 m risoluzione a terra indipendente dalla quota </a:t>
            </a:r>
          </a:p>
          <a:p>
            <a:endParaRPr lang="it-IT" sz="28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7" name="Segnaposto contenuto 6" descr="CopTerrPie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6000" y="2872800"/>
            <a:ext cx="4266000" cy="2412000"/>
          </a:xfrm>
          <a:ln>
            <a:solidFill>
              <a:schemeClr val="accent1"/>
            </a:solidFill>
          </a:ln>
        </p:spPr>
      </p:pic>
      <p:pic>
        <p:nvPicPr>
          <p:cNvPr id="8" name="Segnaposto contenuto 7" descr="CopTerrRua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0" y="2872800"/>
            <a:ext cx="4266000" cy="2412000"/>
          </a:xfrm>
          <a:ln>
            <a:solidFill>
              <a:schemeClr val="accent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571472" y="164305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Copertura terrestre: 1024 x 1024 pixel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4383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 flipH="1">
            <a:off x="928662" y="2329252"/>
            <a:ext cx="3143272" cy="975922"/>
            <a:chOff x="5224041" y="2188497"/>
            <a:chExt cx="3143272" cy="975922"/>
          </a:xfrm>
        </p:grpSpPr>
        <p:sp>
          <p:nvSpPr>
            <p:cNvPr id="14" name="CasellaDiTesto 13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" name="Freccia in giù 14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 flipH="1">
              <a:off x="5585993" y="2298374"/>
              <a:ext cx="2781320" cy="4374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734 km</a:t>
              </a:r>
              <a:r>
                <a:rPr lang="it-IT" sz="2000" b="1" baseline="30000" dirty="0" smtClean="0">
                  <a:solidFill>
                    <a:schemeClr val="accent1"/>
                  </a:solidFill>
                  <a:latin typeface="+mj-lt"/>
                </a:rPr>
                <a:t>2</a:t>
              </a:r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/giorno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 flipH="1">
            <a:off x="5143504" y="2348302"/>
            <a:ext cx="3357585" cy="975922"/>
            <a:chOff x="5224041" y="2188497"/>
            <a:chExt cx="3357585" cy="975922"/>
          </a:xfrm>
        </p:grpSpPr>
        <p:sp>
          <p:nvSpPr>
            <p:cNvPr id="22" name="CasellaDiTesto 21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3" name="Freccia in giù 22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 flipH="1">
              <a:off x="5585993" y="2288849"/>
              <a:ext cx="2995633" cy="4374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5242 km</a:t>
              </a:r>
              <a:r>
                <a:rPr lang="it-IT" sz="2000" b="1" baseline="30000" dirty="0" smtClean="0">
                  <a:solidFill>
                    <a:schemeClr val="accent1"/>
                  </a:solidFill>
                  <a:latin typeface="+mj-lt"/>
                </a:rPr>
                <a:t>2</a:t>
              </a:r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/giorno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Cos’è un Satellite?</a:t>
            </a:r>
            <a:endParaRPr lang="it-IT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  <a:cs typeface="Andalus" pitchFamily="2" charset="-78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28596" y="1554162"/>
            <a:ext cx="8205814" cy="4525963"/>
          </a:xfrm>
        </p:spPr>
        <p:txBody>
          <a:bodyPr/>
          <a:lstStyle/>
          <a:p>
            <a:pPr marL="0" algn="just">
              <a:buNone/>
            </a:pPr>
            <a:r>
              <a:rPr lang="it-IT" dirty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Con il termine “satellite” si indicano tutti 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gli oggetti </a:t>
            </a:r>
            <a:r>
              <a:rPr lang="it-IT" dirty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orbitanti attorno ad un corpo celeste che sono di dimensioni molto minori 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rispetto </a:t>
            </a:r>
            <a:r>
              <a:rPr lang="it-IT" dirty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ad un 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pianeta</a:t>
            </a:r>
          </a:p>
          <a:p>
            <a:pPr marL="0" algn="just">
              <a:buNone/>
            </a:pPr>
            <a:endParaRPr lang="it-IT" dirty="0" smtClean="0">
              <a:solidFill>
                <a:schemeClr val="tx1"/>
              </a:solidFill>
              <a:latin typeface="Century" pitchFamily="18" charset="0"/>
              <a:cs typeface="Andalus" pitchFamily="2" charset="-78"/>
            </a:endParaRPr>
          </a:p>
          <a:p>
            <a:pPr marL="0" algn="just"/>
            <a:r>
              <a:rPr lang="it-IT" dirty="0" smtClean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Satelliti naturali</a:t>
            </a:r>
          </a:p>
          <a:p>
            <a:pPr marL="0" algn="just"/>
            <a:r>
              <a:rPr lang="it-IT" dirty="0" smtClean="0">
                <a:solidFill>
                  <a:schemeClr val="tx1"/>
                </a:solidFill>
                <a:latin typeface="Century" pitchFamily="18" charset="0"/>
                <a:cs typeface="Andalus" pitchFamily="2" charset="-78"/>
              </a:rPr>
              <a:t>Satelliti artificiali</a:t>
            </a:r>
            <a:endParaRPr lang="it-IT" dirty="0">
              <a:solidFill>
                <a:schemeClr val="tx1"/>
              </a:solidFill>
              <a:latin typeface="Century" pitchFamily="18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9" name="Segnaposto contenuto 8" descr="CopTerrPie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2000" y="2872800"/>
            <a:ext cx="4266000" cy="2412000"/>
          </a:xfrm>
          <a:ln>
            <a:solidFill>
              <a:schemeClr val="accent1"/>
            </a:solidFill>
          </a:ln>
        </p:spPr>
      </p:pic>
      <p:pic>
        <p:nvPicPr>
          <p:cNvPr id="10" name="Segnaposto contenuto 9" descr="CopTerrRua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1" y="2872800"/>
            <a:ext cx="4266000" cy="2412000"/>
          </a:xfrm>
          <a:ln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71472" y="164305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Copertura terrestre: 2048 x 2048 pixel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4383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 flipH="1">
            <a:off x="500034" y="2329252"/>
            <a:ext cx="3610000" cy="975922"/>
            <a:chOff x="5224041" y="2188497"/>
            <a:chExt cx="3610000" cy="975922"/>
          </a:xfrm>
        </p:grpSpPr>
        <p:sp>
          <p:nvSpPr>
            <p:cNvPr id="14" name="CasellaDiTesto 13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" name="Freccia in giù 14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 flipH="1">
              <a:off x="5585993" y="2298374"/>
              <a:ext cx="3248048" cy="4374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3607 km</a:t>
              </a:r>
              <a:r>
                <a:rPr lang="it-IT" sz="2000" b="1" baseline="30000" dirty="0" smtClean="0">
                  <a:solidFill>
                    <a:schemeClr val="accent1"/>
                  </a:solidFill>
                  <a:latin typeface="+mj-lt"/>
                </a:rPr>
                <a:t>2</a:t>
              </a:r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/giorno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 flipH="1">
            <a:off x="4786314" y="2414978"/>
            <a:ext cx="3719538" cy="975922"/>
            <a:chOff x="5224041" y="2188497"/>
            <a:chExt cx="3719538" cy="975922"/>
          </a:xfrm>
        </p:grpSpPr>
        <p:sp>
          <p:nvSpPr>
            <p:cNvPr id="18" name="CasellaDiTesto 17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9" name="Freccia in giù 18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 flipH="1">
              <a:off x="5585993" y="2298374"/>
              <a:ext cx="3357586" cy="4374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20971 km</a:t>
              </a:r>
              <a:r>
                <a:rPr lang="it-IT" sz="2000" b="1" baseline="30000" dirty="0" smtClean="0">
                  <a:solidFill>
                    <a:schemeClr val="accent1"/>
                  </a:solidFill>
                  <a:latin typeface="+mj-lt"/>
                </a:rPr>
                <a:t>2</a:t>
              </a:r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/giorno</a:t>
              </a:r>
              <a:endParaRPr lang="it-IT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08902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Copertura del Piemonte bassa rispetto alla copertura del Ruanda</a:t>
            </a:r>
          </a:p>
          <a:p>
            <a:pPr algn="just">
              <a:buNone/>
            </a:pPr>
            <a:endParaRPr lang="it-IT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176710" y="2928934"/>
            <a:ext cx="78581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4403719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Century" pitchFamily="18" charset="0"/>
              </a:rPr>
              <a:t>Possibile utilizzo di un telescopio a risoluzione variabile in funzione della quota (5 m a 200 km) con 1024 x 1024 pixel</a:t>
            </a:r>
            <a:endParaRPr lang="it-IT" sz="2800" dirty="0">
              <a:latin typeface="Century" pitchFamily="18" charset="0"/>
            </a:endParaRPr>
          </a:p>
        </p:txBody>
      </p:sp>
      <p:pic>
        <p:nvPicPr>
          <p:cNvPr id="6" name="Immagine 5" descr="con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18" y="2152642"/>
            <a:ext cx="5500694" cy="3108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uppo 6"/>
          <p:cNvGrpSpPr/>
          <p:nvPr/>
        </p:nvGrpSpPr>
        <p:grpSpPr>
          <a:xfrm>
            <a:off x="6796103" y="3481785"/>
            <a:ext cx="2214578" cy="975922"/>
            <a:chOff x="5224041" y="2188497"/>
            <a:chExt cx="2214578" cy="975922"/>
          </a:xfrm>
        </p:grpSpPr>
        <p:sp>
          <p:nvSpPr>
            <p:cNvPr id="8" name="CasellaDiTesto 7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" name="Freccia in giù 8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 flipH="1">
              <a:off x="5585993" y="2298374"/>
              <a:ext cx="1852626" cy="4374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2936 km</a:t>
              </a:r>
              <a:r>
                <a:rPr lang="it-IT" sz="2000" b="1" baseline="30000" dirty="0" smtClean="0">
                  <a:solidFill>
                    <a:schemeClr val="accent1"/>
                  </a:solidFill>
                  <a:latin typeface="+mj-lt"/>
                </a:rPr>
                <a:t>2</a:t>
              </a:r>
              <a:endParaRPr lang="it-IT" sz="2000" b="1" baseline="30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 flipV="1">
            <a:off x="6748478" y="2414580"/>
            <a:ext cx="2214578" cy="975922"/>
            <a:chOff x="5224041" y="2188497"/>
            <a:chExt cx="2214578" cy="975922"/>
          </a:xfrm>
        </p:grpSpPr>
        <p:sp>
          <p:nvSpPr>
            <p:cNvPr id="12" name="CasellaDiTesto 11"/>
            <p:cNvSpPr txBox="1"/>
            <p:nvPr/>
          </p:nvSpPr>
          <p:spPr>
            <a:xfrm flipV="1">
              <a:off x="5329827" y="2188497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3" name="Freccia in giù 12"/>
            <p:cNvSpPr/>
            <p:nvPr/>
          </p:nvSpPr>
          <p:spPr>
            <a:xfrm rot="1589999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 flipH="1" flipV="1">
              <a:off x="5347867" y="2190482"/>
              <a:ext cx="2090752" cy="43741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14863 km</a:t>
              </a:r>
              <a:r>
                <a:rPr lang="it-IT" sz="2000" b="1" baseline="30000" dirty="0" smtClean="0">
                  <a:solidFill>
                    <a:schemeClr val="accent1"/>
                  </a:solidFill>
                  <a:latin typeface="+mj-lt"/>
                </a:rPr>
                <a:t>2</a:t>
              </a:r>
              <a:endParaRPr lang="it-IT" sz="2000" b="1" baseline="3000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u="sng" dirty="0" smtClean="0">
                <a:solidFill>
                  <a:schemeClr val="tx1"/>
                </a:solidFill>
                <a:latin typeface="Century" pitchFamily="18" charset="0"/>
              </a:rPr>
              <a:t>Potenza di trasmissione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È funzione della distanza tra satellite e ground station</a:t>
            </a:r>
          </a:p>
          <a:p>
            <a:endParaRPr lang="it-IT" sz="28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85720" y="3214686"/>
            <a:ext cx="8715436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3200" dirty="0" smtClean="0">
                <a:latin typeface="Century" pitchFamily="18" charset="0"/>
              </a:rPr>
              <a:t>Ipotesi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it-IT" sz="2800" dirty="0" smtClean="0">
                <a:latin typeface="Century" pitchFamily="18" charset="0"/>
              </a:rPr>
              <a:t>Guadagno antenna a terra 25 </a:t>
            </a:r>
            <a:r>
              <a:rPr lang="it-IT" sz="2800" dirty="0" err="1" smtClean="0">
                <a:latin typeface="Century" pitchFamily="18" charset="0"/>
              </a:rPr>
              <a:t>dB</a:t>
            </a:r>
            <a:endParaRPr lang="it-IT" sz="2800" dirty="0" smtClean="0">
              <a:latin typeface="Century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it-IT" sz="2800" dirty="0" smtClean="0">
                <a:latin typeface="Century" pitchFamily="18" charset="0"/>
              </a:rPr>
              <a:t>Guadagno antenna a bordo 6 </a:t>
            </a:r>
            <a:r>
              <a:rPr lang="it-IT" sz="2800" dirty="0" err="1" smtClean="0">
                <a:latin typeface="Century" pitchFamily="18" charset="0"/>
              </a:rPr>
              <a:t>dB</a:t>
            </a:r>
            <a:endParaRPr lang="it-IT" sz="2800" dirty="0" smtClean="0">
              <a:latin typeface="Century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it-IT" sz="2800" dirty="0" smtClean="0">
                <a:latin typeface="Century" pitchFamily="18" charset="0"/>
              </a:rPr>
              <a:t>Frequenza di trasmissione 2.44 </a:t>
            </a:r>
            <a:r>
              <a:rPr lang="it-IT" sz="2800" dirty="0" err="1" smtClean="0">
                <a:latin typeface="Century" pitchFamily="18" charset="0"/>
              </a:rPr>
              <a:t>Ghz</a:t>
            </a:r>
            <a:endParaRPr lang="it-IT" sz="2800" dirty="0" smtClean="0">
              <a:latin typeface="Century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it-IT" sz="2800" dirty="0" smtClean="0">
                <a:latin typeface="Century" pitchFamily="18" charset="0"/>
              </a:rPr>
              <a:t>Si vogliono -105 </a:t>
            </a:r>
            <a:r>
              <a:rPr lang="it-IT" sz="2800" dirty="0" err="1" smtClean="0">
                <a:latin typeface="Century" pitchFamily="18" charset="0"/>
              </a:rPr>
              <a:t>dBm</a:t>
            </a:r>
            <a:r>
              <a:rPr lang="it-IT" sz="2800" dirty="0" smtClean="0">
                <a:latin typeface="Century" pitchFamily="18" charset="0"/>
              </a:rPr>
              <a:t> di potenza ricevuta a terra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9" name="Segnaposto contenuto 8" descr="CopTerrPie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6000" y="2872800"/>
            <a:ext cx="4266000" cy="2412000"/>
          </a:xfrm>
          <a:ln>
            <a:solidFill>
              <a:schemeClr val="accent1"/>
            </a:solidFill>
          </a:ln>
        </p:spPr>
      </p:pic>
      <p:pic>
        <p:nvPicPr>
          <p:cNvPr id="10" name="Segnaposto contenuto 9" descr="CopTerrRua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72800"/>
            <a:ext cx="4266000" cy="2412000"/>
          </a:xfrm>
          <a:ln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71472" y="164305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Potenza di picco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4383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 flipH="1">
            <a:off x="2705087" y="2309844"/>
            <a:ext cx="1371610" cy="904842"/>
            <a:chOff x="5224041" y="2259577"/>
            <a:chExt cx="1371610" cy="904842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5557419" y="2259577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3.08 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0" name="Freccia in giù 29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5514342" y="2279324"/>
              <a:ext cx="1081309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/>
          <p:cNvGrpSpPr/>
          <p:nvPr/>
        </p:nvGrpSpPr>
        <p:grpSpPr>
          <a:xfrm flipH="1">
            <a:off x="7139005" y="2347905"/>
            <a:ext cx="1371610" cy="904842"/>
            <a:chOff x="5224041" y="2259577"/>
            <a:chExt cx="1371610" cy="904842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5557419" y="2259577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3.05 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4" name="Freccia in giù 33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5514342" y="2279324"/>
              <a:ext cx="1081309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Gruppo 39"/>
          <p:cNvGrpSpPr/>
          <p:nvPr/>
        </p:nvGrpSpPr>
        <p:grpSpPr>
          <a:xfrm flipV="1">
            <a:off x="847699" y="4621975"/>
            <a:ext cx="1766899" cy="440574"/>
            <a:chOff x="5116884" y="2628634"/>
            <a:chExt cx="1766899" cy="440574"/>
          </a:xfrm>
        </p:grpSpPr>
        <p:sp>
          <p:nvSpPr>
            <p:cNvPr id="41" name="CasellaDiTesto 40"/>
            <p:cNvSpPr txBox="1"/>
            <p:nvPr/>
          </p:nvSpPr>
          <p:spPr>
            <a:xfrm flipV="1">
              <a:off x="5802688" y="2669098"/>
              <a:ext cx="1081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1.59 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" name="Freccia in giù 41"/>
            <p:cNvSpPr/>
            <p:nvPr/>
          </p:nvSpPr>
          <p:spPr>
            <a:xfrm rot="5603744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5759612" y="2690547"/>
              <a:ext cx="1081309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4" name="Gruppo 43"/>
          <p:cNvGrpSpPr/>
          <p:nvPr/>
        </p:nvGrpSpPr>
        <p:grpSpPr>
          <a:xfrm flipV="1">
            <a:off x="5286380" y="4643446"/>
            <a:ext cx="1724037" cy="440574"/>
            <a:chOff x="5116884" y="2628634"/>
            <a:chExt cx="1724037" cy="440574"/>
          </a:xfrm>
        </p:grpSpPr>
        <p:sp>
          <p:nvSpPr>
            <p:cNvPr id="45" name="CasellaDiTesto 44"/>
            <p:cNvSpPr txBox="1"/>
            <p:nvPr/>
          </p:nvSpPr>
          <p:spPr>
            <a:xfrm flipV="1">
              <a:off x="5793164" y="2669098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1.53 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6" name="Freccia in giù 45"/>
            <p:cNvSpPr/>
            <p:nvPr/>
          </p:nvSpPr>
          <p:spPr>
            <a:xfrm rot="5603744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5759612" y="2690547"/>
              <a:ext cx="1081309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9" name="Segnaposto contenuto 8" descr="CopTerrPie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2000" y="2872800"/>
            <a:ext cx="4266000" cy="2412000"/>
          </a:xfrm>
          <a:ln>
            <a:solidFill>
              <a:schemeClr val="accent1"/>
            </a:solidFill>
          </a:ln>
        </p:spPr>
      </p:pic>
      <p:pic>
        <p:nvPicPr>
          <p:cNvPr id="10" name="Segnaposto contenuto 9" descr="CopTerrRua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72800"/>
            <a:ext cx="4266000" cy="2412000"/>
          </a:xfrm>
          <a:ln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71472" y="164305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Potenza media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4383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5838" y="1457311"/>
            <a:ext cx="3619500" cy="942975"/>
          </a:xfrm>
          <a:prstGeom prst="rect">
            <a:avLst/>
          </a:prstGeom>
          <a:noFill/>
        </p:spPr>
      </p:pic>
      <p:grpSp>
        <p:nvGrpSpPr>
          <p:cNvPr id="16" name="Gruppo 15"/>
          <p:cNvGrpSpPr/>
          <p:nvPr/>
        </p:nvGrpSpPr>
        <p:grpSpPr>
          <a:xfrm flipH="1">
            <a:off x="2500298" y="2328894"/>
            <a:ext cx="1614499" cy="885792"/>
            <a:chOff x="5224041" y="2278627"/>
            <a:chExt cx="1614499" cy="885792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614569" y="2278627"/>
              <a:ext cx="1162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188 </a:t>
              </a:r>
              <a:r>
                <a:rPr lang="it-IT" sz="2000" b="1" dirty="0" err="1" smtClean="0">
                  <a:solidFill>
                    <a:schemeClr val="accent1"/>
                  </a:solidFill>
                  <a:latin typeface="+mj-lt"/>
                </a:rPr>
                <a:t>mW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Freccia in giù 20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5552442" y="2283350"/>
              <a:ext cx="1286098" cy="4007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uppo 22"/>
          <p:cNvGrpSpPr/>
          <p:nvPr/>
        </p:nvGrpSpPr>
        <p:grpSpPr>
          <a:xfrm flipH="1">
            <a:off x="6938979" y="2366955"/>
            <a:ext cx="1581161" cy="904842"/>
            <a:chOff x="5224041" y="2259577"/>
            <a:chExt cx="1581161" cy="904842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5585994" y="2259577"/>
              <a:ext cx="1166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409 </a:t>
              </a:r>
              <a:r>
                <a:rPr lang="it-IT" sz="2000" b="1" dirty="0" err="1" smtClean="0">
                  <a:solidFill>
                    <a:schemeClr val="accent1"/>
                  </a:solidFill>
                  <a:latin typeface="+mj-lt"/>
                </a:rPr>
                <a:t>mW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Freccia in giù 24"/>
            <p:cNvSpPr/>
            <p:nvPr/>
          </p:nvSpPr>
          <p:spPr>
            <a:xfrm rot="2265633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5514342" y="2279324"/>
              <a:ext cx="1290860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 flipV="1">
            <a:off x="857224" y="4655313"/>
            <a:ext cx="1866913" cy="431049"/>
            <a:chOff x="5116884" y="2628634"/>
            <a:chExt cx="1724037" cy="431049"/>
          </a:xfrm>
        </p:grpSpPr>
        <p:sp>
          <p:nvSpPr>
            <p:cNvPr id="28" name="CasellaDiTesto 27"/>
            <p:cNvSpPr txBox="1"/>
            <p:nvPr/>
          </p:nvSpPr>
          <p:spPr>
            <a:xfrm flipV="1">
              <a:off x="5831264" y="2659573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33 </a:t>
              </a:r>
              <a:r>
                <a:rPr lang="it-IT" sz="2000" b="1" dirty="0" err="1" smtClean="0">
                  <a:solidFill>
                    <a:schemeClr val="accent1"/>
                  </a:solidFill>
                  <a:latin typeface="+mj-lt"/>
                </a:rPr>
                <a:t>mW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9" name="Freccia in giù 28"/>
            <p:cNvSpPr/>
            <p:nvPr/>
          </p:nvSpPr>
          <p:spPr>
            <a:xfrm rot="5603744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5759612" y="2690547"/>
              <a:ext cx="1081309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 flipV="1">
            <a:off x="5257805" y="4605346"/>
            <a:ext cx="1724037" cy="440574"/>
            <a:chOff x="5116884" y="2628634"/>
            <a:chExt cx="1724037" cy="440574"/>
          </a:xfrm>
        </p:grpSpPr>
        <p:sp>
          <p:nvSpPr>
            <p:cNvPr id="32" name="CasellaDiTesto 31"/>
            <p:cNvSpPr txBox="1"/>
            <p:nvPr/>
          </p:nvSpPr>
          <p:spPr>
            <a:xfrm flipV="1">
              <a:off x="5793164" y="2669098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accent1"/>
                  </a:solidFill>
                  <a:latin typeface="+mj-lt"/>
                </a:rPr>
                <a:t>87 </a:t>
              </a:r>
              <a:r>
                <a:rPr lang="it-IT" sz="2000" b="1" dirty="0" err="1" smtClean="0">
                  <a:solidFill>
                    <a:schemeClr val="accent1"/>
                  </a:solidFill>
                  <a:latin typeface="+mj-lt"/>
                </a:rPr>
                <a:t>mW</a:t>
              </a:r>
              <a:endParaRPr lang="it-IT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3" name="Freccia in giù 32"/>
            <p:cNvSpPr/>
            <p:nvPr/>
          </p:nvSpPr>
          <p:spPr>
            <a:xfrm rot="5603744">
              <a:off x="5224041" y="2521477"/>
              <a:ext cx="428628" cy="642942"/>
            </a:xfrm>
            <a:prstGeom prst="downArrow">
              <a:avLst>
                <a:gd name="adj1" fmla="val 1816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5759612" y="2690547"/>
              <a:ext cx="1081309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u="sng" dirty="0" smtClean="0">
                <a:solidFill>
                  <a:schemeClr val="tx1"/>
                </a:solidFill>
                <a:latin typeface="Century" pitchFamily="18" charset="0"/>
              </a:rPr>
              <a:t>Potenza elettrica prodotta a bordo</a:t>
            </a:r>
          </a:p>
          <a:p>
            <a:pPr>
              <a:buNone/>
            </a:pPr>
            <a:endParaRPr lang="it-IT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Illuminamento solare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Albedo terrestre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Albedo lunare</a:t>
            </a:r>
            <a:endParaRPr lang="it-IT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4" name="Immagine 3" descr="slide lun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14422"/>
            <a:ext cx="4131703" cy="7506987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6951600">
            <a:off x="7141484" y="2967750"/>
            <a:ext cx="957661" cy="793547"/>
          </a:xfrm>
          <a:prstGeom prst="righ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20968413">
            <a:off x="5588361" y="4227334"/>
            <a:ext cx="943461" cy="264585"/>
          </a:xfrm>
          <a:prstGeom prst="righ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7124151">
            <a:off x="6567669" y="4954474"/>
            <a:ext cx="982041" cy="442151"/>
          </a:xfrm>
          <a:prstGeom prst="righ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28596" y="1357298"/>
            <a:ext cx="2928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dirty="0" smtClean="0">
              <a:latin typeface="Century" pitchFamily="18" charset="0"/>
            </a:endParaRPr>
          </a:p>
          <a:p>
            <a:pPr algn="just"/>
            <a:r>
              <a:rPr lang="it-IT" sz="2400" dirty="0" smtClean="0">
                <a:latin typeface="Century" pitchFamily="18" charset="0"/>
              </a:rPr>
              <a:t>L’illuminamento è massimo se la fonte di luce è perpendicolare alla faccia</a:t>
            </a:r>
          </a:p>
          <a:p>
            <a:pPr algn="just"/>
            <a:endParaRPr lang="it-IT" sz="2400" dirty="0" smtClean="0">
              <a:latin typeface="Century" pitchFamily="18" charset="0"/>
            </a:endParaRPr>
          </a:p>
          <a:p>
            <a:pPr algn="just"/>
            <a:r>
              <a:rPr lang="it-IT" sz="2400" dirty="0" smtClean="0">
                <a:latin typeface="Century" pitchFamily="18" charset="0"/>
              </a:rPr>
              <a:t>Ф = 0°</a:t>
            </a:r>
          </a:p>
          <a:p>
            <a:pPr algn="just"/>
            <a:r>
              <a:rPr lang="el-GR" sz="2400" dirty="0" smtClean="0">
                <a:latin typeface="Century" pitchFamily="18" charset="0"/>
              </a:rPr>
              <a:t>Θ</a:t>
            </a:r>
            <a:r>
              <a:rPr lang="it-IT" sz="2400" dirty="0" smtClean="0">
                <a:latin typeface="Century" pitchFamily="18" charset="0"/>
              </a:rPr>
              <a:t> = 0°</a:t>
            </a:r>
            <a:endParaRPr lang="it-IT" sz="2400" dirty="0">
              <a:latin typeface="Century" pitchFamily="18" charset="0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3442055" y="1928802"/>
            <a:ext cx="5344786" cy="3975190"/>
            <a:chOff x="3442055" y="1928802"/>
            <a:chExt cx="5344786" cy="3975190"/>
          </a:xfrm>
        </p:grpSpPr>
        <p:grpSp>
          <p:nvGrpSpPr>
            <p:cNvPr id="32" name="Gruppo 31"/>
            <p:cNvGrpSpPr/>
            <p:nvPr/>
          </p:nvGrpSpPr>
          <p:grpSpPr>
            <a:xfrm>
              <a:off x="3442055" y="1928802"/>
              <a:ext cx="5273349" cy="3975190"/>
              <a:chOff x="3442055" y="1928802"/>
              <a:chExt cx="5273349" cy="3975190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8358214" y="4643446"/>
                <a:ext cx="357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latin typeface="Century" pitchFamily="18" charset="0"/>
                  </a:rPr>
                  <a:t>x</a:t>
                </a:r>
                <a:endParaRPr lang="it-IT" sz="2400" dirty="0">
                  <a:latin typeface="Century" pitchFamily="18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214810" y="1928802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latin typeface="Century" pitchFamily="18" charset="0"/>
                  </a:rPr>
                  <a:t>y</a:t>
                </a:r>
                <a:endParaRPr lang="it-IT" sz="2400" dirty="0">
                  <a:latin typeface="Century" pitchFamily="18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3442055" y="5442327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latin typeface="Century" pitchFamily="18" charset="0"/>
                  </a:rPr>
                  <a:t>z</a:t>
                </a:r>
                <a:endParaRPr lang="it-IT" sz="2400" dirty="0">
                  <a:latin typeface="Century" pitchFamily="18" charset="0"/>
                </a:endParaRPr>
              </a:p>
            </p:txBody>
          </p:sp>
        </p:grpSp>
        <p:grpSp>
          <p:nvGrpSpPr>
            <p:cNvPr id="6" name="Gruppo 51"/>
            <p:cNvGrpSpPr/>
            <p:nvPr/>
          </p:nvGrpSpPr>
          <p:grpSpPr>
            <a:xfrm>
              <a:off x="3754816" y="2214143"/>
              <a:ext cx="4906997" cy="3573488"/>
              <a:chOff x="2309003" y="1428736"/>
              <a:chExt cx="4906997" cy="3573488"/>
            </a:xfrm>
          </p:grpSpPr>
          <p:sp>
            <p:nvSpPr>
              <p:cNvPr id="7" name="Freccia circolare in su 6"/>
              <p:cNvSpPr/>
              <p:nvPr/>
            </p:nvSpPr>
            <p:spPr>
              <a:xfrm rot="5154396" flipV="1">
                <a:off x="5241330" y="4549650"/>
                <a:ext cx="498790" cy="45719"/>
              </a:xfrm>
              <a:prstGeom prst="curvedUp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Connettore 1 7"/>
              <p:cNvCxnSpPr>
                <a:stCxn id="25" idx="1"/>
              </p:cNvCxnSpPr>
              <p:nvPr/>
            </p:nvCxnSpPr>
            <p:spPr>
              <a:xfrm>
                <a:off x="3112477" y="4309310"/>
                <a:ext cx="3245473" cy="69132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/>
              <p:cNvCxnSpPr>
                <a:endCxn id="25" idx="1"/>
              </p:cNvCxnSpPr>
              <p:nvPr/>
            </p:nvCxnSpPr>
            <p:spPr>
              <a:xfrm rot="10800000" flipV="1">
                <a:off x="3112478" y="2143116"/>
                <a:ext cx="3245473" cy="21661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ubo 9"/>
              <p:cNvSpPr/>
              <p:nvPr/>
            </p:nvSpPr>
            <p:spPr>
              <a:xfrm>
                <a:off x="2604008" y="3690954"/>
                <a:ext cx="1080000" cy="1080000"/>
              </a:xfrm>
              <a:prstGeom prst="cub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" name="Connettore 1 10"/>
              <p:cNvCxnSpPr/>
              <p:nvPr/>
            </p:nvCxnSpPr>
            <p:spPr>
              <a:xfrm rot="5400000">
                <a:off x="4929984" y="3571876"/>
                <a:ext cx="2856726" cy="79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rot="10800000">
                <a:off x="2314560" y="2143116"/>
                <a:ext cx="4043391" cy="158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1 12"/>
              <p:cNvCxnSpPr/>
              <p:nvPr/>
            </p:nvCxnSpPr>
            <p:spPr>
              <a:xfrm rot="10800000">
                <a:off x="2357422" y="5000636"/>
                <a:ext cx="4000528" cy="158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 rot="10800000" flipV="1">
                <a:off x="6357950" y="4286256"/>
                <a:ext cx="857256" cy="71438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/>
              <p:cNvCxnSpPr/>
              <p:nvPr/>
            </p:nvCxnSpPr>
            <p:spPr>
              <a:xfrm rot="5400000">
                <a:off x="881037" y="3571082"/>
                <a:ext cx="2856726" cy="79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rot="10800000" flipV="1">
                <a:off x="6357950" y="1428756"/>
                <a:ext cx="857256" cy="71438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 rot="10800000" flipV="1">
                <a:off x="2309797" y="1428736"/>
                <a:ext cx="857256" cy="71438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/>
              <p:cNvCxnSpPr/>
              <p:nvPr/>
            </p:nvCxnSpPr>
            <p:spPr>
              <a:xfrm rot="10800000">
                <a:off x="3143240" y="1428736"/>
                <a:ext cx="4071966" cy="158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rot="5400000">
                <a:off x="5787240" y="2856702"/>
                <a:ext cx="2856726" cy="79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e 19"/>
              <p:cNvSpPr/>
              <p:nvPr/>
            </p:nvSpPr>
            <p:spPr>
              <a:xfrm>
                <a:off x="5937006" y="1724454"/>
                <a:ext cx="828000" cy="82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44500" h="444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5500694" y="4429132"/>
                <a:ext cx="2857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Century" pitchFamily="18" charset="0"/>
                  </a:rPr>
                  <a:t>θ</a:t>
                </a:r>
                <a:endParaRPr lang="it-IT" sz="2000" dirty="0">
                  <a:latin typeface="Century" pitchFamily="18" charset="0"/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4572000" y="3571876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z-Cyrl-AZ" sz="2000" dirty="0" smtClean="0">
                    <a:latin typeface="Century" pitchFamily="18" charset="0"/>
                  </a:rPr>
                  <a:t>Ф</a:t>
                </a:r>
                <a:endParaRPr lang="it-IT" sz="2000" dirty="0">
                  <a:latin typeface="Century" pitchFamily="18" charset="0"/>
                </a:endParaRPr>
              </a:p>
            </p:txBody>
          </p:sp>
          <p:sp>
            <p:nvSpPr>
              <p:cNvPr id="21" name="Freccia circolare in su 20"/>
              <p:cNvSpPr/>
              <p:nvPr/>
            </p:nvSpPr>
            <p:spPr>
              <a:xfrm rot="15900533">
                <a:off x="3965949" y="3945529"/>
                <a:ext cx="1214446" cy="121301"/>
              </a:xfrm>
              <a:prstGeom prst="curvedUp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Freccia a destra 23"/>
            <p:cNvSpPr/>
            <p:nvPr/>
          </p:nvSpPr>
          <p:spPr>
            <a:xfrm>
              <a:off x="4549467" y="5074358"/>
              <a:ext cx="4237374" cy="5808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Freccia a destra 24"/>
          <p:cNvSpPr/>
          <p:nvPr/>
        </p:nvSpPr>
        <p:spPr>
          <a:xfrm rot="8300198">
            <a:off x="2445913" y="5867602"/>
            <a:ext cx="2418203" cy="617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/>
          </a:p>
        </p:txBody>
      </p:sp>
      <p:sp>
        <p:nvSpPr>
          <p:cNvPr id="26" name="Freccia a destra 25"/>
          <p:cNvSpPr/>
          <p:nvPr/>
        </p:nvSpPr>
        <p:spPr>
          <a:xfrm rot="16200000">
            <a:off x="2706179" y="3182517"/>
            <a:ext cx="3717473" cy="662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9" name="Segnaposto contenuto 8" descr="CopTerrPie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2000" y="2872800"/>
            <a:ext cx="4266000" cy="2412000"/>
          </a:xfrm>
          <a:ln>
            <a:solidFill>
              <a:schemeClr val="accent1"/>
            </a:solidFill>
          </a:ln>
        </p:spPr>
      </p:pic>
      <p:pic>
        <p:nvPicPr>
          <p:cNvPr id="10" name="Segnaposto contenuto 9" descr="CopTerrRua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72800"/>
            <a:ext cx="4266000" cy="2412000"/>
          </a:xfrm>
          <a:ln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71472" y="164305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>
                <a:latin typeface="Century" pitchFamily="18" charset="0"/>
              </a:rPr>
              <a:t>Densità di potenza luminosa al satellite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43834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Ruanda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52863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" pitchFamily="18" charset="0"/>
              </a:rPr>
              <a:t>Piemonte</a:t>
            </a:r>
            <a:endParaRPr lang="it-IT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Analisi delle orbite</a:t>
            </a:r>
            <a:endParaRPr lang="it-IT" dirty="0">
              <a:latin typeface="Century" pitchFamily="18" charset="0"/>
            </a:endParaRPr>
          </a:p>
        </p:txBody>
      </p:sp>
      <p:pic>
        <p:nvPicPr>
          <p:cNvPr id="5" name="Immagine 4" descr="Pot900_9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04994" y="2071678"/>
            <a:ext cx="5143536" cy="29289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magine 5" descr="Pot900_5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00232" y="2071678"/>
            <a:ext cx="5144400" cy="293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2428860" y="5000636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entury" pitchFamily="18" charset="0"/>
              </a:rPr>
              <a:t>Orbita senza periodo di eclissi</a:t>
            </a:r>
            <a:endParaRPr lang="it-IT" sz="2800" dirty="0">
              <a:latin typeface="Century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00232" y="504892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Century" pitchFamily="18" charset="0"/>
              </a:rPr>
              <a:t>Orbita con periodo in eclissi</a:t>
            </a:r>
            <a:endParaRPr lang="it-IT" sz="28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Accessi in visibilità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Piemonte: orbite a 900 km </a:t>
            </a:r>
          </a:p>
          <a:p>
            <a:pPr lvl="1"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		    inclinazione 50°-60°, 120°-130°, (106°) 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Ruanda: orbite a 480 km</a:t>
            </a:r>
          </a:p>
          <a:p>
            <a:pPr lvl="1"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		    inclinazione 2°, 178° </a:t>
            </a:r>
          </a:p>
          <a:p>
            <a:pPr lvl="1"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</a:t>
            </a:r>
            <a:endParaRPr lang="it-IT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Il “Sistema Satellite”</a:t>
            </a:r>
            <a:endParaRPr lang="it-IT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  <a:cs typeface="Andalus" pitchFamily="2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736"/>
            <a:ext cx="4286280" cy="2025633"/>
          </a:xfrm>
        </p:spPr>
        <p:txBody>
          <a:bodyPr/>
          <a:lstStyle/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Segmento di terra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Lanciatore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Segmento di volo</a:t>
            </a:r>
            <a:endParaRPr lang="it-IT" sz="28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4" name="Immagine 3" descr="2744336044_f038f380f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4190987"/>
            <a:ext cx="3612906" cy="2190747"/>
          </a:xfrm>
          <a:prstGeom prst="rect">
            <a:avLst/>
          </a:prstGeom>
          <a:ln w="47625" cmpd="sng">
            <a:solidFill>
              <a:schemeClr val="bg1"/>
            </a:solidFill>
          </a:ln>
        </p:spPr>
      </p:pic>
      <p:pic>
        <p:nvPicPr>
          <p:cNvPr id="5" name="Immagine 4" descr="Proton_Zvezda_crop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286116" y="2957541"/>
            <a:ext cx="2000264" cy="304322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Picture 2" descr="http://cronacaeattualita.blogosfere.it/images/satellite%201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3334279" cy="2595547"/>
          </a:xfrm>
          <a:prstGeom prst="rect">
            <a:avLst/>
          </a:prstGeom>
          <a:noFill/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5429256" y="3786190"/>
            <a:ext cx="4786346" cy="2286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Vibrazioni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Radiazioni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ionizzanti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Atmosfera esterna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it-IT" sz="5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29256" y="4143380"/>
            <a:ext cx="3571900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Copertura terrestre</a:t>
            </a:r>
          </a:p>
          <a:p>
            <a:pPr lvl="1"/>
            <a:endParaRPr lang="it-IT" sz="2400" dirty="0" smtClean="0">
              <a:solidFill>
                <a:schemeClr val="tx1"/>
              </a:solidFill>
              <a:latin typeface="Century" pitchFamily="18" charset="0"/>
            </a:endParaRPr>
          </a:p>
          <a:p>
            <a:pPr lvl="1"/>
            <a:r>
              <a:rPr lang="it-IT" sz="2600" dirty="0" smtClean="0">
                <a:solidFill>
                  <a:schemeClr val="tx1"/>
                </a:solidFill>
                <a:latin typeface="Century" pitchFamily="18" charset="0"/>
              </a:rPr>
              <a:t>Piemonte: orbite a 900 km inclinazione 50°, 130°</a:t>
            </a:r>
          </a:p>
          <a:p>
            <a:pPr lvl="2"/>
            <a:r>
              <a:rPr lang="it-IT" sz="2200" dirty="0" smtClean="0">
                <a:solidFill>
                  <a:schemeClr val="tx1"/>
                </a:solidFill>
                <a:latin typeface="Century" pitchFamily="18" charset="0"/>
              </a:rPr>
              <a:t>Telescopio a risoluzione fissa 2048 x 2048 pixel</a:t>
            </a:r>
          </a:p>
          <a:p>
            <a:pPr lvl="2"/>
            <a:r>
              <a:rPr lang="it-IT" sz="2200" dirty="0" smtClean="0">
                <a:solidFill>
                  <a:schemeClr val="tx1"/>
                </a:solidFill>
                <a:latin typeface="Century" pitchFamily="18" charset="0"/>
              </a:rPr>
              <a:t>Telescopio a risoluzione variabile (22.5 m per pixel a   900 km) 1024 x 1024 pixel</a:t>
            </a:r>
          </a:p>
          <a:p>
            <a:pPr lvl="1"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</a:t>
            </a:r>
          </a:p>
          <a:p>
            <a:pPr lvl="1"/>
            <a:r>
              <a:rPr lang="it-IT" sz="2600" dirty="0" smtClean="0">
                <a:solidFill>
                  <a:schemeClr val="tx1"/>
                </a:solidFill>
                <a:latin typeface="Century" pitchFamily="18" charset="0"/>
              </a:rPr>
              <a:t>Ruanda: orbite a 480 km inclinazione 2°, 178°</a:t>
            </a:r>
          </a:p>
          <a:p>
            <a:pPr lvl="2"/>
            <a:r>
              <a:rPr lang="it-IT" sz="2200" dirty="0" smtClean="0">
                <a:solidFill>
                  <a:schemeClr val="tx1"/>
                </a:solidFill>
                <a:latin typeface="Century" pitchFamily="18" charset="0"/>
              </a:rPr>
              <a:t>Telescopio a risoluzione fissa 2048 x 2048 pixel</a:t>
            </a:r>
          </a:p>
          <a:p>
            <a:pPr lvl="2"/>
            <a:endParaRPr lang="it-IT" sz="2000" dirty="0" smtClean="0">
              <a:solidFill>
                <a:schemeClr val="tx1"/>
              </a:solidFill>
              <a:latin typeface="Century" pitchFamily="18" charset="0"/>
            </a:endParaRPr>
          </a:p>
          <a:p>
            <a:pPr lvl="1"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</a:t>
            </a:r>
            <a:endParaRPr lang="it-IT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Potenza di trasmissione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Orbite polari</a:t>
            </a:r>
          </a:p>
          <a:p>
            <a:pPr lvl="1">
              <a:buNone/>
            </a:pPr>
            <a:endParaRPr lang="it-IT" dirty="0" smtClean="0">
              <a:solidFill>
                <a:schemeClr val="tx1"/>
              </a:solidFill>
              <a:latin typeface="Century" pitchFamily="18" charset="0"/>
            </a:endParaRPr>
          </a:p>
          <a:p>
            <a:pPr marL="0" lvl="1" indent="0">
              <a:buFont typeface="Wingdings 2" pitchFamily="18" charset="2"/>
              <a:buChar char=""/>
            </a:pPr>
            <a:r>
              <a:rPr lang="it-IT" sz="3200" dirty="0" smtClean="0">
                <a:solidFill>
                  <a:schemeClr val="tx1"/>
                </a:solidFill>
                <a:latin typeface="Century" pitchFamily="18" charset="0"/>
              </a:rPr>
              <a:t> Potenza elettrica prodotta </a:t>
            </a:r>
            <a:endParaRPr lang="it-IT" dirty="0" smtClean="0">
              <a:solidFill>
                <a:schemeClr val="tx1"/>
              </a:solidFill>
              <a:latin typeface="Century" pitchFamily="18" charset="0"/>
            </a:endParaRPr>
          </a:p>
          <a:p>
            <a:pPr marL="723900" lvl="2" indent="-273050">
              <a:buFont typeface="Wingdings 2" pitchFamily="18" charset="2"/>
              <a:buChar char=""/>
            </a:pPr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Orbite polari	</a:t>
            </a:r>
            <a:endParaRPr lang="it-IT" sz="28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Scelta dell’orbita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Missione: Monitoraggio del Piemonte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	Orbita </a:t>
            </a:r>
          </a:p>
          <a:p>
            <a:pPr lvl="1"/>
            <a:r>
              <a:rPr lang="it-IT" sz="2400" dirty="0" smtClean="0">
                <a:solidFill>
                  <a:schemeClr val="tx1"/>
                </a:solidFill>
                <a:latin typeface="Century" pitchFamily="18" charset="0"/>
              </a:rPr>
              <a:t>quota 900 km</a:t>
            </a:r>
          </a:p>
          <a:p>
            <a:pPr lvl="1"/>
            <a:r>
              <a:rPr lang="it-IT" sz="2400" dirty="0" smtClean="0">
                <a:solidFill>
                  <a:schemeClr val="tx1"/>
                </a:solidFill>
                <a:latin typeface="Century" pitchFamily="18" charset="0"/>
              </a:rPr>
              <a:t>inclinazione 50</a:t>
            </a:r>
            <a:r>
              <a:rPr lang="it-IT" sz="2400" smtClean="0">
                <a:solidFill>
                  <a:schemeClr val="tx1"/>
                </a:solidFill>
                <a:latin typeface="Century" pitchFamily="18" charset="0"/>
              </a:rPr>
              <a:t>°, 130°, (106°) </a:t>
            </a:r>
            <a:endParaRPr lang="it-IT" sz="2400" dirty="0" smtClean="0">
              <a:solidFill>
                <a:schemeClr val="tx1"/>
              </a:solidFill>
              <a:latin typeface="Century" pitchFamily="18" charset="0"/>
            </a:endParaRPr>
          </a:p>
          <a:p>
            <a:pPr lvl="1">
              <a:buNone/>
            </a:pPr>
            <a:endParaRPr lang="it-IT" sz="2400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Missione: Monitoraggio del Ruanda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	Orbita </a:t>
            </a:r>
          </a:p>
          <a:p>
            <a:pPr lvl="1"/>
            <a:r>
              <a:rPr lang="it-IT" sz="2400" dirty="0" smtClean="0">
                <a:solidFill>
                  <a:schemeClr val="tx1"/>
                </a:solidFill>
                <a:latin typeface="Century" pitchFamily="18" charset="0"/>
              </a:rPr>
              <a:t>quota 480 km</a:t>
            </a:r>
          </a:p>
          <a:p>
            <a:pPr lvl="1"/>
            <a:r>
              <a:rPr lang="it-IT" sz="2400" dirty="0" smtClean="0">
                <a:solidFill>
                  <a:schemeClr val="tx1"/>
                </a:solidFill>
                <a:latin typeface="Century" pitchFamily="18" charset="0"/>
              </a:rPr>
              <a:t>inclinazione 2° o 178°</a:t>
            </a:r>
          </a:p>
          <a:p>
            <a:pPr lvl="1">
              <a:buNone/>
            </a:pPr>
            <a:endParaRPr lang="it-IT" sz="2400" dirty="0" smtClean="0">
              <a:solidFill>
                <a:schemeClr val="tx1"/>
              </a:solidFill>
              <a:latin typeface="Century" pitchFamily="18" charset="0"/>
            </a:endParaRPr>
          </a:p>
          <a:p>
            <a:pPr marL="0" lvl="1" indent="0"/>
            <a:endParaRPr lang="it-IT" sz="2400" i="1" dirty="0" smtClean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81000" y="3557588"/>
            <a:ext cx="8458200" cy="21240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>
              <a:bevelT w="190500" h="190500"/>
            </a:sp3d>
          </a:bodyPr>
          <a:lstStyle/>
          <a:p>
            <a:r>
              <a:rPr lang="it-IT" sz="13800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Grazie!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1081088" algn="l"/>
              </a:tabLst>
            </a:pPr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Orbita: </a:t>
            </a:r>
            <a:r>
              <a:rPr lang="it-IT" b="1" cap="none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parametri orbitali</a:t>
            </a:r>
            <a:endParaRPr lang="it-IT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  <a:cs typeface="Andalus" pitchFamily="2" charset="-78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214282" y="2133600"/>
            <a:ext cx="4191000" cy="47244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Semiasse maggiore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Eccentricità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Inclinazione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RAAN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Argomento di perigeo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Anomalia media</a:t>
            </a:r>
          </a:p>
          <a:p>
            <a:endParaRPr lang="it-IT" sz="1600" dirty="0">
              <a:latin typeface="Century" pitchFamily="18" charset="0"/>
            </a:endParaRPr>
          </a:p>
        </p:txBody>
      </p:sp>
      <p:sp>
        <p:nvSpPr>
          <p:cNvPr id="41" name="Ovale 40"/>
          <p:cNvSpPr/>
          <p:nvPr/>
        </p:nvSpPr>
        <p:spPr>
          <a:xfrm>
            <a:off x="3953184" y="2202638"/>
            <a:ext cx="4649758" cy="2147903"/>
          </a:xfrm>
          <a:prstGeom prst="ellipse">
            <a:avLst/>
          </a:prstGeom>
          <a:solidFill>
            <a:srgbClr val="99CC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 rot="7986211">
            <a:off x="3725222" y="2512764"/>
            <a:ext cx="4714908" cy="21182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5838987" y="2298567"/>
            <a:ext cx="206656" cy="20955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5012364" y="2883680"/>
            <a:ext cx="206656" cy="20955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4754044" y="3302783"/>
            <a:ext cx="206656" cy="20955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4538936" y="3721886"/>
            <a:ext cx="206656" cy="20955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5718755" y="2255026"/>
            <a:ext cx="206656" cy="20955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5374011" y="2621741"/>
            <a:ext cx="206656" cy="20955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>
            <a:stCxn id="42" idx="6"/>
          </p:cNvCxnSpPr>
          <p:nvPr/>
        </p:nvCxnSpPr>
        <p:spPr>
          <a:xfrm rot="5400000" flipH="1" flipV="1">
            <a:off x="4411378" y="3203652"/>
            <a:ext cx="2149852" cy="2029043"/>
          </a:xfrm>
          <a:prstGeom prst="line">
            <a:avLst/>
          </a:prstGeom>
          <a:ln w="254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endCxn id="42" idx="0"/>
          </p:cNvCxnSpPr>
          <p:nvPr/>
        </p:nvCxnSpPr>
        <p:spPr>
          <a:xfrm rot="16200000" flipH="1">
            <a:off x="5390802" y="2840574"/>
            <a:ext cx="2103089" cy="82721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rot="5460000" flipH="1" flipV="1">
            <a:off x="5966941" y="2206257"/>
            <a:ext cx="1466860" cy="51664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e 51"/>
          <p:cNvSpPr/>
          <p:nvPr/>
        </p:nvSpPr>
        <p:spPr>
          <a:xfrm>
            <a:off x="6235395" y="3093232"/>
            <a:ext cx="361648" cy="2619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riangolo rettangolo 52"/>
          <p:cNvSpPr/>
          <p:nvPr/>
        </p:nvSpPr>
        <p:spPr>
          <a:xfrm rot="20425752">
            <a:off x="6465279" y="3149808"/>
            <a:ext cx="315191" cy="190569"/>
          </a:xfrm>
          <a:prstGeom prst="rtTriangl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2 53"/>
          <p:cNvCxnSpPr/>
          <p:nvPr/>
        </p:nvCxnSpPr>
        <p:spPr>
          <a:xfrm>
            <a:off x="6442051" y="3198007"/>
            <a:ext cx="2574203" cy="523879"/>
          </a:xfrm>
          <a:prstGeom prst="straightConnector1">
            <a:avLst/>
          </a:prstGeom>
          <a:ln w="19050">
            <a:solidFill>
              <a:srgbClr val="CC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riangolo isoscele 54"/>
          <p:cNvSpPr/>
          <p:nvPr/>
        </p:nvSpPr>
        <p:spPr>
          <a:xfrm rot="19949924">
            <a:off x="6407460" y="3296916"/>
            <a:ext cx="72350" cy="9293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igura a mano libera 55"/>
          <p:cNvSpPr/>
          <p:nvPr/>
        </p:nvSpPr>
        <p:spPr>
          <a:xfrm>
            <a:off x="7000017" y="4167245"/>
            <a:ext cx="60117" cy="104503"/>
          </a:xfrm>
          <a:custGeom>
            <a:avLst/>
            <a:gdLst>
              <a:gd name="connsiteX0" fmla="*/ 0 w 83127"/>
              <a:gd name="connsiteY0" fmla="*/ 0 h 142504"/>
              <a:gd name="connsiteX1" fmla="*/ 71252 w 83127"/>
              <a:gd name="connsiteY1" fmla="*/ 71252 h 142504"/>
              <a:gd name="connsiteX2" fmla="*/ 71252 w 83127"/>
              <a:gd name="connsiteY2" fmla="*/ 130629 h 142504"/>
              <a:gd name="connsiteX3" fmla="*/ 47501 w 83127"/>
              <a:gd name="connsiteY3" fmla="*/ 14250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142504">
                <a:moveTo>
                  <a:pt x="0" y="0"/>
                </a:moveTo>
                <a:cubicBezTo>
                  <a:pt x="29688" y="24740"/>
                  <a:pt x="59377" y="49481"/>
                  <a:pt x="71252" y="71252"/>
                </a:cubicBezTo>
                <a:cubicBezTo>
                  <a:pt x="83127" y="93024"/>
                  <a:pt x="75211" y="118754"/>
                  <a:pt x="71252" y="130629"/>
                </a:cubicBezTo>
                <a:cubicBezTo>
                  <a:pt x="67294" y="142504"/>
                  <a:pt x="57397" y="142504"/>
                  <a:pt x="47501" y="142504"/>
                </a:cubicBezTo>
              </a:path>
            </a:pathLst>
          </a:custGeom>
          <a:ln w="15875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igura a mano libera 56"/>
          <p:cNvSpPr/>
          <p:nvPr/>
        </p:nvSpPr>
        <p:spPr>
          <a:xfrm>
            <a:off x="6613546" y="2726516"/>
            <a:ext cx="299157" cy="935631"/>
          </a:xfrm>
          <a:custGeom>
            <a:avLst/>
            <a:gdLst>
              <a:gd name="connsiteX0" fmla="*/ 0 w 413657"/>
              <a:gd name="connsiteY0" fmla="*/ 1278577 h 1278577"/>
              <a:gd name="connsiteX1" fmla="*/ 368135 w 413657"/>
              <a:gd name="connsiteY1" fmla="*/ 767938 h 1278577"/>
              <a:gd name="connsiteX2" fmla="*/ 273133 w 413657"/>
              <a:gd name="connsiteY2" fmla="*/ 114795 h 1278577"/>
              <a:gd name="connsiteX3" fmla="*/ 261258 w 413657"/>
              <a:gd name="connsiteY3" fmla="*/ 79169 h 127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657" h="1278577">
                <a:moveTo>
                  <a:pt x="0" y="1278577"/>
                </a:moveTo>
                <a:cubicBezTo>
                  <a:pt x="161306" y="1120239"/>
                  <a:pt x="322613" y="961902"/>
                  <a:pt x="368135" y="767938"/>
                </a:cubicBezTo>
                <a:cubicBezTo>
                  <a:pt x="413657" y="573974"/>
                  <a:pt x="290946" y="229590"/>
                  <a:pt x="273133" y="114795"/>
                </a:cubicBezTo>
                <a:cubicBezTo>
                  <a:pt x="255320" y="0"/>
                  <a:pt x="258289" y="39584"/>
                  <a:pt x="261258" y="79169"/>
                </a:cubicBezTo>
              </a:path>
            </a:pathLst>
          </a:custGeom>
          <a:ln w="25400">
            <a:solidFill>
              <a:srgbClr val="0099C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igura a mano libera 57"/>
          <p:cNvSpPr/>
          <p:nvPr/>
        </p:nvSpPr>
        <p:spPr>
          <a:xfrm>
            <a:off x="6506194" y="2943691"/>
            <a:ext cx="107353" cy="39189"/>
          </a:xfrm>
          <a:custGeom>
            <a:avLst/>
            <a:gdLst>
              <a:gd name="connsiteX0" fmla="*/ 148441 w 148441"/>
              <a:gd name="connsiteY0" fmla="*/ 53439 h 53439"/>
              <a:gd name="connsiteX1" fmla="*/ 112815 w 148441"/>
              <a:gd name="connsiteY1" fmla="*/ 5938 h 53439"/>
              <a:gd name="connsiteX2" fmla="*/ 17813 w 148441"/>
              <a:gd name="connsiteY2" fmla="*/ 17813 h 53439"/>
              <a:gd name="connsiteX3" fmla="*/ 5937 w 148441"/>
              <a:gd name="connsiteY3" fmla="*/ 29688 h 5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441" h="53439">
                <a:moveTo>
                  <a:pt x="148441" y="53439"/>
                </a:moveTo>
                <a:cubicBezTo>
                  <a:pt x="141513" y="32657"/>
                  <a:pt x="134586" y="11876"/>
                  <a:pt x="112815" y="5938"/>
                </a:cubicBezTo>
                <a:cubicBezTo>
                  <a:pt x="91044" y="0"/>
                  <a:pt x="35626" y="13855"/>
                  <a:pt x="17813" y="17813"/>
                </a:cubicBezTo>
                <a:cubicBezTo>
                  <a:pt x="0" y="21771"/>
                  <a:pt x="2968" y="25729"/>
                  <a:pt x="5937" y="29688"/>
                </a:cubicBezTo>
              </a:path>
            </a:pathLst>
          </a:custGeom>
          <a:ln w="1905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4026953" y="2074112"/>
            <a:ext cx="1136608" cy="1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Piano equatoriale</a:t>
            </a:r>
            <a:endParaRPr lang="it-IT" sz="10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5202115" y="1712285"/>
            <a:ext cx="1084944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B050"/>
                </a:solidFill>
                <a:latin typeface="Century" pitchFamily="18" charset="0"/>
              </a:rPr>
              <a:t>Nodo </a:t>
            </a:r>
            <a:endParaRPr lang="it-IT" sz="1000" b="1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r>
              <a:rPr lang="it-IT" sz="1000" b="1" dirty="0" smtClean="0">
                <a:solidFill>
                  <a:srgbClr val="00B050"/>
                </a:solidFill>
                <a:latin typeface="Century" pitchFamily="18" charset="0"/>
              </a:rPr>
              <a:t>discendente</a:t>
            </a:r>
            <a:endParaRPr lang="it-IT" sz="1000" b="1" dirty="0">
              <a:solidFill>
                <a:srgbClr val="00B050"/>
              </a:solidFill>
              <a:latin typeface="Century" pitchFamily="18" charset="0"/>
            </a:endParaRPr>
          </a:p>
        </p:txBody>
      </p:sp>
      <p:cxnSp>
        <p:nvCxnSpPr>
          <p:cNvPr id="61" name="Connettore 2 60"/>
          <p:cNvCxnSpPr/>
          <p:nvPr/>
        </p:nvCxnSpPr>
        <p:spPr>
          <a:xfrm>
            <a:off x="5822083" y="2045474"/>
            <a:ext cx="154992" cy="104776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 rot="4134858">
            <a:off x="5576693" y="2596418"/>
            <a:ext cx="1171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B050"/>
                </a:solidFill>
                <a:latin typeface="Century" pitchFamily="18" charset="0"/>
              </a:rPr>
              <a:t>Linea dei nodi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5584007" y="3034510"/>
            <a:ext cx="78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00B050"/>
                </a:solidFill>
                <a:latin typeface="Century" pitchFamily="18" charset="0"/>
              </a:rPr>
              <a:t>Ω</a:t>
            </a:r>
            <a:endParaRPr lang="it-IT" sz="1000" b="1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r>
              <a:rPr lang="it-IT" sz="1000" b="1" dirty="0" smtClean="0">
                <a:solidFill>
                  <a:srgbClr val="00B050"/>
                </a:solidFill>
                <a:latin typeface="Century" pitchFamily="18" charset="0"/>
              </a:rPr>
              <a:t>RAAN</a:t>
            </a:r>
            <a:endParaRPr lang="it-IT" sz="1000" b="1" dirty="0">
              <a:solidFill>
                <a:srgbClr val="00B050"/>
              </a:solidFill>
              <a:latin typeface="Century" pitchFamily="18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 rot="18779433">
            <a:off x="4824948" y="4081028"/>
            <a:ext cx="1597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99CC"/>
                </a:solidFill>
                <a:latin typeface="Century" pitchFamily="18" charset="0"/>
              </a:rPr>
              <a:t>Semiasse  maggiore</a:t>
            </a:r>
            <a:endParaRPr lang="it-IT" sz="1000" b="1" dirty="0">
              <a:solidFill>
                <a:srgbClr val="0099CC"/>
              </a:solidFill>
              <a:latin typeface="Century" pitchFamily="18" charset="0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7614284" y="1643134"/>
            <a:ext cx="1033280" cy="1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99CC"/>
                </a:solidFill>
                <a:latin typeface="Century" pitchFamily="18" charset="0"/>
              </a:rPr>
              <a:t>Perigeo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6679515" y="2714620"/>
            <a:ext cx="1145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0099CC"/>
                </a:solidFill>
                <a:latin typeface="Century" pitchFamily="18" charset="0"/>
              </a:rPr>
              <a:t>ω</a:t>
            </a:r>
            <a:endParaRPr lang="it-IT" sz="1000" b="1" dirty="0" smtClean="0">
              <a:solidFill>
                <a:srgbClr val="0099CC"/>
              </a:solidFill>
              <a:latin typeface="Century" pitchFamily="18" charset="0"/>
            </a:endParaRPr>
          </a:p>
          <a:p>
            <a:pPr algn="ctr"/>
            <a:r>
              <a:rPr lang="it-IT" sz="1000" b="1" dirty="0" smtClean="0">
                <a:solidFill>
                  <a:srgbClr val="0099CC"/>
                </a:solidFill>
                <a:latin typeface="Century" pitchFamily="18" charset="0"/>
              </a:rPr>
              <a:t>Argomento </a:t>
            </a:r>
          </a:p>
          <a:p>
            <a:pPr algn="ctr"/>
            <a:r>
              <a:rPr lang="it-IT" sz="1000" b="1" dirty="0" smtClean="0">
                <a:solidFill>
                  <a:srgbClr val="0099CC"/>
                </a:solidFill>
                <a:latin typeface="Century" pitchFamily="18" charset="0"/>
              </a:rPr>
              <a:t>di </a:t>
            </a:r>
            <a:r>
              <a:rPr lang="it-IT" sz="1000" b="1" dirty="0">
                <a:solidFill>
                  <a:srgbClr val="0099CC"/>
                </a:solidFill>
                <a:latin typeface="Century" pitchFamily="18" charset="0"/>
              </a:rPr>
              <a:t>perigeo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6114891" y="2255026"/>
            <a:ext cx="981616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FF0000"/>
                </a:solidFill>
                <a:latin typeface="Century" pitchFamily="18" charset="0"/>
              </a:rPr>
              <a:t>M     </a:t>
            </a:r>
          </a:p>
          <a:p>
            <a:pPr algn="ctr"/>
            <a:r>
              <a:rPr lang="it-IT" sz="1000" b="1" dirty="0" smtClean="0">
                <a:solidFill>
                  <a:srgbClr val="FF0000"/>
                </a:solidFill>
                <a:latin typeface="Century" pitchFamily="18" charset="0"/>
              </a:rPr>
              <a:t>Anomalia  media </a:t>
            </a:r>
            <a:endParaRPr lang="it-IT" sz="1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8250290" y="3774274"/>
            <a:ext cx="774960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CC66FF"/>
                </a:solidFill>
                <a:latin typeface="Century" pitchFamily="18" charset="0"/>
                <a:sym typeface="Wingdings"/>
              </a:rPr>
              <a:t></a:t>
            </a:r>
            <a:endParaRPr lang="it-IT" sz="1000" b="1" dirty="0">
              <a:solidFill>
                <a:srgbClr val="CC66FF"/>
              </a:solidFill>
              <a:latin typeface="Century" pitchFamily="18" charset="0"/>
            </a:endParaRPr>
          </a:p>
          <a:p>
            <a:pPr algn="ctr"/>
            <a:r>
              <a:rPr lang="it-IT" sz="1000" b="1" dirty="0">
                <a:solidFill>
                  <a:srgbClr val="CC66FF"/>
                </a:solidFill>
                <a:latin typeface="Century" pitchFamily="18" charset="0"/>
              </a:rPr>
              <a:t>Punto </a:t>
            </a:r>
            <a:r>
              <a:rPr lang="it-IT" sz="1000" b="1" dirty="0" err="1">
                <a:solidFill>
                  <a:srgbClr val="CC66FF"/>
                </a:solidFill>
                <a:latin typeface="Century" pitchFamily="18" charset="0"/>
              </a:rPr>
              <a:t>vernale</a:t>
            </a:r>
            <a:endParaRPr lang="it-IT" sz="1000" b="1" dirty="0">
              <a:solidFill>
                <a:srgbClr val="CC66FF"/>
              </a:solidFill>
              <a:latin typeface="Century" pitchFamily="18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7034584" y="3918255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FFC000"/>
                </a:solidFill>
                <a:latin typeface="Century" pitchFamily="18" charset="0"/>
              </a:rPr>
              <a:t>Inclinazione</a:t>
            </a:r>
          </a:p>
          <a:p>
            <a:r>
              <a:rPr lang="it-IT" sz="1000" b="1" dirty="0" smtClean="0">
                <a:solidFill>
                  <a:srgbClr val="FFC000"/>
                </a:solidFill>
                <a:latin typeface="Century" pitchFamily="18" charset="0"/>
              </a:rPr>
              <a:t>  i</a:t>
            </a:r>
            <a:endParaRPr lang="it-IT" sz="1000" b="1" dirty="0">
              <a:solidFill>
                <a:srgbClr val="FFC000"/>
              </a:solidFill>
              <a:latin typeface="Century" pitchFamily="18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6700370" y="4507704"/>
            <a:ext cx="87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B050"/>
                </a:solidFill>
                <a:latin typeface="Century" pitchFamily="18" charset="0"/>
              </a:rPr>
              <a:t>Nodo ascendente</a:t>
            </a:r>
          </a:p>
        </p:txBody>
      </p:sp>
      <p:cxnSp>
        <p:nvCxnSpPr>
          <p:cNvPr id="71" name="Connettore 2 70"/>
          <p:cNvCxnSpPr/>
          <p:nvPr/>
        </p:nvCxnSpPr>
        <p:spPr>
          <a:xfrm rot="16200000" flipV="1">
            <a:off x="6853630" y="4395592"/>
            <a:ext cx="157747" cy="10275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>
            <a:endCxn id="42" idx="2"/>
          </p:cNvCxnSpPr>
          <p:nvPr/>
        </p:nvCxnSpPr>
        <p:spPr>
          <a:xfrm rot="5400000" flipH="1" flipV="1">
            <a:off x="6450899" y="1900579"/>
            <a:ext cx="1292598" cy="1192740"/>
          </a:xfrm>
          <a:prstGeom prst="line">
            <a:avLst/>
          </a:prstGeom>
          <a:ln w="254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84000" y="8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2" grpId="0" animBg="1"/>
      <p:bldP spid="55" grpId="0" animBg="1"/>
      <p:bldP spid="56" grpId="0" animBg="1"/>
      <p:bldP spid="57" grpId="0" animBg="1"/>
      <p:bldP spid="58" grpId="0" animBg="1"/>
      <p:bldP spid="63" grpId="0"/>
      <p:bldP spid="66" grpId="0"/>
      <p:bldP spid="67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pPr>
              <a:tabLst>
                <a:tab pos="1081088" algn="l"/>
              </a:tabLst>
            </a:pPr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Orbita: </a:t>
            </a:r>
            <a:r>
              <a:rPr lang="it-IT" b="1" cap="none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perturbazioni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>
              <a:latin typeface="Century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Dovute ad un terzo corpo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Dovute alla non sfericità della Terra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Dovute all’attrito con l’atmosfera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Dovute alle radiazioni solari</a:t>
            </a:r>
            <a:r>
              <a:rPr lang="it-IT" dirty="0" smtClean="0">
                <a:latin typeface="Century" pitchFamily="18" charset="0"/>
              </a:rPr>
              <a:t>    </a:t>
            </a:r>
            <a:endParaRPr lang="it-IT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Orbita: </a:t>
            </a:r>
            <a:r>
              <a:rPr lang="it-IT" b="1" cap="none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classificazione</a:t>
            </a:r>
            <a:endParaRPr lang="it-IT" b="1" cap="none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  <a:cs typeface="Andalus" pitchFamily="2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624522" cy="218599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Low </a:t>
            </a:r>
            <a:r>
              <a:rPr lang="it-IT" dirty="0" err="1" smtClean="0">
                <a:solidFill>
                  <a:schemeClr val="tx1"/>
                </a:solidFill>
                <a:latin typeface="Century" pitchFamily="18" charset="0"/>
              </a:rPr>
              <a:t>Earth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" pitchFamily="18" charset="0"/>
              </a:rPr>
              <a:t>Orbit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 (LEO)</a:t>
            </a: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Medium </a:t>
            </a:r>
            <a:r>
              <a:rPr lang="it-IT" dirty="0" err="1" smtClean="0">
                <a:solidFill>
                  <a:schemeClr val="tx1"/>
                </a:solidFill>
                <a:latin typeface="Century" pitchFamily="18" charset="0"/>
              </a:rPr>
              <a:t>Earth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" pitchFamily="18" charset="0"/>
              </a:rPr>
              <a:t>Orbit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 (MEO)</a:t>
            </a:r>
          </a:p>
          <a:p>
            <a:r>
              <a:rPr lang="it-IT" dirty="0" err="1" smtClean="0">
                <a:solidFill>
                  <a:schemeClr val="tx1"/>
                </a:solidFill>
                <a:latin typeface="Century" pitchFamily="18" charset="0"/>
              </a:rPr>
              <a:t>Geosynchronous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" pitchFamily="18" charset="0"/>
              </a:rPr>
              <a:t>Earth</a:t>
            </a: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entury" pitchFamily="18" charset="0"/>
              </a:rPr>
              <a:t>Orbit</a:t>
            </a:r>
            <a:endParaRPr lang="it-IT" dirty="0" smtClean="0">
              <a:solidFill>
                <a:schemeClr val="tx1"/>
              </a:solidFill>
              <a:latin typeface="Century" pitchFamily="18" charset="0"/>
            </a:endParaRP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(GEO)</a:t>
            </a:r>
          </a:p>
          <a:p>
            <a:pPr>
              <a:buNone/>
            </a:pPr>
            <a:endParaRPr lang="it-IT" sz="2000" dirty="0" smtClean="0">
              <a:latin typeface="Century" pitchFamily="18" charset="0"/>
            </a:endParaRPr>
          </a:p>
        </p:txBody>
      </p:sp>
      <p:pic>
        <p:nvPicPr>
          <p:cNvPr id="5" name="Segnaposto contenuto 4" descr="orbital_plane1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4214818"/>
            <a:ext cx="3000396" cy="221457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Immagine 6" descr="leogeome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14422"/>
            <a:ext cx="3071834" cy="292895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357158" y="454885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it-IT" sz="2800" dirty="0" err="1">
                <a:latin typeface="Century" pitchFamily="18" charset="0"/>
              </a:rPr>
              <a:t>Sun</a:t>
            </a:r>
            <a:r>
              <a:rPr lang="it-IT" sz="2800" dirty="0">
                <a:latin typeface="Century" pitchFamily="18" charset="0"/>
              </a:rPr>
              <a:t> </a:t>
            </a:r>
            <a:r>
              <a:rPr lang="it-IT" sz="2800" dirty="0" err="1" smtClean="0">
                <a:latin typeface="Century" pitchFamily="18" charset="0"/>
              </a:rPr>
              <a:t>Synchronous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7158" y="51917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chemeClr val="accent1"/>
              </a:buClr>
              <a:buSzPct val="70000"/>
              <a:buFont typeface="Wingdings 2" pitchFamily="18" charset="2"/>
              <a:buChar char="É"/>
            </a:pPr>
            <a:r>
              <a:rPr lang="it-IT" sz="2800" dirty="0" smtClean="0">
                <a:latin typeface="Century" pitchFamily="18" charset="0"/>
              </a:rPr>
              <a:t> Polare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14818"/>
            <a:ext cx="2209800" cy="22193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missione</a:t>
            </a:r>
            <a:endParaRPr lang="it-IT" b="1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  <a:cs typeface="Andalus" pitchFamily="2" charset="-78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04800" y="1903433"/>
            <a:ext cx="8686800" cy="4525963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Obiettivo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Monitoraggio del Piemonte</a:t>
            </a:r>
          </a:p>
          <a:p>
            <a:endParaRPr lang="it-IT" dirty="0" smtClean="0">
              <a:solidFill>
                <a:schemeClr val="tx1"/>
              </a:solidFill>
              <a:latin typeface="Century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Analisi delle orbite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STK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  <a:latin typeface="Century" pitchFamily="18" charset="0"/>
              </a:rPr>
              <a:t>	MATLAB</a:t>
            </a:r>
          </a:p>
          <a:p>
            <a:pPr>
              <a:buNone/>
            </a:pPr>
            <a:endParaRPr lang="it-IT" dirty="0" smtClean="0">
              <a:latin typeface="Century" pitchFamily="18" charset="0"/>
            </a:endParaRPr>
          </a:p>
          <a:p>
            <a:pPr>
              <a:buNone/>
            </a:pPr>
            <a:endParaRPr lang="it-IT" dirty="0" smtClean="0">
              <a:latin typeface="Century" pitchFamily="18" charset="0"/>
            </a:endParaRPr>
          </a:p>
          <a:p>
            <a:pPr>
              <a:buNone/>
            </a:pPr>
            <a:endParaRPr lang="it-IT" dirty="0" smtClean="0">
              <a:latin typeface="Century" pitchFamily="18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3071802" y="4286256"/>
            <a:ext cx="2357454" cy="92869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786446" y="420917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entury" pitchFamily="18" charset="0"/>
              </a:rPr>
              <a:t>Funzioni e 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0" h="0"/>
          </a:sp3d>
        </p:spPr>
        <p:txBody>
          <a:bodyPr>
            <a:normAutofit/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Satellite </a:t>
            </a:r>
            <a:r>
              <a:rPr lang="it-IT" b="1" dirty="0" err="1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Tool</a:t>
            </a:r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 Kit (STK)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it-IT" sz="2800" dirty="0" smtClean="0">
              <a:solidFill>
                <a:schemeClr val="tx1"/>
              </a:solidFill>
              <a:latin typeface="Century" pitchFamily="18" charset="0"/>
            </a:endParaRPr>
          </a:p>
          <a:p>
            <a:pPr algn="just"/>
            <a:endParaRPr lang="it-IT" sz="2800" dirty="0" smtClean="0">
              <a:solidFill>
                <a:schemeClr val="tx1"/>
              </a:solidFill>
              <a:latin typeface="Century" pitchFamily="18" charset="0"/>
            </a:endParaRPr>
          </a:p>
          <a:p>
            <a:pPr algn="just"/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Consente di effettuare simulazioni orbitali</a:t>
            </a:r>
          </a:p>
          <a:p>
            <a:pPr algn="just"/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È completamente indipendente dal linguaggio di programmazione</a:t>
            </a:r>
          </a:p>
          <a:p>
            <a:pPr algn="just"/>
            <a:r>
              <a:rPr lang="it-IT" sz="2800" dirty="0" smtClean="0">
                <a:solidFill>
                  <a:schemeClr val="tx1"/>
                </a:solidFill>
                <a:latin typeface="Century" pitchFamily="18" charset="0"/>
              </a:rPr>
              <a:t>In questo caso è stato utilizzato il linguaggio MATLAB</a:t>
            </a:r>
            <a:endParaRPr lang="it-IT" sz="28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0" h="0"/>
          </a:sp3d>
        </p:spPr>
        <p:txBody>
          <a:bodyPr>
            <a:normAutofit/>
            <a:sp3d>
              <a:bevelT w="38100" h="38100"/>
            </a:sp3d>
          </a:bodyPr>
          <a:lstStyle/>
          <a:p>
            <a:r>
              <a:rPr lang="it-IT" b="1" dirty="0" smtClean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  <a:cs typeface="Andalus" pitchFamily="2" charset="-78"/>
              </a:rPr>
              <a:t>Funzioni e script</a:t>
            </a:r>
          </a:p>
        </p:txBody>
      </p:sp>
      <p:sp>
        <p:nvSpPr>
          <p:cNvPr id="4" name="Ovale 3"/>
          <p:cNvSpPr/>
          <p:nvPr/>
        </p:nvSpPr>
        <p:spPr>
          <a:xfrm>
            <a:off x="357158" y="1428736"/>
            <a:ext cx="2500330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357422" y="2571744"/>
            <a:ext cx="2500330" cy="1428760"/>
          </a:xfrm>
          <a:prstGeom prst="ellipse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357686" y="3714752"/>
            <a:ext cx="2500330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357950" y="4857760"/>
            <a:ext cx="2500330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curva 8"/>
          <p:cNvSpPr/>
          <p:nvPr/>
        </p:nvSpPr>
        <p:spPr>
          <a:xfrm rot="10800000" flipH="1">
            <a:off x="1428728" y="3000372"/>
            <a:ext cx="785818" cy="500066"/>
          </a:xfrm>
          <a:prstGeom prst="bentArrow">
            <a:avLst>
              <a:gd name="adj1" fmla="val 44048"/>
              <a:gd name="adj2" fmla="val 411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Freccia curva 10"/>
          <p:cNvSpPr/>
          <p:nvPr/>
        </p:nvSpPr>
        <p:spPr>
          <a:xfrm rot="10800000" flipH="1">
            <a:off x="5500694" y="5357825"/>
            <a:ext cx="785818" cy="500066"/>
          </a:xfrm>
          <a:prstGeom prst="bentArrow">
            <a:avLst>
              <a:gd name="adj1" fmla="val 44048"/>
              <a:gd name="adj2" fmla="val 411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reccia curva 11"/>
          <p:cNvSpPr/>
          <p:nvPr/>
        </p:nvSpPr>
        <p:spPr>
          <a:xfrm rot="10800000" flipH="1">
            <a:off x="3500430" y="4143380"/>
            <a:ext cx="785818" cy="500066"/>
          </a:xfrm>
          <a:prstGeom prst="bentArrow">
            <a:avLst>
              <a:gd name="adj1" fmla="val 44048"/>
              <a:gd name="adj2" fmla="val 411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0067" y="19584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Input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21769" y="31014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Simulazioni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22033" y="4105967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" pitchFamily="18" charset="0"/>
              </a:rPr>
              <a:t>Elaborazione dati</a:t>
            </a:r>
            <a:endParaRPr lang="it-IT" dirty="0">
              <a:latin typeface="Century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29454" y="53874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Century" pitchFamily="18" charset="0"/>
              </a:rPr>
              <a:t>Ouput</a:t>
            </a:r>
            <a:endParaRPr lang="it-IT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1389</TotalTime>
  <Words>754</Words>
  <Application>Microsoft Office PowerPoint</Application>
  <PresentationFormat>Presentazione su schermo (4:3)</PresentationFormat>
  <Paragraphs>270</Paragraphs>
  <Slides>33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Terra</vt:lpstr>
      <vt:lpstr>Diapositiva 1</vt:lpstr>
      <vt:lpstr>Cos’è un Satellite?</vt:lpstr>
      <vt:lpstr>Il “Sistema Satellite”</vt:lpstr>
      <vt:lpstr>Orbita: parametri orbitali</vt:lpstr>
      <vt:lpstr>Orbita: perturbazioni</vt:lpstr>
      <vt:lpstr>Orbita: classificazione</vt:lpstr>
      <vt:lpstr>missione</vt:lpstr>
      <vt:lpstr>Satellite Tool Kit (STK)</vt:lpstr>
      <vt:lpstr>Funzioni e script</vt:lpstr>
      <vt:lpstr>Funzioni e script</vt:lpstr>
      <vt:lpstr>Funzioni e script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Analisi delle orbite</vt:lpstr>
      <vt:lpstr>Conclusioni</vt:lpstr>
      <vt:lpstr>Conclusioni</vt:lpstr>
      <vt:lpstr>Conclusioni</vt:lpstr>
      <vt:lpstr>Scelta dell’orbita</vt:lpstr>
      <vt:lpstr>Grazie!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Cos’è un Satellite?</dc:title>
  <dc:creator>Marco</dc:creator>
  <cp:lastModifiedBy>xxxx</cp:lastModifiedBy>
  <cp:revision>134</cp:revision>
  <dcterms:created xsi:type="dcterms:W3CDTF">2009-04-12T14:33:47Z</dcterms:created>
  <dcterms:modified xsi:type="dcterms:W3CDTF">2009-04-22T19:49:08Z</dcterms:modified>
</cp:coreProperties>
</file>