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44" r:id="rId3"/>
  </p:sldMasterIdLst>
  <p:sldIdLst>
    <p:sldId id="256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82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6" r:id="rId22"/>
    <p:sldId id="274" r:id="rId23"/>
    <p:sldId id="275" r:id="rId24"/>
    <p:sldId id="278" r:id="rId25"/>
    <p:sldId id="277" r:id="rId26"/>
    <p:sldId id="279" r:id="rId27"/>
    <p:sldId id="283" r:id="rId28"/>
    <p:sldId id="280" r:id="rId29"/>
  </p:sldIdLst>
  <p:sldSz cx="9144000" cy="6858000" type="screen4x3"/>
  <p:notesSz cx="6858000" cy="9144000"/>
  <p:custShowLst>
    <p:custShow name="Presentazione personalizzata 1" id="0">
      <p:sldLst>
        <p:sld r:id="rId4"/>
        <p:sld r:id="rId6"/>
        <p:sld r:id="rId7"/>
        <p:sld r:id="rId8"/>
        <p:sld r:id="rId9"/>
        <p:sld r:id="rId10"/>
        <p:sld r:id="rId11"/>
        <p:sld r:id="rId12"/>
        <p:sld r:id="rId13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9"/>
      </p:sldLst>
    </p:custShow>
  </p:custShow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43700" y="1600200"/>
            <a:ext cx="2093913" cy="45259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341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057400"/>
            <a:ext cx="7770813" cy="2057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47750" y="1333500"/>
            <a:ext cx="380841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8563" y="1333500"/>
            <a:ext cx="381000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75463" y="76200"/>
            <a:ext cx="1943100" cy="6172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42988" y="76200"/>
            <a:ext cx="5680075" cy="6172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057400"/>
            <a:ext cx="777081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 rot="10800000">
            <a:off x="144463" y="261938"/>
            <a:ext cx="539750" cy="626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/>
          <a:lstStyle/>
          <a:p>
            <a:pPr fontAlgn="auto"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		</a:t>
            </a:r>
            <a:endParaRPr lang="en-GB" sz="2000" b="1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Myriad Pro" pitchFamily="34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Myriad Pro" pitchFamily="34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Myriad Pro" pitchFamily="34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Myriad Pro" pitchFamily="34" charset="0"/>
        </a:defRPr>
      </a:lvl5pPr>
      <a:lvl6pPr marL="4572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Myriad Pro" pitchFamily="34" charset="0"/>
        </a:defRPr>
      </a:lvl6pPr>
      <a:lvl7pPr marL="9144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Myriad Pro" pitchFamily="34" charset="0"/>
        </a:defRPr>
      </a:lvl7pPr>
      <a:lvl8pPr marL="1371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Myriad Pro" pitchFamily="34" charset="0"/>
        </a:defRPr>
      </a:lvl8pPr>
      <a:lvl9pPr marL="18288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Myriad Pro" pitchFamily="34" charset="0"/>
        </a:defRPr>
      </a:lvl9pPr>
    </p:titleStyle>
    <p:bodyStyle>
      <a:lvl1pPr marL="341313" indent="-341313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buChar char="•"/>
        <a:defRPr sz="3200">
          <a:solidFill>
            <a:srgbClr val="FFCC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buChar char="–"/>
        <a:defRPr sz="2800">
          <a:solidFill>
            <a:srgbClr val="FFCC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buChar char="•"/>
        <a:defRPr sz="2400">
          <a:solidFill>
            <a:srgbClr val="FFCC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buChar char="–"/>
        <a:defRPr sz="2000">
          <a:solidFill>
            <a:srgbClr val="FFCC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buChar char="»"/>
        <a:defRPr sz="2000">
          <a:solidFill>
            <a:srgbClr val="FFCC00"/>
          </a:solidFill>
          <a:latin typeface="+mn-lt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buChar char="»"/>
        <a:defRPr sz="2000">
          <a:solidFill>
            <a:srgbClr val="FFCC00"/>
          </a:solidFill>
          <a:latin typeface="+mn-lt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buChar char="»"/>
        <a:defRPr sz="2000">
          <a:solidFill>
            <a:srgbClr val="FFCC00"/>
          </a:solidFill>
          <a:latin typeface="+mn-lt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buChar char="»"/>
        <a:defRPr sz="2000">
          <a:solidFill>
            <a:srgbClr val="FFCC00"/>
          </a:solidFill>
          <a:latin typeface="+mn-lt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buChar char="»"/>
        <a:defRPr sz="2000">
          <a:solidFill>
            <a:srgbClr val="FFCC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76200"/>
            <a:ext cx="7770812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7750" y="1333500"/>
            <a:ext cx="7770813" cy="491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843213" y="6248400"/>
            <a:ext cx="48974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 rot="10800000">
            <a:off x="144463" y="261938"/>
            <a:ext cx="539750" cy="626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46800" rIns="90000" bIns="46800"/>
          <a:lstStyle/>
          <a:p>
            <a:pPr fontAlgn="auto"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		</a:t>
            </a:r>
            <a:endParaRPr lang="en-GB" sz="2000" b="1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66800" y="1106488"/>
            <a:ext cx="8075613" cy="0"/>
          </a:xfrm>
          <a:prstGeom prst="line">
            <a:avLst/>
          </a:prstGeom>
          <a:noFill/>
          <a:ln w="19050">
            <a:solidFill>
              <a:srgbClr val="FFBA55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881938" y="6400800"/>
            <a:ext cx="1143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fld id="{BA52DC21-03CA-46BD-A1DA-99696E7F7DC2}" type="slidenum">
              <a:rPr lang="it-IT">
                <a:solidFill>
                  <a:srgbClr val="FFBA55"/>
                </a:solidFill>
                <a:latin typeface="Myriad Pro Light" pitchFamily="34" charset="0"/>
                <a:cs typeface="+mn-cs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t>‹N›</a:t>
            </a:fld>
            <a:endParaRPr lang="it-IT">
              <a:solidFill>
                <a:srgbClr val="FFBA55"/>
              </a:solidFill>
              <a:latin typeface="Myriad Pro Light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Myriad Pro" pitchFamily="34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Myriad Pro" pitchFamily="34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Myriad Pro" pitchFamily="34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 b="1">
          <a:solidFill>
            <a:srgbClr val="FFBA55"/>
          </a:solidFill>
          <a:latin typeface="Myriad Pro" pitchFamily="34" charset="0"/>
        </a:defRPr>
      </a:lvl5pPr>
      <a:lvl6pPr marL="4572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Times New Roman" pitchFamily="18" charset="0"/>
        </a:defRPr>
      </a:lvl6pPr>
      <a:lvl7pPr marL="9144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Times New Roman" pitchFamily="18" charset="0"/>
        </a:defRPr>
      </a:lvl7pPr>
      <a:lvl8pPr marL="1371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Times New Roman" pitchFamily="18" charset="0"/>
        </a:defRPr>
      </a:lvl8pPr>
      <a:lvl9pPr marL="18288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Times New Roman" pitchFamily="18" charset="0"/>
        </a:defRPr>
      </a:lvl9pPr>
    </p:titleStyle>
    <p:bodyStyle>
      <a:lvl1pPr marL="452438" indent="-452438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3366FF"/>
        </a:buClr>
        <a:buSzPct val="80000"/>
        <a:buFont typeface="Wingdings" pitchFamily="2" charset="2"/>
        <a:buChar char="p"/>
        <a:defRPr sz="3200">
          <a:solidFill>
            <a:srgbClr val="FFBA55"/>
          </a:solidFill>
          <a:latin typeface="+mn-lt"/>
          <a:ea typeface="+mn-ea"/>
          <a:cs typeface="+mn-cs"/>
        </a:defRPr>
      </a:lvl1pPr>
      <a:lvl2pPr marL="915988" indent="-284163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3366FF"/>
        </a:buClr>
        <a:buSzPct val="100000"/>
        <a:buFont typeface="Wingdings" pitchFamily="2" charset="2"/>
        <a:buChar char="§"/>
        <a:defRPr sz="2800">
          <a:solidFill>
            <a:srgbClr val="FFBA55"/>
          </a:solidFill>
          <a:latin typeface="+mn-lt"/>
        </a:defRPr>
      </a:lvl2pPr>
      <a:lvl3pPr marL="1323975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3366FF"/>
        </a:buClr>
        <a:buSzPct val="100000"/>
        <a:buFont typeface="Wingdings" pitchFamily="2" charset="2"/>
        <a:buChar char="§"/>
        <a:defRPr sz="2400">
          <a:solidFill>
            <a:srgbClr val="FFBA55"/>
          </a:solidFill>
          <a:latin typeface="+mn-lt"/>
        </a:defRPr>
      </a:lvl3pPr>
      <a:lvl4pPr marL="173196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3366FF"/>
        </a:buClr>
        <a:buSzPct val="100000"/>
        <a:buFont typeface="Wingdings" pitchFamily="2" charset="2"/>
        <a:buChar char="§"/>
        <a:defRPr sz="2000">
          <a:solidFill>
            <a:srgbClr val="FFBA55"/>
          </a:solidFill>
          <a:latin typeface="+mn-lt"/>
        </a:defRPr>
      </a:lvl4pPr>
      <a:lvl5pPr marL="213995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§"/>
        <a:defRPr sz="2000">
          <a:solidFill>
            <a:srgbClr val="FFBA55"/>
          </a:solidFill>
          <a:latin typeface="+mn-lt"/>
        </a:defRPr>
      </a:lvl5pPr>
      <a:lvl6pPr marL="259715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§"/>
        <a:defRPr sz="2000">
          <a:solidFill>
            <a:srgbClr val="FFBA55"/>
          </a:solidFill>
          <a:latin typeface="+mn-lt"/>
        </a:defRPr>
      </a:lvl6pPr>
      <a:lvl7pPr marL="305435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§"/>
        <a:defRPr sz="2000">
          <a:solidFill>
            <a:srgbClr val="FFBA55"/>
          </a:solidFill>
          <a:latin typeface="+mn-lt"/>
        </a:defRPr>
      </a:lvl7pPr>
      <a:lvl8pPr marL="351155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§"/>
        <a:defRPr sz="2000">
          <a:solidFill>
            <a:srgbClr val="FFBA55"/>
          </a:solidFill>
          <a:latin typeface="+mn-lt"/>
        </a:defRPr>
      </a:lvl8pPr>
      <a:lvl9pPr marL="3968750" indent="-228600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§"/>
        <a:defRPr sz="2000">
          <a:solidFill>
            <a:srgbClr val="FFBA55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yhgghff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4468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DCA61A36-2D2F-44DC-97BA-B3752A7CE457}" type="slidenum">
              <a:rPr lang="fr-FR" b="1">
                <a:solidFill>
                  <a:schemeClr val="bg1"/>
                </a:solidFill>
              </a:rPr>
              <a:pPr/>
              <a:t>‹N›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cove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 bwMode="auto">
          <a:xfrm>
            <a:off x="714375" y="1214438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/>
            <a:r>
              <a:rPr lang="it-IT" sz="4900" b="1" smtClean="0">
                <a:ln w="5080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900" b="1" smtClean="0">
                <a:ln w="5080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900" b="1" smtClean="0">
                <a:ln w="5080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Integrazione </a:t>
            </a:r>
            <a:r>
              <a:rPr lang="it-IT" sz="4900" b="1" dirty="0" smtClean="0">
                <a:ln w="5080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 un sottosistema di comunicazione per </a:t>
            </a:r>
            <a:r>
              <a:rPr lang="it-IT" sz="4900" b="1" dirty="0" err="1" smtClean="0">
                <a:ln w="5080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nanosatellite</a:t>
            </a:r>
            <a:r>
              <a:rPr lang="it-IT" sz="4900" b="1" dirty="0" smtClean="0">
                <a:ln w="5080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tollerante ai guasti</a:t>
            </a:r>
          </a:p>
        </p:txBody>
      </p:sp>
      <p:sp>
        <p:nvSpPr>
          <p:cNvPr id="4099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371600" y="5072063"/>
            <a:ext cx="3271838" cy="1071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it-IT" sz="1800" smtClean="0">
                <a:solidFill>
                  <a:srgbClr val="FFC000"/>
                </a:solidFill>
              </a:rPr>
              <a:t>Relatori:</a:t>
            </a:r>
          </a:p>
          <a:p>
            <a:pPr algn="l" eaLnBrk="1" hangingPunct="1"/>
            <a:r>
              <a:rPr lang="it-IT" sz="1800" smtClean="0">
                <a:solidFill>
                  <a:srgbClr val="FFC000"/>
                </a:solidFill>
              </a:rPr>
              <a:t>Prof. Leonardo Reyneri</a:t>
            </a:r>
          </a:p>
          <a:p>
            <a:pPr algn="l" eaLnBrk="1" hangingPunct="1"/>
            <a:r>
              <a:rPr lang="it-IT" sz="1800" smtClean="0">
                <a:solidFill>
                  <a:srgbClr val="FFC000"/>
                </a:solidFill>
              </a:rPr>
              <a:t>Prof. Dante Del Corso</a:t>
            </a:r>
          </a:p>
        </p:txBody>
      </p:sp>
      <p:sp>
        <p:nvSpPr>
          <p:cNvPr id="4100" name="CasellaDiTesto 3"/>
          <p:cNvSpPr txBox="1">
            <a:spLocks noChangeArrowheads="1"/>
          </p:cNvSpPr>
          <p:nvPr/>
        </p:nvSpPr>
        <p:spPr bwMode="auto">
          <a:xfrm>
            <a:off x="1643063" y="428625"/>
            <a:ext cx="5500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Politecnico di Torino – Settembre 2011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372100" y="5072063"/>
            <a:ext cx="3271838" cy="10715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it-IT" kern="0" dirty="0">
                <a:solidFill>
                  <a:srgbClr val="FFC000"/>
                </a:solidFill>
                <a:latin typeface="+mn-lt"/>
                <a:cs typeface="+mn-cs"/>
              </a:rPr>
              <a:t>	Candidato:</a:t>
            </a:r>
          </a:p>
          <a:p>
            <a:pPr>
              <a:spcBef>
                <a:spcPct val="20000"/>
              </a:spcBef>
              <a:defRPr/>
            </a:pPr>
            <a:r>
              <a:rPr lang="it-IT" kern="0" dirty="0">
                <a:solidFill>
                  <a:srgbClr val="FFC000"/>
                </a:solidFill>
                <a:latin typeface="+mn-lt"/>
                <a:cs typeface="+mn-cs"/>
              </a:rPr>
              <a:t>	Luca </a:t>
            </a:r>
            <a:r>
              <a:rPr lang="it-IT" kern="0" dirty="0" err="1">
                <a:solidFill>
                  <a:srgbClr val="FFC000"/>
                </a:solidFill>
                <a:latin typeface="+mn-lt"/>
                <a:cs typeface="+mn-cs"/>
              </a:rPr>
              <a:t>D’Amato</a:t>
            </a:r>
            <a:endParaRPr lang="it-IT" kern="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ACCOPPIAMENTO MAGNETICO</a:t>
            </a: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sz="3000" dirty="0" smtClean="0">
                <a:solidFill>
                  <a:srgbClr val="FFC000"/>
                </a:solidFill>
              </a:rPr>
              <a:t>Isolamento con </a:t>
            </a:r>
            <a:r>
              <a:rPr lang="it-IT" sz="3000" dirty="0" err="1" smtClean="0">
                <a:solidFill>
                  <a:srgbClr val="FFC000"/>
                </a:solidFill>
              </a:rPr>
              <a:t>pulse</a:t>
            </a:r>
            <a:r>
              <a:rPr lang="it-IT" sz="3000" dirty="0" smtClean="0">
                <a:solidFill>
                  <a:srgbClr val="FFC000"/>
                </a:solidFill>
              </a:rPr>
              <a:t> </a:t>
            </a:r>
            <a:r>
              <a:rPr lang="it-IT" sz="3000" dirty="0" err="1" smtClean="0">
                <a:solidFill>
                  <a:srgbClr val="FFC000"/>
                </a:solidFill>
              </a:rPr>
              <a:t>trasformer</a:t>
            </a:r>
            <a:endParaRPr lang="it-IT" sz="30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3000" dirty="0" smtClean="0">
                <a:solidFill>
                  <a:srgbClr val="FFC000"/>
                </a:solidFill>
              </a:rPr>
              <a:t>Driver open </a:t>
            </a:r>
            <a:r>
              <a:rPr lang="it-IT" sz="3000" dirty="0" err="1" smtClean="0">
                <a:solidFill>
                  <a:srgbClr val="FFC000"/>
                </a:solidFill>
              </a:rPr>
              <a:t>collector</a:t>
            </a:r>
            <a:r>
              <a:rPr lang="it-IT" sz="3000" dirty="0" smtClean="0">
                <a:solidFill>
                  <a:srgbClr val="FFC000"/>
                </a:solidFill>
              </a:rPr>
              <a:t> e ricevitore differenziale con elevata reiezione di modo comune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3000" dirty="0" smtClean="0">
                <a:solidFill>
                  <a:srgbClr val="FFC000"/>
                </a:solidFill>
              </a:rPr>
              <a:t>Compatibilità con codifica RZI (</a:t>
            </a:r>
            <a:r>
              <a:rPr lang="it-IT" sz="3000" dirty="0" err="1" smtClean="0">
                <a:solidFill>
                  <a:srgbClr val="FFC000"/>
                </a:solidFill>
              </a:rPr>
              <a:t>Return-to-Zero</a:t>
            </a:r>
            <a:r>
              <a:rPr lang="it-IT" sz="3000" dirty="0" smtClean="0">
                <a:solidFill>
                  <a:srgbClr val="FFC000"/>
                </a:solidFill>
              </a:rPr>
              <a:t> </a:t>
            </a:r>
            <a:r>
              <a:rPr lang="it-IT" sz="3000" dirty="0" err="1" smtClean="0">
                <a:solidFill>
                  <a:srgbClr val="FFC000"/>
                </a:solidFill>
              </a:rPr>
              <a:t>Inverted</a:t>
            </a:r>
            <a:r>
              <a:rPr lang="it-IT" sz="3000" dirty="0" smtClean="0">
                <a:solidFill>
                  <a:srgbClr val="FFC000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3000" dirty="0" smtClean="0">
                <a:solidFill>
                  <a:srgbClr val="FFC000"/>
                </a:solidFill>
              </a:rPr>
              <a:t>Tolleranza ai guasti con presa centrale per evitare derive elettrostatiche e resistenze in serie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CODIFICA IRDA</a:t>
            </a:r>
            <a:endParaRPr lang="it-IT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 Compatibile con accoppiamento e </a:t>
            </a:r>
            <a:r>
              <a:rPr lang="it-IT" dirty="0" err="1" smtClean="0">
                <a:solidFill>
                  <a:srgbClr val="FFC000"/>
                </a:solidFill>
              </a:rPr>
              <a:t>pulse</a:t>
            </a:r>
            <a:r>
              <a:rPr lang="it-IT" dirty="0" smtClean="0">
                <a:solidFill>
                  <a:srgbClr val="FFC000"/>
                </a:solidFill>
              </a:rPr>
              <a:t> transformer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 Livello logico “0”:presenza di un impulso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smtClean="0">
                <a:solidFill>
                  <a:srgbClr val="FFC000"/>
                </a:solidFill>
              </a:rPr>
              <a:t>Livello logico “1”:assenza di un impulso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256"/>
            <a:ext cx="3800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TOLLERANZA AI GUASTI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214438"/>
            <a:ext cx="8229600" cy="4911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sz="2800" smtClean="0">
                <a:solidFill>
                  <a:srgbClr val="FFC000"/>
                </a:solidFill>
              </a:rPr>
              <a:t>Tipo guasti tollerati</a:t>
            </a:r>
          </a:p>
          <a:p>
            <a:pPr eaLnBrk="1" hangingPunct="1">
              <a:buFont typeface="Wingdings" pitchFamily="2" charset="2"/>
              <a:buChar char="Ø"/>
            </a:pPr>
            <a:endParaRPr lang="it-IT" sz="2800" smtClean="0">
              <a:solidFill>
                <a:srgbClr val="FFC000"/>
              </a:solidFill>
            </a:endParaRPr>
          </a:p>
        </p:txBody>
      </p:sp>
      <p:pic>
        <p:nvPicPr>
          <p:cNvPr id="14340" name="Picture 4" descr="galv_fail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08163"/>
            <a:ext cx="24447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galv_fail_a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785926"/>
            <a:ext cx="25558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galv_fail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500438"/>
            <a:ext cx="20335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galv_fail_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500438"/>
            <a:ext cx="21923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galv_fail_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000625"/>
            <a:ext cx="203358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CasellaDiTesto 11"/>
          <p:cNvSpPr txBox="1">
            <a:spLocks noChangeArrowheads="1"/>
          </p:cNvSpPr>
          <p:nvPr/>
        </p:nvSpPr>
        <p:spPr bwMode="auto">
          <a:xfrm>
            <a:off x="2428875" y="3000375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C000"/>
                </a:solidFill>
              </a:rPr>
              <a:t>(a)</a:t>
            </a:r>
          </a:p>
        </p:txBody>
      </p:sp>
      <p:sp>
        <p:nvSpPr>
          <p:cNvPr id="14346" name="CasellaDiTesto 12"/>
          <p:cNvSpPr txBox="1">
            <a:spLocks noChangeArrowheads="1"/>
          </p:cNvSpPr>
          <p:nvPr/>
        </p:nvSpPr>
        <p:spPr bwMode="auto">
          <a:xfrm>
            <a:off x="6072188" y="3000375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C000"/>
                </a:solidFill>
              </a:rPr>
              <a:t>(b)</a:t>
            </a:r>
          </a:p>
        </p:txBody>
      </p:sp>
      <p:sp>
        <p:nvSpPr>
          <p:cNvPr id="14347" name="CasellaDiTesto 13"/>
          <p:cNvSpPr txBox="1">
            <a:spLocks noChangeArrowheads="1"/>
          </p:cNvSpPr>
          <p:nvPr/>
        </p:nvSpPr>
        <p:spPr bwMode="auto">
          <a:xfrm>
            <a:off x="2357438" y="4857750"/>
            <a:ext cx="45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C000"/>
                </a:solidFill>
              </a:rPr>
              <a:t>(c)</a:t>
            </a:r>
          </a:p>
        </p:txBody>
      </p:sp>
      <p:sp>
        <p:nvSpPr>
          <p:cNvPr id="14348" name="CasellaDiTesto 14"/>
          <p:cNvSpPr txBox="1">
            <a:spLocks noChangeArrowheads="1"/>
          </p:cNvSpPr>
          <p:nvPr/>
        </p:nvSpPr>
        <p:spPr bwMode="auto">
          <a:xfrm>
            <a:off x="6105525" y="484505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C000"/>
                </a:solidFill>
              </a:rPr>
              <a:t>(d)</a:t>
            </a:r>
          </a:p>
        </p:txBody>
      </p:sp>
      <p:sp>
        <p:nvSpPr>
          <p:cNvPr id="14349" name="CasellaDiTesto 15"/>
          <p:cNvSpPr txBox="1">
            <a:spLocks noChangeArrowheads="1"/>
          </p:cNvSpPr>
          <p:nvPr/>
        </p:nvSpPr>
        <p:spPr bwMode="auto">
          <a:xfrm>
            <a:off x="4429125" y="621506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C000"/>
                </a:solidFill>
              </a:rPr>
              <a:t>(e)</a:t>
            </a:r>
          </a:p>
        </p:txBody>
      </p:sp>
      <p:pic>
        <p:nvPicPr>
          <p:cNvPr id="143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VANTAGGI E SVANTAGGI</a:t>
            </a: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66FF66"/>
              </a:buClr>
              <a:buFont typeface="Myriad Pro Black" pitchFamily="34" charset="0"/>
              <a:buChar char="+"/>
            </a:pPr>
            <a:r>
              <a:rPr lang="it-IT" dirty="0" smtClean="0">
                <a:solidFill>
                  <a:srgbClr val="FFC000"/>
                </a:solidFill>
              </a:rPr>
              <a:t>Buona tolleranza ai guasti</a:t>
            </a:r>
          </a:p>
          <a:p>
            <a:pPr eaLnBrk="1" hangingPunct="1">
              <a:buClr>
                <a:srgbClr val="66FF66"/>
              </a:buClr>
              <a:buFont typeface="Myriad Pro Black" pitchFamily="34" charset="0"/>
              <a:buChar char="+"/>
            </a:pPr>
            <a:r>
              <a:rPr lang="it-IT" dirty="0" smtClean="0">
                <a:solidFill>
                  <a:srgbClr val="FFC000"/>
                </a:solidFill>
              </a:rPr>
              <a:t>Semplicità </a:t>
            </a:r>
            <a:r>
              <a:rPr lang="it-IT" dirty="0" err="1" smtClean="0">
                <a:solidFill>
                  <a:srgbClr val="FFC000"/>
                </a:solidFill>
              </a:rPr>
              <a:t>realizzativa</a:t>
            </a:r>
            <a:r>
              <a:rPr lang="it-IT" dirty="0" smtClean="0">
                <a:solidFill>
                  <a:srgbClr val="FFC000"/>
                </a:solidFill>
              </a:rPr>
              <a:t> delle interfacce</a:t>
            </a:r>
          </a:p>
          <a:p>
            <a:pPr eaLnBrk="1" hangingPunct="1">
              <a:spcBef>
                <a:spcPct val="100000"/>
              </a:spcBef>
              <a:buClr>
                <a:srgbClr val="FF3300"/>
              </a:buClr>
              <a:buFont typeface="Myriad Pro Black" pitchFamily="34" charset="0"/>
              <a:buChar char="–"/>
            </a:pPr>
            <a:r>
              <a:rPr lang="it-IT" dirty="0" smtClean="0">
                <a:solidFill>
                  <a:srgbClr val="FFC000"/>
                </a:solidFill>
              </a:rPr>
              <a:t>Maggiore complessità circuitale</a:t>
            </a:r>
            <a:endParaRPr lang="it-IT" dirty="0" smtClean="0">
              <a:solidFill>
                <a:srgbClr val="FFC000"/>
              </a:solidFill>
            </a:endParaRPr>
          </a:p>
          <a:p>
            <a:pPr eaLnBrk="1" hangingPunct="1">
              <a:buFontTx/>
              <a:buNone/>
            </a:pPr>
            <a:endParaRPr lang="it-IT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t-IT" sz="3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INTERFACCIA BUS-PROCESSORE 1B411 OBDB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62594"/>
            <a:ext cx="8229600" cy="3201175"/>
          </a:xfrm>
          <a:noFill/>
          <a:ln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215313" y="2357438"/>
            <a:ext cx="428625" cy="135731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8143875" y="3714750"/>
            <a:ext cx="142875" cy="642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390" name="CasellaDiTesto 6"/>
          <p:cNvSpPr txBox="1">
            <a:spLocks noChangeArrowheads="1"/>
          </p:cNvSpPr>
          <p:nvPr/>
        </p:nvSpPr>
        <p:spPr bwMode="auto">
          <a:xfrm>
            <a:off x="7569200" y="4376738"/>
            <a:ext cx="1003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FF0000"/>
                </a:solidFill>
              </a:rPr>
              <a:t>PIN BUS</a:t>
            </a: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500063" y="4143380"/>
            <a:ext cx="428625" cy="92868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2" name="Line 5"/>
          <p:cNvSpPr>
            <a:spLocks noChangeShapeType="1"/>
          </p:cNvSpPr>
          <p:nvPr/>
        </p:nvSpPr>
        <p:spPr bwMode="auto">
          <a:xfrm flipH="1" flipV="1">
            <a:off x="928688" y="5000636"/>
            <a:ext cx="714375" cy="357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393" name="CasellaDiTesto 9"/>
          <p:cNvSpPr txBox="1">
            <a:spLocks noChangeArrowheads="1"/>
          </p:cNvSpPr>
          <p:nvPr/>
        </p:nvSpPr>
        <p:spPr bwMode="auto">
          <a:xfrm>
            <a:off x="1571625" y="5192727"/>
            <a:ext cx="1019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PIN UART</a:t>
            </a:r>
          </a:p>
        </p:txBody>
      </p:sp>
      <p:sp>
        <p:nvSpPr>
          <p:cNvPr id="16394" name="Line 5"/>
          <p:cNvSpPr>
            <a:spLocks noChangeShapeType="1"/>
          </p:cNvSpPr>
          <p:nvPr/>
        </p:nvSpPr>
        <p:spPr bwMode="auto">
          <a:xfrm flipH="1" flipV="1">
            <a:off x="5143504" y="5000636"/>
            <a:ext cx="571500" cy="285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395" name="CasellaDiTesto 12"/>
          <p:cNvSpPr txBox="1">
            <a:spLocks noChangeArrowheads="1"/>
          </p:cNvSpPr>
          <p:nvPr/>
        </p:nvSpPr>
        <p:spPr bwMode="auto">
          <a:xfrm>
            <a:off x="5715008" y="5192727"/>
            <a:ext cx="2325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PARTE TRASMETTITORE</a:t>
            </a:r>
          </a:p>
        </p:txBody>
      </p:sp>
      <p:sp>
        <p:nvSpPr>
          <p:cNvPr id="16396" name="Oval 13"/>
          <p:cNvSpPr>
            <a:spLocks noChangeArrowheads="1"/>
          </p:cNvSpPr>
          <p:nvPr/>
        </p:nvSpPr>
        <p:spPr bwMode="auto">
          <a:xfrm>
            <a:off x="3852868" y="2714620"/>
            <a:ext cx="1504950" cy="27146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 rot="5400000">
            <a:off x="5462588" y="819150"/>
            <a:ext cx="1504950" cy="457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8" name="Oval 13"/>
          <p:cNvSpPr>
            <a:spLocks noChangeArrowheads="1"/>
          </p:cNvSpPr>
          <p:nvPr/>
        </p:nvSpPr>
        <p:spPr bwMode="auto">
          <a:xfrm rot="5400000">
            <a:off x="1569244" y="1859748"/>
            <a:ext cx="1790700" cy="2643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9" name="Line 5"/>
          <p:cNvSpPr>
            <a:spLocks noChangeShapeType="1"/>
          </p:cNvSpPr>
          <p:nvPr/>
        </p:nvSpPr>
        <p:spPr bwMode="auto">
          <a:xfrm flipV="1">
            <a:off x="1643042" y="4000504"/>
            <a:ext cx="357187" cy="9286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400" name="CasellaDiTesto 18"/>
          <p:cNvSpPr txBox="1">
            <a:spLocks noChangeArrowheads="1"/>
          </p:cNvSpPr>
          <p:nvPr/>
        </p:nvSpPr>
        <p:spPr bwMode="auto">
          <a:xfrm>
            <a:off x="1374766" y="4906975"/>
            <a:ext cx="1911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PARTE RICEVITORE</a:t>
            </a:r>
          </a:p>
        </p:txBody>
      </p:sp>
      <p:sp>
        <p:nvSpPr>
          <p:cNvPr id="16401" name="Line 5"/>
          <p:cNvSpPr>
            <a:spLocks noChangeShapeType="1"/>
          </p:cNvSpPr>
          <p:nvPr/>
        </p:nvSpPr>
        <p:spPr bwMode="auto">
          <a:xfrm flipH="1" flipV="1">
            <a:off x="5929313" y="3857625"/>
            <a:ext cx="142875" cy="7143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402" name="CasellaDiTesto 20"/>
          <p:cNvSpPr txBox="1">
            <a:spLocks noChangeArrowheads="1"/>
          </p:cNvSpPr>
          <p:nvPr/>
        </p:nvSpPr>
        <p:spPr bwMode="auto">
          <a:xfrm>
            <a:off x="5405438" y="4572000"/>
            <a:ext cx="2381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PARTE ACCOPPIAMENTO</a:t>
            </a:r>
          </a:p>
        </p:txBody>
      </p:sp>
      <p:pic>
        <p:nvPicPr>
          <p:cNvPr id="164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/>
      <p:bldP spid="16391" grpId="0" animBg="1"/>
      <p:bldP spid="16392" grpId="0" animBg="1"/>
      <p:bldP spid="16393" grpId="0"/>
      <p:bldP spid="16394" grpId="0" animBg="1"/>
      <p:bldP spid="16395" grpId="0"/>
      <p:bldP spid="16396" grpId="0" animBg="1"/>
      <p:bldP spid="16397" grpId="0" animBg="1"/>
      <p:bldP spid="16398" grpId="0" animBg="1"/>
      <p:bldP spid="16399" grpId="0" animBg="1"/>
      <p:bldP spid="16400" grpId="0"/>
      <p:bldP spid="16401" grpId="0" animBg="1"/>
      <p:bldP spid="164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TRASMETTITORE</a:t>
            </a:r>
          </a:p>
        </p:txBody>
      </p:sp>
      <p:sp>
        <p:nvSpPr>
          <p:cNvPr id="17411" name="Segnaposto contenuto 3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471988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Trasmettitore NMOS NTR4501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Diodi </a:t>
            </a:r>
            <a:r>
              <a:rPr lang="it-IT" dirty="0" err="1" smtClean="0">
                <a:solidFill>
                  <a:srgbClr val="FFC000"/>
                </a:solidFill>
              </a:rPr>
              <a:t>Schottkly</a:t>
            </a:r>
            <a:r>
              <a:rPr lang="it-IT" dirty="0" smtClean="0">
                <a:solidFill>
                  <a:srgbClr val="FFC000"/>
                </a:solidFill>
              </a:rPr>
              <a:t> BAT54A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200" dirty="0" smtClean="0">
                <a:solidFill>
                  <a:srgbClr val="FFC000"/>
                </a:solidFill>
              </a:rPr>
              <a:t>D1 scarica l’energia accumulata nell’induttanza del primario all’apertura del MOS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200" dirty="0" smtClean="0">
                <a:solidFill>
                  <a:srgbClr val="FFC000"/>
                </a:solidFill>
              </a:rPr>
              <a:t>D2 per evitare oscillazioni del segnale sulla linea</a:t>
            </a:r>
          </a:p>
          <a:p>
            <a:pPr eaLnBrk="1" hangingPunct="1">
              <a:buFontTx/>
              <a:buNone/>
            </a:pPr>
            <a:endParaRPr lang="it-IT" sz="2400" dirty="0" smtClean="0">
              <a:solidFill>
                <a:srgbClr val="FFC00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643063"/>
            <a:ext cx="39306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5715000" y="2500313"/>
            <a:ext cx="357188" cy="35718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5715000" y="2857500"/>
            <a:ext cx="357188" cy="35718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>
            <a:off x="6072188" y="2643188"/>
            <a:ext cx="928687" cy="785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416" name="Line 5"/>
          <p:cNvSpPr>
            <a:spLocks noChangeShapeType="1"/>
          </p:cNvSpPr>
          <p:nvPr/>
        </p:nvSpPr>
        <p:spPr bwMode="auto">
          <a:xfrm>
            <a:off x="6072188" y="3143250"/>
            <a:ext cx="928687" cy="785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417" name="CasellaDiTesto 10"/>
          <p:cNvSpPr txBox="1">
            <a:spLocks noChangeArrowheads="1"/>
          </p:cNvSpPr>
          <p:nvPr/>
        </p:nvSpPr>
        <p:spPr bwMode="auto">
          <a:xfrm>
            <a:off x="7000875" y="3344863"/>
            <a:ext cx="47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17418" name="CasellaDiTesto 11"/>
          <p:cNvSpPr txBox="1">
            <a:spLocks noChangeArrowheads="1"/>
          </p:cNvSpPr>
          <p:nvPr/>
        </p:nvSpPr>
        <p:spPr bwMode="auto">
          <a:xfrm>
            <a:off x="6929438" y="3916363"/>
            <a:ext cx="47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17419" name="Rectangle 4"/>
          <p:cNvSpPr>
            <a:spLocks noChangeArrowheads="1"/>
          </p:cNvSpPr>
          <p:nvPr/>
        </p:nvSpPr>
        <p:spPr bwMode="auto">
          <a:xfrm>
            <a:off x="5572125" y="4214813"/>
            <a:ext cx="714375" cy="78581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20" name="Line 5"/>
          <p:cNvSpPr>
            <a:spLocks noChangeShapeType="1"/>
          </p:cNvSpPr>
          <p:nvPr/>
        </p:nvSpPr>
        <p:spPr bwMode="auto">
          <a:xfrm>
            <a:off x="6286500" y="4643438"/>
            <a:ext cx="8477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421" name="CasellaDiTesto 14"/>
          <p:cNvSpPr txBox="1">
            <a:spLocks noChangeArrowheads="1"/>
          </p:cNvSpPr>
          <p:nvPr/>
        </p:nvSpPr>
        <p:spPr bwMode="auto">
          <a:xfrm>
            <a:off x="7143750" y="4487863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NMOS</a:t>
            </a:r>
          </a:p>
        </p:txBody>
      </p:sp>
      <p:pic>
        <p:nvPicPr>
          <p:cNvPr id="174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RICEVITORE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643063"/>
            <a:ext cx="64801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CasellaDiTesto 3"/>
          <p:cNvSpPr txBox="1">
            <a:spLocks noChangeArrowheads="1"/>
          </p:cNvSpPr>
          <p:nvPr/>
        </p:nvSpPr>
        <p:spPr bwMode="auto">
          <a:xfrm>
            <a:off x="2000250" y="4291013"/>
            <a:ext cx="621506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FFC000"/>
                </a:solidFill>
              </a:rPr>
              <a:t> </a:t>
            </a:r>
            <a:r>
              <a:rPr lang="it-IT" sz="2600" dirty="0" err="1">
                <a:solidFill>
                  <a:srgbClr val="FFC000"/>
                </a:solidFill>
              </a:rPr>
              <a:t>Riceiver</a:t>
            </a:r>
            <a:r>
              <a:rPr lang="it-IT" sz="2600" dirty="0">
                <a:solidFill>
                  <a:srgbClr val="FFC000"/>
                </a:solidFill>
              </a:rPr>
              <a:t> differenziale MAX3281E della </a:t>
            </a:r>
            <a:r>
              <a:rPr lang="it-IT" sz="2600" dirty="0" err="1">
                <a:solidFill>
                  <a:srgbClr val="FFC000"/>
                </a:solidFill>
              </a:rPr>
              <a:t>Maxim</a:t>
            </a:r>
            <a:r>
              <a:rPr lang="it-IT" sz="2600" dirty="0">
                <a:solidFill>
                  <a:srgbClr val="FFC000"/>
                </a:solidFill>
              </a:rPr>
              <a:t> </a:t>
            </a:r>
            <a:r>
              <a:rPr lang="it-IT" sz="2600" dirty="0" err="1">
                <a:solidFill>
                  <a:srgbClr val="FFC000"/>
                </a:solidFill>
              </a:rPr>
              <a:t>Integrated</a:t>
            </a:r>
            <a:r>
              <a:rPr lang="it-IT" sz="2600" dirty="0">
                <a:solidFill>
                  <a:srgbClr val="FFC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FFC000"/>
                </a:solidFill>
              </a:rPr>
              <a:t> Confronto tra tensione di riferimento e tensione sul primario (tensione punto B)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6786577" y="2571744"/>
            <a:ext cx="428628" cy="57150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143768" y="3143248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Punto B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 rot="10800000">
            <a:off x="2857488" y="1714488"/>
            <a:ext cx="571504" cy="142876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857356" y="3143248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Partitore tensione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214546" y="2786058"/>
            <a:ext cx="714380" cy="35719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t-IT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IMPLEMENTAZIONE LIVELLO COLLEGAMENTO</a:t>
            </a: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2114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sz="2600" dirty="0" smtClean="0">
                <a:solidFill>
                  <a:srgbClr val="FFC000"/>
                </a:solidFill>
              </a:rPr>
              <a:t>Compatibilità con processori MSP430 della Texas </a:t>
            </a:r>
            <a:r>
              <a:rPr lang="it-IT" sz="2600" dirty="0" err="1" smtClean="0">
                <a:solidFill>
                  <a:srgbClr val="FFC000"/>
                </a:solidFill>
              </a:rPr>
              <a:t>Instruments</a:t>
            </a:r>
            <a:r>
              <a:rPr lang="it-IT" sz="2600" dirty="0" smtClean="0">
                <a:solidFill>
                  <a:srgbClr val="FFC000"/>
                </a:solidFill>
              </a:rPr>
              <a:t> tramite periferica UART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600" dirty="0" smtClean="0">
                <a:solidFill>
                  <a:srgbClr val="FFC000"/>
                </a:solidFill>
              </a:rPr>
              <a:t>Codifica RZ-I, 16 bit CRC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600" dirty="0" smtClean="0">
                <a:solidFill>
                  <a:srgbClr val="FFC000"/>
                </a:solidFill>
              </a:rPr>
              <a:t>Formato del frame: ID, Data </a:t>
            </a:r>
            <a:r>
              <a:rPr lang="it-IT" sz="2600" dirty="0" err="1" smtClean="0">
                <a:solidFill>
                  <a:srgbClr val="FFC000"/>
                </a:solidFill>
              </a:rPr>
              <a:t>length</a:t>
            </a:r>
            <a:r>
              <a:rPr lang="it-IT" sz="2600" dirty="0" smtClean="0">
                <a:solidFill>
                  <a:srgbClr val="FFC000"/>
                </a:solidFill>
              </a:rPr>
              <a:t>, Data, </a:t>
            </a:r>
            <a:r>
              <a:rPr lang="it-IT" sz="2600" dirty="0" err="1" smtClean="0">
                <a:solidFill>
                  <a:srgbClr val="FFC000"/>
                </a:solidFill>
              </a:rPr>
              <a:t>Checksum</a:t>
            </a:r>
            <a:endParaRPr lang="it-IT" sz="2600" dirty="0" smtClean="0">
              <a:solidFill>
                <a:srgbClr val="FFC000"/>
              </a:solidFill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352941"/>
            <a:ext cx="56769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REALIZZAZIONE INTERFACCIA</a:t>
            </a:r>
          </a:p>
        </p:txBody>
      </p:sp>
      <p:pic>
        <p:nvPicPr>
          <p:cNvPr id="20483" name="Picture 4" descr="IMG_0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428750"/>
            <a:ext cx="30527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IMG_04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457325"/>
            <a:ext cx="30003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4071938"/>
            <a:ext cx="27527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REALIZZAZIONE PROTOTIPO</a:t>
            </a:r>
          </a:p>
        </p:txBody>
      </p:sp>
      <p:sp>
        <p:nvSpPr>
          <p:cNvPr id="23555" name="Segnaposto contenuto 4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smtClean="0">
                <a:solidFill>
                  <a:srgbClr val="FFC000"/>
                </a:solidFill>
              </a:rPr>
              <a:t>Connettore per pin Tx e RX UART delle interfacce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mtClean="0">
                <a:solidFill>
                  <a:srgbClr val="FFC000"/>
                </a:solidFill>
              </a:rPr>
              <a:t>4 connettori per MSP TS430PN80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mtClean="0">
                <a:solidFill>
                  <a:srgbClr val="FFC000"/>
                </a:solidFill>
              </a:rPr>
              <a:t>Connettore per alimentazione</a:t>
            </a:r>
          </a:p>
        </p:txBody>
      </p:sp>
      <p:pic>
        <p:nvPicPr>
          <p:cNvPr id="23556" name="Picture 4" descr="IMG_04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57313"/>
            <a:ext cx="3733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500563" y="1928813"/>
            <a:ext cx="857250" cy="428625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571875" y="3643313"/>
            <a:ext cx="1571625" cy="714375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500438" y="4786313"/>
            <a:ext cx="2286000" cy="642937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NANOSATELLITE</a:t>
            </a:r>
            <a:endParaRPr lang="it-IT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 Interesse industriale ed accademico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 Politecnico di Torino</a:t>
            </a:r>
          </a:p>
          <a:p>
            <a:pPr lvl="1">
              <a:buFont typeface="Arial" charset="0"/>
              <a:buChar char="•"/>
            </a:pPr>
            <a:r>
              <a:rPr lang="it-IT" dirty="0" err="1" smtClean="0">
                <a:solidFill>
                  <a:srgbClr val="FFC000"/>
                </a:solidFill>
              </a:rPr>
              <a:t>PiCPoT</a:t>
            </a:r>
            <a:r>
              <a:rPr lang="it-IT" dirty="0" smtClean="0">
                <a:solidFill>
                  <a:srgbClr val="FFC000"/>
                </a:solidFill>
              </a:rPr>
              <a:t> (Piccolo Cubo del Politecnico di Torino</a:t>
            </a:r>
            <a:r>
              <a:rPr lang="it-IT" dirty="0" smtClean="0">
                <a:solidFill>
                  <a:srgbClr val="FFC000"/>
                </a:solidFill>
              </a:rPr>
              <a:t>): forma cubica 13cm di lato, massa 2,5 Kg, tempo di vita 90 giorni</a:t>
            </a:r>
            <a:endParaRPr lang="it-IT" dirty="0" smtClean="0">
              <a:solidFill>
                <a:srgbClr val="FFC0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it-IT" dirty="0" err="1" smtClean="0">
                <a:solidFill>
                  <a:srgbClr val="FFC000"/>
                </a:solidFill>
              </a:rPr>
              <a:t>AraMiS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smtClean="0">
                <a:solidFill>
                  <a:srgbClr val="FFC000"/>
                </a:solidFill>
              </a:rPr>
              <a:t>(Architettura Modulare per Satelliti</a:t>
            </a:r>
            <a:r>
              <a:rPr lang="it-IT" dirty="0" smtClean="0">
                <a:solidFill>
                  <a:srgbClr val="FFC000"/>
                </a:solidFill>
              </a:rPr>
              <a:t>): architettura modulare, orbite tra i 500 e gli 800 Km di quota</a:t>
            </a:r>
            <a:endParaRPr lang="it-IT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TEST INTERFACCIA [1/2]</a:t>
            </a:r>
          </a:p>
        </p:txBody>
      </p:sp>
      <p:sp>
        <p:nvSpPr>
          <p:cNvPr id="21508" name="CasellaDiTesto 11"/>
          <p:cNvSpPr txBox="1">
            <a:spLocks noChangeArrowheads="1"/>
          </p:cNvSpPr>
          <p:nvPr/>
        </p:nvSpPr>
        <p:spPr bwMode="auto">
          <a:xfrm>
            <a:off x="1928813" y="4143375"/>
            <a:ext cx="52514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>
                <a:solidFill>
                  <a:srgbClr val="FFC000"/>
                </a:solidFill>
              </a:rPr>
              <a:t> Segnale di prova trasmesso</a:t>
            </a:r>
          </a:p>
          <a:p>
            <a:pPr lvl="1">
              <a:buFont typeface="Arial" charset="0"/>
              <a:buChar char="•"/>
            </a:pPr>
            <a:r>
              <a:rPr lang="it-IT" sz="2000">
                <a:solidFill>
                  <a:srgbClr val="FFC000"/>
                </a:solidFill>
              </a:rPr>
              <a:t> Frequenza 1 Mhz</a:t>
            </a:r>
          </a:p>
          <a:p>
            <a:pPr lvl="1">
              <a:buFont typeface="Arial" charset="0"/>
              <a:buChar char="•"/>
            </a:pPr>
            <a:r>
              <a:rPr lang="it-IT" sz="2000" i="1">
                <a:solidFill>
                  <a:srgbClr val="FFC000"/>
                </a:solidFill>
              </a:rPr>
              <a:t> </a:t>
            </a:r>
            <a:r>
              <a:rPr lang="it-IT" sz="2000">
                <a:solidFill>
                  <a:srgbClr val="FFC000"/>
                </a:solidFill>
              </a:rPr>
              <a:t>Larghezza d’impulso 100ns</a:t>
            </a:r>
          </a:p>
          <a:p>
            <a:pPr lvl="1">
              <a:buFont typeface="Arial" charset="0"/>
              <a:buChar char="•"/>
            </a:pPr>
            <a:r>
              <a:rPr lang="it-IT" sz="2000">
                <a:solidFill>
                  <a:srgbClr val="FFC000"/>
                </a:solidFill>
              </a:rPr>
              <a:t> Tempo di salita e discesa 5ns</a:t>
            </a:r>
          </a:p>
          <a:p>
            <a:pPr lvl="1">
              <a:buFont typeface="Arial" charset="0"/>
              <a:buChar char="•"/>
            </a:pPr>
            <a:r>
              <a:rPr lang="it-IT" sz="2000">
                <a:solidFill>
                  <a:srgbClr val="FFC000"/>
                </a:solidFill>
              </a:rPr>
              <a:t> Vpp di 3V</a:t>
            </a:r>
          </a:p>
          <a:p>
            <a:pPr lvl="1">
              <a:buFont typeface="Arial" charset="0"/>
              <a:buChar char="•"/>
            </a:pPr>
            <a:r>
              <a:rPr lang="it-IT" sz="2000">
                <a:solidFill>
                  <a:srgbClr val="FFC000"/>
                </a:solidFill>
              </a:rPr>
              <a:t> Tensione di alimentazione scheda 3.3V</a:t>
            </a:r>
          </a:p>
          <a:p>
            <a:endParaRPr lang="it-IT">
              <a:solidFill>
                <a:srgbClr val="FFC000"/>
              </a:solidFill>
            </a:endParaRPr>
          </a:p>
          <a:p>
            <a:endParaRPr lang="it-IT">
              <a:solidFill>
                <a:srgbClr val="FFC000"/>
              </a:solidFill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Immagin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974702"/>
            <a:ext cx="5624511" cy="308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 bwMode="auto">
          <a:xfrm>
            <a:off x="1142976" y="273050"/>
            <a:ext cx="2786082" cy="1162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t-IT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TEST INTERFACCIA [2/</a:t>
            </a:r>
            <a:r>
              <a:rPr lang="it-IT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</a:t>
            </a:r>
            <a:r>
              <a:rPr lang="it-IT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</a:p>
        </p:txBody>
      </p:sp>
      <p:sp>
        <p:nvSpPr>
          <p:cNvPr id="22531" name="Segnaposto testo 6"/>
          <p:cNvSpPr>
            <a:spLocks noGrp="1"/>
          </p:cNvSpPr>
          <p:nvPr>
            <p:ph type="body" sz="half" idx="2"/>
          </p:nvPr>
        </p:nvSpPr>
        <p:spPr bwMode="auto">
          <a:xfrm>
            <a:off x="457200" y="2000250"/>
            <a:ext cx="3400425" cy="4125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sz="2400" smtClean="0">
                <a:solidFill>
                  <a:srgbClr val="FFC000"/>
                </a:solidFill>
              </a:rPr>
              <a:t>Segnale di test e segnali ricevuti dalle schede di interfaccia</a:t>
            </a:r>
          </a:p>
          <a:p>
            <a:pPr eaLnBrk="1" hangingPunct="1">
              <a:buFont typeface="Wingdings" pitchFamily="2" charset="2"/>
              <a:buChar char="Ø"/>
            </a:pPr>
            <a:endParaRPr lang="it-IT" sz="240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it-IT" sz="240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it-IT" sz="240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400" smtClean="0">
                <a:solidFill>
                  <a:srgbClr val="FFC000"/>
                </a:solidFill>
              </a:rPr>
              <a:t>Segnali all’ingresso del comparatore (caso più critico)</a:t>
            </a:r>
          </a:p>
        </p:txBody>
      </p:sp>
      <p:pic>
        <p:nvPicPr>
          <p:cNvPr id="22532" name="Picture 4" descr="qmisur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642938"/>
            <a:ext cx="37147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qmisur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786188"/>
            <a:ext cx="36972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571875" y="1571625"/>
            <a:ext cx="1071563" cy="928688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3643313" y="4572000"/>
            <a:ext cx="1071562" cy="928688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SOFTWARE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285875"/>
            <a:ext cx="8229600" cy="4840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C000"/>
                </a:solidFill>
              </a:rPr>
              <a:t> Software già esistente e adattato al test di comunicazione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C000"/>
                </a:solidFill>
              </a:rPr>
              <a:t>Funzioni </a:t>
            </a:r>
            <a:r>
              <a:rPr lang="it-IT" sz="2800" dirty="0" smtClean="0">
                <a:solidFill>
                  <a:srgbClr val="FFC000"/>
                </a:solidFill>
              </a:rPr>
              <a:t>programma di test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200" dirty="0" smtClean="0">
                <a:solidFill>
                  <a:srgbClr val="FFC000"/>
                </a:solidFill>
              </a:rPr>
              <a:t>la funzione </a:t>
            </a:r>
            <a:r>
              <a:rPr lang="it-IT" sz="2200" i="1" dirty="0" err="1" smtClean="0">
                <a:solidFill>
                  <a:srgbClr val="FFC000"/>
                </a:solidFill>
              </a:rPr>
              <a:t>initClock</a:t>
            </a:r>
            <a:r>
              <a:rPr lang="it-IT" sz="2200" dirty="0" smtClean="0">
                <a:solidFill>
                  <a:srgbClr val="FFC000"/>
                </a:solidFill>
              </a:rPr>
              <a:t> che inizializza i vari registri del clock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200" dirty="0" smtClean="0">
                <a:solidFill>
                  <a:srgbClr val="FFC000"/>
                </a:solidFill>
              </a:rPr>
              <a:t>la funzione </a:t>
            </a:r>
            <a:r>
              <a:rPr lang="it-IT" sz="2200" i="1" dirty="0" err="1" smtClean="0">
                <a:solidFill>
                  <a:srgbClr val="FFC000"/>
                </a:solidFill>
              </a:rPr>
              <a:t>sendMessage</a:t>
            </a:r>
            <a:r>
              <a:rPr lang="it-IT" sz="2200" dirty="0" smtClean="0">
                <a:solidFill>
                  <a:srgbClr val="FFC000"/>
                </a:solidFill>
              </a:rPr>
              <a:t> che manda i dati secondo il formato del pacchetto (ID, </a:t>
            </a:r>
            <a:r>
              <a:rPr lang="it-IT" sz="2200" dirty="0" err="1" smtClean="0">
                <a:solidFill>
                  <a:srgbClr val="FFC000"/>
                </a:solidFill>
              </a:rPr>
              <a:t>Datalength</a:t>
            </a:r>
            <a:r>
              <a:rPr lang="it-IT" sz="2200" dirty="0" smtClean="0">
                <a:solidFill>
                  <a:srgbClr val="FFC000"/>
                </a:solidFill>
              </a:rPr>
              <a:t>, Data, </a:t>
            </a:r>
            <a:r>
              <a:rPr lang="it-IT" sz="2200" dirty="0" err="1" smtClean="0">
                <a:solidFill>
                  <a:srgbClr val="FFC000"/>
                </a:solidFill>
              </a:rPr>
              <a:t>Checksum</a:t>
            </a:r>
            <a:r>
              <a:rPr lang="it-IT" sz="2200" dirty="0" smtClean="0">
                <a:solidFill>
                  <a:srgbClr val="FFC000"/>
                </a:solidFill>
              </a:rPr>
              <a:t>) attraverso una funzione </a:t>
            </a:r>
            <a:r>
              <a:rPr lang="it-IT" sz="2200" i="1" dirty="0" err="1" smtClean="0">
                <a:solidFill>
                  <a:srgbClr val="FFC000"/>
                </a:solidFill>
              </a:rPr>
              <a:t>sendByte</a:t>
            </a:r>
            <a:endParaRPr lang="it-IT" sz="2200" dirty="0" smtClean="0">
              <a:solidFill>
                <a:srgbClr val="FFC0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it-IT" sz="2200" dirty="0" smtClean="0">
                <a:solidFill>
                  <a:srgbClr val="FFC000"/>
                </a:solidFill>
              </a:rPr>
              <a:t>la funzione </a:t>
            </a:r>
            <a:r>
              <a:rPr lang="it-IT" sz="2200" i="1" dirty="0" err="1" smtClean="0">
                <a:solidFill>
                  <a:srgbClr val="FFC000"/>
                </a:solidFill>
              </a:rPr>
              <a:t>rxFunc</a:t>
            </a:r>
            <a:r>
              <a:rPr lang="it-IT" sz="2200" dirty="0" smtClean="0">
                <a:solidFill>
                  <a:srgbClr val="FFC000"/>
                </a:solidFill>
              </a:rPr>
              <a:t> che riceve i dati dal canale ed esegue un controllo sul </a:t>
            </a:r>
            <a:r>
              <a:rPr lang="it-IT" sz="2200" dirty="0" err="1" smtClean="0">
                <a:solidFill>
                  <a:srgbClr val="FFC000"/>
                </a:solidFill>
              </a:rPr>
              <a:t>checksum</a:t>
            </a:r>
            <a:r>
              <a:rPr lang="it-IT" sz="2200" dirty="0" smtClean="0">
                <a:solidFill>
                  <a:srgbClr val="FFC000"/>
                </a:solidFill>
              </a:rPr>
              <a:t> per verificare la corretta ricezione dei dati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C000"/>
                </a:solidFill>
              </a:rPr>
              <a:t>Il file </a:t>
            </a:r>
            <a:r>
              <a:rPr lang="it-IT" sz="2800" dirty="0" err="1" smtClean="0">
                <a:solidFill>
                  <a:srgbClr val="FFC000"/>
                </a:solidFill>
              </a:rPr>
              <a:t>UART.c</a:t>
            </a:r>
            <a:r>
              <a:rPr lang="it-IT" sz="2800" dirty="0" smtClean="0">
                <a:solidFill>
                  <a:srgbClr val="FFC000"/>
                </a:solidFill>
              </a:rPr>
              <a:t> contiene le funzioni di invio e ricezione di un byte, di inizializzazione dell’UART e le Interrupt Service Routine di trasmissione e ricezione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TEST </a:t>
            </a:r>
            <a:r>
              <a:rPr lang="it-IT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DI</a:t>
            </a:r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COMUNICAZIONE</a:t>
            </a:r>
          </a:p>
        </p:txBody>
      </p:sp>
      <p:pic>
        <p:nvPicPr>
          <p:cNvPr id="25603" name="Picture 4" descr="IMG_04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643063"/>
            <a:ext cx="53435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TIPI </a:t>
            </a:r>
            <a:r>
              <a:rPr lang="it-IT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DI</a:t>
            </a:r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TEST</a:t>
            </a:r>
          </a:p>
        </p:txBody>
      </p:sp>
      <p:sp>
        <p:nvSpPr>
          <p:cNvPr id="26627" name="Segnaposto contenuto 3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r>
              <a:rPr lang="it-IT" smtClean="0">
                <a:solidFill>
                  <a:srgbClr val="FFC000"/>
                </a:solidFill>
              </a:rPr>
              <a:t>Test di comunicazione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mtClean="0">
                <a:solidFill>
                  <a:srgbClr val="FFC000"/>
                </a:solidFill>
              </a:rPr>
              <a:t>Trasmissione unidirezionale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mtClean="0">
                <a:solidFill>
                  <a:srgbClr val="FFC000"/>
                </a:solidFill>
              </a:rPr>
              <a:t>Comunicazione bidirezionale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mtClean="0">
                <a:solidFill>
                  <a:srgbClr val="FFC000"/>
                </a:solidFill>
              </a:rPr>
              <a:t>Comunicazione in loop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mtClean="0">
                <a:solidFill>
                  <a:srgbClr val="FFC000"/>
                </a:solidFill>
              </a:rPr>
              <a:t>Comunicazione con guasti provocati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643063"/>
            <a:ext cx="39147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RISULTATI MISURE</a:t>
            </a:r>
            <a:endParaRPr lang="it-IT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471991" cy="447200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4958"/>
                <a:gridCol w="1001200"/>
                <a:gridCol w="1084633"/>
                <a:gridCol w="1001200"/>
              </a:tblGrid>
              <a:tr h="638858">
                <a:tc>
                  <a:txBody>
                    <a:bodyPr/>
                    <a:lstStyle/>
                    <a:p>
                      <a:pPr algn="ctr"/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NUMERO CICLI LOOP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NUMERO DATI CORRETTI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NUMERO ERRORI</a:t>
                      </a:r>
                      <a:endParaRPr lang="it-IT" sz="1100" b="1" dirty="0"/>
                    </a:p>
                  </a:txBody>
                  <a:tcPr anchor="ctr"/>
                </a:tc>
              </a:tr>
              <a:tr h="638858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ASSENZA</a:t>
                      </a:r>
                      <a:r>
                        <a:rPr lang="it-IT" sz="1100" baseline="0" dirty="0" smtClean="0"/>
                        <a:t> GUASTI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57446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1.009,79 Kbyte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0</a:t>
                      </a:r>
                      <a:endParaRPr lang="it-IT" sz="1100" b="1" dirty="0"/>
                    </a:p>
                  </a:txBody>
                  <a:tcPr anchor="ctr"/>
                </a:tc>
              </a:tr>
              <a:tr h="638858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ASSENZA CONDUTTORI BUS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57446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0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57446</a:t>
                      </a:r>
                      <a:endParaRPr lang="it-IT" sz="1100" b="1" dirty="0"/>
                    </a:p>
                  </a:txBody>
                  <a:tcPr anchor="ctr"/>
                </a:tc>
              </a:tr>
              <a:tr h="638858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GUASTO  SU </a:t>
                      </a:r>
                      <a:r>
                        <a:rPr lang="it-IT" sz="1100" dirty="0" err="1" smtClean="0"/>
                        <a:t>+DB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57787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1.015,78 Kbyte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0</a:t>
                      </a:r>
                      <a:endParaRPr lang="it-IT" sz="1100" b="1" dirty="0"/>
                    </a:p>
                  </a:txBody>
                  <a:tcPr anchor="ctr"/>
                </a:tc>
              </a:tr>
              <a:tr h="638858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GUASTO  SU -DB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56691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996,52 Kbyte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0</a:t>
                      </a:r>
                      <a:endParaRPr lang="it-IT" sz="1100" b="1" dirty="0"/>
                    </a:p>
                  </a:txBody>
                  <a:tcPr anchor="ctr"/>
                </a:tc>
              </a:tr>
              <a:tr h="638858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GUASTO SU </a:t>
                      </a:r>
                      <a:r>
                        <a:rPr lang="it-IT" sz="1100" dirty="0" err="1" smtClean="0"/>
                        <a:t>+DB</a:t>
                      </a:r>
                      <a:r>
                        <a:rPr lang="it-IT" sz="1100" dirty="0" smtClean="0"/>
                        <a:t> 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57894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1.017,66 Kbyte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0</a:t>
                      </a:r>
                      <a:endParaRPr lang="it-IT" sz="1100" b="1" dirty="0"/>
                    </a:p>
                  </a:txBody>
                  <a:tcPr anchor="ctr"/>
                </a:tc>
              </a:tr>
              <a:tr h="638858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GUASTO SU -DB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58211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1.023,24 Kbyte</a:t>
                      </a:r>
                      <a:endParaRPr lang="it-IT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0</a:t>
                      </a:r>
                      <a:endParaRPr lang="it-IT" sz="11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4" descr="galv_fail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451234"/>
            <a:ext cx="24447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galv_fail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878407"/>
            <a:ext cx="21923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4929190" y="3857628"/>
            <a:ext cx="1143008" cy="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4929190" y="4500570"/>
            <a:ext cx="1071570" cy="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4929190" y="5143512"/>
            <a:ext cx="1071570" cy="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4929190" y="5715016"/>
            <a:ext cx="1071570" cy="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CONCLUSIONI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C000"/>
                </a:solidFill>
              </a:rPr>
              <a:t>Lavoro svolto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200" dirty="0" smtClean="0">
                <a:solidFill>
                  <a:srgbClr val="FFC000"/>
                </a:solidFill>
              </a:rPr>
              <a:t>Analisi degli standard esistenti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200" dirty="0" smtClean="0">
                <a:solidFill>
                  <a:srgbClr val="FFC000"/>
                </a:solidFill>
              </a:rPr>
              <a:t>Analisi, realizzazione e collaudo dell’interfaccia bus-processore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200" dirty="0" smtClean="0">
                <a:solidFill>
                  <a:srgbClr val="FFC000"/>
                </a:solidFill>
              </a:rPr>
              <a:t>Integrazione ed adattamento del prototipo per la comunicazione di MSP430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200" dirty="0" smtClean="0">
                <a:solidFill>
                  <a:srgbClr val="FFC000"/>
                </a:solidFill>
              </a:rPr>
              <a:t>Test di comunicazione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C000"/>
                </a:solidFill>
              </a:rPr>
              <a:t>Sviluppi futuri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200" dirty="0" smtClean="0">
                <a:solidFill>
                  <a:srgbClr val="FFC000"/>
                </a:solidFill>
              </a:rPr>
              <a:t>Integrazione di 4 interfacce in un’unica scheda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200" dirty="0" smtClean="0">
                <a:solidFill>
                  <a:srgbClr val="FFC000"/>
                </a:solidFill>
              </a:rPr>
              <a:t>Inserimento altri 2 MSP430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200" dirty="0" smtClean="0">
                <a:solidFill>
                  <a:srgbClr val="FFC000"/>
                </a:solidFill>
              </a:rPr>
              <a:t>Test di comunicazione </a:t>
            </a:r>
            <a:r>
              <a:rPr lang="it-IT" sz="2200" dirty="0" err="1" smtClean="0">
                <a:solidFill>
                  <a:srgbClr val="FFC000"/>
                </a:solidFill>
              </a:rPr>
              <a:t>multi-master</a:t>
            </a:r>
            <a:endParaRPr lang="it-IT" sz="2200" dirty="0" smtClean="0">
              <a:solidFill>
                <a:srgbClr val="FFC000"/>
              </a:solidFill>
            </a:endParaRPr>
          </a:p>
          <a:p>
            <a:pPr eaLnBrk="1" hangingPunct="1">
              <a:buFontTx/>
              <a:buNone/>
            </a:pPr>
            <a:endParaRPr lang="it-IT" sz="2800" dirty="0" smtClean="0">
              <a:solidFill>
                <a:srgbClr val="FFC000"/>
              </a:solidFill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OBIETTIVI COMUNI</a:t>
            </a:r>
            <a:endParaRPr lang="it-IT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285875"/>
            <a:ext cx="8229600" cy="4840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C000"/>
                </a:solidFill>
              </a:rPr>
              <a:t>Verificare </a:t>
            </a:r>
            <a:r>
              <a:rPr lang="it-IT" sz="2800" dirty="0" smtClean="0">
                <a:solidFill>
                  <a:srgbClr val="FFC000"/>
                </a:solidFill>
              </a:rPr>
              <a:t>il comportamento di componenti COTS (Commercial </a:t>
            </a:r>
            <a:r>
              <a:rPr lang="it-IT" sz="2800" dirty="0" err="1" smtClean="0">
                <a:solidFill>
                  <a:srgbClr val="FFC000"/>
                </a:solidFill>
              </a:rPr>
              <a:t>Off-The-Shelf</a:t>
            </a:r>
            <a:r>
              <a:rPr lang="it-IT" sz="2800" dirty="0" smtClean="0">
                <a:solidFill>
                  <a:srgbClr val="FFC000"/>
                </a:solidFill>
              </a:rPr>
              <a:t>) in ambiente spaziale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C000"/>
                </a:solidFill>
              </a:rPr>
              <a:t>Acquisire dati relativi alle condizioni ambientali dell'orbita LEO (</a:t>
            </a:r>
            <a:r>
              <a:rPr lang="it-IT" sz="2800" dirty="0" err="1" smtClean="0">
                <a:solidFill>
                  <a:srgbClr val="FFC000"/>
                </a:solidFill>
              </a:rPr>
              <a:t>LowEarth</a:t>
            </a:r>
            <a:r>
              <a:rPr lang="it-IT" sz="2800" dirty="0" smtClean="0">
                <a:solidFill>
                  <a:srgbClr val="FFC000"/>
                </a:solidFill>
              </a:rPr>
              <a:t> </a:t>
            </a:r>
            <a:r>
              <a:rPr lang="it-IT" sz="2800" dirty="0" err="1" smtClean="0">
                <a:solidFill>
                  <a:srgbClr val="FFC000"/>
                </a:solidFill>
              </a:rPr>
              <a:t>Orbit</a:t>
            </a:r>
            <a:r>
              <a:rPr lang="it-IT" sz="2800" dirty="0" smtClean="0">
                <a:solidFill>
                  <a:srgbClr val="FFC000"/>
                </a:solidFill>
              </a:rPr>
              <a:t>) e trasmetterli alla Stazione di Terra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C000"/>
                </a:solidFill>
              </a:rPr>
              <a:t>Scattare fotografie a bassa risoluzione della superficie terrestre attraverso fotocamere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C000"/>
                </a:solidFill>
              </a:rPr>
              <a:t>Progettazione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interdisciplinare</a:t>
            </a:r>
            <a:endParaRPr lang="en-US" sz="2800" dirty="0" smtClean="0">
              <a:solidFill>
                <a:srgbClr val="FFC000"/>
              </a:solidFill>
            </a:endParaRPr>
          </a:p>
          <a:p>
            <a:pPr eaLnBrk="1" hangingPunct="1"/>
            <a:endParaRPr lang="it-IT" sz="2000" dirty="0" smtClean="0">
              <a:solidFill>
                <a:srgbClr val="FFC000"/>
              </a:solidFill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PROGETTO ARAMIS</a:t>
            </a:r>
          </a:p>
        </p:txBody>
      </p:sp>
      <p:sp>
        <p:nvSpPr>
          <p:cNvPr id="6147" name="Segnaposto contenuto 5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329113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FFC000"/>
                </a:solidFill>
              </a:rPr>
              <a:t>ARCHITETTURA MODULARE</a:t>
            </a:r>
          </a:p>
          <a:p>
            <a:pPr eaLnBrk="1" hangingPunct="1">
              <a:buFontTx/>
              <a:buNone/>
            </a:pPr>
            <a:endParaRPr lang="it-IT" sz="24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FFC000"/>
                </a:solidFill>
              </a:rPr>
              <a:t>POWER MANAGEMENT TILE: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dirty="0" err="1" smtClean="0">
                <a:solidFill>
                  <a:srgbClr val="FFC000"/>
                </a:solidFill>
              </a:rPr>
              <a:t>Power</a:t>
            </a:r>
            <a:r>
              <a:rPr lang="it-IT" dirty="0" smtClean="0">
                <a:solidFill>
                  <a:srgbClr val="FFC000"/>
                </a:solidFill>
              </a:rPr>
              <a:t> management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dirty="0" err="1" smtClean="0">
                <a:solidFill>
                  <a:srgbClr val="FFC000"/>
                </a:solidFill>
              </a:rPr>
              <a:t>Attitude</a:t>
            </a:r>
            <a:r>
              <a:rPr lang="it-IT" dirty="0" smtClean="0">
                <a:solidFill>
                  <a:srgbClr val="FFC000"/>
                </a:solidFill>
              </a:rPr>
              <a:t> and </a:t>
            </a:r>
            <a:r>
              <a:rPr lang="it-IT" dirty="0" err="1" smtClean="0">
                <a:solidFill>
                  <a:srgbClr val="FFC000"/>
                </a:solidFill>
              </a:rPr>
              <a:t>Orbit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control</a:t>
            </a:r>
            <a:endParaRPr lang="en-US" dirty="0" smtClean="0">
              <a:solidFill>
                <a:srgbClr val="FFC000"/>
              </a:solidFill>
            </a:endParaRPr>
          </a:p>
          <a:p>
            <a:pPr eaLnBrk="1" hangingPunct="1">
              <a:buFontTx/>
              <a:buNone/>
            </a:pPr>
            <a:endParaRPr lang="it-IT" sz="24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FFC000"/>
                </a:solidFill>
              </a:rPr>
              <a:t>TELECOMUNICATION TILE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dirty="0" err="1" smtClean="0">
                <a:solidFill>
                  <a:srgbClr val="FFC000"/>
                </a:solidFill>
              </a:rPr>
              <a:t>Housekeeping</a:t>
            </a:r>
            <a:r>
              <a:rPr lang="it-IT" dirty="0" smtClean="0">
                <a:solidFill>
                  <a:srgbClr val="FFC000"/>
                </a:solidFill>
              </a:rPr>
              <a:t> management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dirty="0" err="1" smtClean="0">
                <a:solidFill>
                  <a:srgbClr val="FFC000"/>
                </a:solidFill>
              </a:rPr>
              <a:t>TT&amp;C</a:t>
            </a:r>
            <a:endParaRPr lang="it-IT" dirty="0" smtClean="0">
              <a:solidFill>
                <a:srgbClr val="FFC0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it-IT" dirty="0" smtClean="0">
                <a:solidFill>
                  <a:srgbClr val="FFC000"/>
                </a:solidFill>
              </a:rPr>
              <a:t>On </a:t>
            </a:r>
            <a:r>
              <a:rPr lang="it-IT" dirty="0" err="1" smtClean="0">
                <a:solidFill>
                  <a:srgbClr val="FFC000"/>
                </a:solidFill>
              </a:rPr>
              <a:t>Board</a:t>
            </a:r>
            <a:r>
              <a:rPr lang="it-IT" dirty="0" smtClean="0">
                <a:solidFill>
                  <a:srgbClr val="FFC000"/>
                </a:solidFill>
              </a:rPr>
              <a:t> Computer</a:t>
            </a:r>
          </a:p>
          <a:p>
            <a:pPr eaLnBrk="1" hangingPunct="1">
              <a:buFontTx/>
              <a:buNone/>
            </a:pPr>
            <a:r>
              <a:rPr lang="it-IT" sz="2100" dirty="0" smtClean="0">
                <a:solidFill>
                  <a:srgbClr val="FFC000"/>
                </a:solidFill>
              </a:rPr>
              <a:t>	</a:t>
            </a:r>
            <a:r>
              <a:rPr lang="it-IT" sz="1300" dirty="0" smtClean="0">
                <a:solidFill>
                  <a:srgbClr val="FFC000"/>
                </a:solidFill>
              </a:rPr>
              <a:t>		</a:t>
            </a:r>
            <a:endParaRPr lang="en-US" dirty="0" smtClean="0">
              <a:solidFill>
                <a:srgbClr val="FFC000"/>
              </a:solidFill>
            </a:endParaRPr>
          </a:p>
          <a:p>
            <a:pPr eaLnBrk="1" hangingPunct="1">
              <a:buFontTx/>
              <a:buNone/>
            </a:pPr>
            <a:endParaRPr lang="it-IT" sz="2000" dirty="0" smtClean="0">
              <a:solidFill>
                <a:srgbClr val="FFC000"/>
              </a:solidFill>
            </a:endParaRPr>
          </a:p>
        </p:txBody>
      </p:sp>
      <p:pic>
        <p:nvPicPr>
          <p:cNvPr id="6148" name="Picture 12" descr="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286000"/>
            <a:ext cx="36163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6046788" y="1143000"/>
            <a:ext cx="3097212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C000"/>
                </a:solidFill>
              </a:rPr>
              <a:t>Telecommunication tile</a:t>
            </a:r>
            <a:endParaRPr lang="it-IT" sz="2400">
              <a:solidFill>
                <a:srgbClr val="FFC000"/>
              </a:solidFill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5429250" y="5572125"/>
            <a:ext cx="3311525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</a:rPr>
              <a:t>Power Management tile</a:t>
            </a:r>
            <a:endParaRPr lang="it-IT" sz="2400" dirty="0">
              <a:solidFill>
                <a:srgbClr val="FFC000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7286625" y="1643063"/>
            <a:ext cx="500063" cy="64293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>
                <a:solidFill>
                  <a:srgbClr val="FFC000"/>
                </a:solidFill>
              </a:ln>
              <a:latin typeface="+mn-lt"/>
              <a:cs typeface="+mn-cs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7786688" y="4786313"/>
            <a:ext cx="214312" cy="785812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>
                <a:solidFill>
                  <a:srgbClr val="FFC000"/>
                </a:solidFill>
              </a:ln>
              <a:latin typeface="+mn-lt"/>
              <a:cs typeface="+mn-cs"/>
            </a:endParaRPr>
          </a:p>
        </p:txBody>
      </p:sp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MODULI ARAMIS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sz="2600" dirty="0" smtClean="0">
                <a:solidFill>
                  <a:srgbClr val="FFC000"/>
                </a:solidFill>
              </a:rPr>
              <a:t>Trasferimento di energia tra pannelli, batterie e carichi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600" dirty="0" smtClean="0">
                <a:solidFill>
                  <a:srgbClr val="FFC000"/>
                </a:solidFill>
              </a:rPr>
              <a:t>Scambio di informazioni: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it-IT" sz="2000" dirty="0" smtClean="0">
                <a:solidFill>
                  <a:srgbClr val="FFC000"/>
                </a:solidFill>
              </a:rPr>
              <a:t>Da Telecommunication a </a:t>
            </a:r>
            <a:r>
              <a:rPr lang="it-IT" sz="2000" dirty="0" err="1" smtClean="0">
                <a:solidFill>
                  <a:srgbClr val="FFC000"/>
                </a:solidFill>
              </a:rPr>
              <a:t>Power</a:t>
            </a:r>
            <a:r>
              <a:rPr lang="it-IT" sz="2000" dirty="0" smtClean="0">
                <a:solidFill>
                  <a:srgbClr val="FFC000"/>
                </a:solidFill>
              </a:rPr>
              <a:t> Management: </a:t>
            </a:r>
            <a:br>
              <a:rPr lang="it-IT" sz="2000" dirty="0" smtClean="0">
                <a:solidFill>
                  <a:srgbClr val="FFC000"/>
                </a:solidFill>
              </a:rPr>
            </a:br>
            <a:r>
              <a:rPr lang="it-IT" sz="2000" dirty="0" smtClean="0">
                <a:solidFill>
                  <a:srgbClr val="FFC000"/>
                </a:solidFill>
              </a:rPr>
              <a:t>comandi di gestione della potenza, comandi di controllo di assetto, comandi di lettura dei dati di telemetria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it-IT" sz="2000" dirty="0" smtClean="0">
                <a:solidFill>
                  <a:srgbClr val="FFC000"/>
                </a:solidFill>
              </a:rPr>
              <a:t>Da </a:t>
            </a:r>
            <a:r>
              <a:rPr lang="it-IT" sz="2000" dirty="0" err="1" smtClean="0">
                <a:solidFill>
                  <a:srgbClr val="FFC000"/>
                </a:solidFill>
              </a:rPr>
              <a:t>Power</a:t>
            </a:r>
            <a:r>
              <a:rPr lang="it-IT" sz="2000" dirty="0" smtClean="0">
                <a:solidFill>
                  <a:srgbClr val="FFC000"/>
                </a:solidFill>
              </a:rPr>
              <a:t> Management a Telecommunication:</a:t>
            </a:r>
            <a:br>
              <a:rPr lang="it-IT" sz="2000" dirty="0" smtClean="0">
                <a:solidFill>
                  <a:srgbClr val="FFC000"/>
                </a:solidFill>
              </a:rPr>
            </a:br>
            <a:r>
              <a:rPr lang="it-IT" sz="2000" dirty="0" smtClean="0">
                <a:solidFill>
                  <a:srgbClr val="FFC000"/>
                </a:solidFill>
              </a:rPr>
              <a:t>invio dei dati di telemetria, invio delle risposte ai comandi, segnalazione completamento del controllo di assetto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600" dirty="0" smtClean="0">
                <a:solidFill>
                  <a:srgbClr val="FFC000"/>
                </a:solidFill>
              </a:rPr>
              <a:t>Trasferimento e scambio di queste informazioni avviene tramite il sottosistema di comunicazione OBDB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t-IT" sz="31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REQUISITI ON BOARD DATA BUS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Tolleranza ai guasti</a:t>
            </a:r>
          </a:p>
          <a:p>
            <a:pPr marL="1074738" lvl="1" indent="-442913" eaLnBrk="1" hangingPunct="1">
              <a:spcBef>
                <a:spcPts val="400"/>
              </a:spcBef>
              <a:buFont typeface="Arial" charset="0"/>
              <a:buChar char="•"/>
            </a:pPr>
            <a:r>
              <a:rPr lang="it-IT" sz="2400" dirty="0" smtClean="0">
                <a:solidFill>
                  <a:srgbClr val="FFC000"/>
                </a:solidFill>
              </a:rPr>
              <a:t>Ridondanza</a:t>
            </a:r>
          </a:p>
          <a:p>
            <a:pPr eaLnBrk="1" hangingPunct="1">
              <a:spcBef>
                <a:spcPts val="1000"/>
              </a:spcBef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Flessibilità nelle interconnessioni</a:t>
            </a:r>
          </a:p>
          <a:p>
            <a:pPr marL="1074738" lvl="1" indent="-442913" eaLnBrk="1" hangingPunct="1">
              <a:spcBef>
                <a:spcPts val="400"/>
              </a:spcBef>
              <a:buFont typeface="Arial" charset="0"/>
              <a:buChar char="•"/>
            </a:pPr>
            <a:r>
              <a:rPr lang="it-IT" sz="2400" dirty="0" smtClean="0">
                <a:solidFill>
                  <a:srgbClr val="FFC000"/>
                </a:solidFill>
              </a:rPr>
              <a:t>Isolamento galvanico</a:t>
            </a:r>
          </a:p>
          <a:p>
            <a:pPr eaLnBrk="1" hangingPunct="1">
              <a:spcBef>
                <a:spcPts val="1000"/>
              </a:spcBef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Moderato </a:t>
            </a:r>
            <a:r>
              <a:rPr lang="it-IT" dirty="0" err="1" smtClean="0">
                <a:solidFill>
                  <a:srgbClr val="FFC000"/>
                </a:solidFill>
              </a:rPr>
              <a:t>bitrate</a:t>
            </a:r>
            <a:endParaRPr lang="it-IT" dirty="0" smtClean="0">
              <a:solidFill>
                <a:srgbClr val="FFC000"/>
              </a:solidFill>
            </a:endParaRPr>
          </a:p>
          <a:p>
            <a:pPr marL="1074738" lvl="1" indent="-442913" eaLnBrk="1" hangingPunct="1">
              <a:spcBef>
                <a:spcPts val="400"/>
              </a:spcBef>
              <a:buFont typeface="Arial" charset="0"/>
              <a:buChar char="•"/>
            </a:pPr>
            <a:r>
              <a:rPr lang="it-IT" sz="2400" dirty="0" smtClean="0">
                <a:solidFill>
                  <a:srgbClr val="FFC000"/>
                </a:solidFill>
              </a:rPr>
              <a:t>Circa 1 Mbit/s</a:t>
            </a:r>
          </a:p>
          <a:p>
            <a:pPr eaLnBrk="1" hangingPunct="1">
              <a:spcBef>
                <a:spcPts val="1000"/>
              </a:spcBef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Semplicità </a:t>
            </a:r>
            <a:r>
              <a:rPr lang="it-IT" dirty="0" err="1" smtClean="0">
                <a:solidFill>
                  <a:srgbClr val="FFC000"/>
                </a:solidFill>
              </a:rPr>
              <a:t>implementativa</a:t>
            </a:r>
            <a:endParaRPr lang="it-IT" dirty="0" smtClean="0">
              <a:solidFill>
                <a:srgbClr val="FFC000"/>
              </a:solidFill>
            </a:endParaRPr>
          </a:p>
          <a:p>
            <a:pPr marL="1074738" lvl="1" indent="-442913" eaLnBrk="1" hangingPunct="1">
              <a:spcBef>
                <a:spcPts val="400"/>
              </a:spcBef>
              <a:buFont typeface="Arial" charset="0"/>
              <a:buChar char="•"/>
            </a:pPr>
            <a:r>
              <a:rPr lang="it-IT" sz="2400" dirty="0" smtClean="0">
                <a:solidFill>
                  <a:srgbClr val="FFC000"/>
                </a:solidFill>
              </a:rPr>
              <a:t>Utilizzo delle periferiche esistenti</a:t>
            </a:r>
          </a:p>
          <a:p>
            <a:pPr eaLnBrk="1" hangingPunct="1">
              <a:buFontTx/>
              <a:buNone/>
            </a:pPr>
            <a:endParaRPr lang="it-IT" dirty="0" smtClean="0">
              <a:solidFill>
                <a:srgbClr val="FFC000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STANDARD ESISTENTI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dirty="0" err="1" smtClean="0">
                <a:solidFill>
                  <a:srgbClr val="FFC000"/>
                </a:solidFill>
              </a:rPr>
              <a:t>SpaceWire</a:t>
            </a:r>
            <a:endParaRPr lang="it-IT" dirty="0" smtClean="0">
              <a:solidFill>
                <a:srgbClr val="FFC0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it-IT" sz="2400" dirty="0" smtClean="0">
                <a:solidFill>
                  <a:srgbClr val="FFC000"/>
                </a:solidFill>
              </a:rPr>
              <a:t>Elevata velocità di comunicazione full-duplex (da 2 a 200 </a:t>
            </a:r>
            <a:r>
              <a:rPr lang="it-IT" sz="2400" dirty="0" err="1" smtClean="0">
                <a:solidFill>
                  <a:srgbClr val="FFC000"/>
                </a:solidFill>
              </a:rPr>
              <a:t>Mbits</a:t>
            </a:r>
            <a:r>
              <a:rPr lang="it-IT" sz="2400" dirty="0" smtClean="0">
                <a:solidFill>
                  <a:srgbClr val="FFC000"/>
                </a:solidFill>
              </a:rPr>
              <a:t> / s)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400" dirty="0" smtClean="0">
                <a:solidFill>
                  <a:srgbClr val="FFC000"/>
                </a:solidFill>
              </a:rPr>
              <a:t>Collegamenti punto-punto o topologie più complesse attraverso </a:t>
            </a:r>
            <a:r>
              <a:rPr lang="it-IT" sz="2400" i="1" dirty="0" err="1" smtClean="0">
                <a:solidFill>
                  <a:srgbClr val="FFC000"/>
                </a:solidFill>
              </a:rPr>
              <a:t>switch</a:t>
            </a:r>
            <a:r>
              <a:rPr lang="it-IT" sz="2400" i="1" dirty="0" smtClean="0">
                <a:solidFill>
                  <a:srgbClr val="FFC000"/>
                </a:solidFill>
              </a:rPr>
              <a:t> di </a:t>
            </a:r>
            <a:r>
              <a:rPr lang="it-IT" sz="2400" i="1" dirty="0" err="1" smtClean="0">
                <a:solidFill>
                  <a:srgbClr val="FFC000"/>
                </a:solidFill>
              </a:rPr>
              <a:t>routing</a:t>
            </a:r>
            <a:endParaRPr lang="it-IT" sz="2400" i="1" dirty="0" smtClean="0">
              <a:solidFill>
                <a:srgbClr val="FFC0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it-IT" sz="2400" dirty="0" smtClean="0">
                <a:solidFill>
                  <a:srgbClr val="FFC000"/>
                </a:solidFill>
              </a:rPr>
              <a:t>Riduce i costi di integrazione del sistema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400" dirty="0" smtClean="0">
                <a:solidFill>
                  <a:srgbClr val="FFC000"/>
                </a:solidFill>
              </a:rPr>
              <a:t>Migliora la compatibilità tra dati di dispositivi e sottosistemi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400" dirty="0" smtClean="0">
                <a:solidFill>
                  <a:srgbClr val="FFC000"/>
                </a:solidFill>
              </a:rPr>
              <a:t>Favorisce il riutilizzo in diverse missioni aerospaziali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STANDARD ESISTENTI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CAN (Controller Area Network)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400" dirty="0" smtClean="0">
                <a:solidFill>
                  <a:srgbClr val="FFC000"/>
                </a:solidFill>
              </a:rPr>
              <a:t>Semplicità e flessibilità del cablaggio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400" dirty="0" smtClean="0">
                <a:solidFill>
                  <a:srgbClr val="FFC000"/>
                </a:solidFill>
              </a:rPr>
              <a:t>Alta immunità ai disturbi</a:t>
            </a:r>
            <a:endParaRPr lang="it-IT" sz="2400" i="1" dirty="0" smtClean="0">
              <a:solidFill>
                <a:srgbClr val="FFC000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it-IT" sz="2400" dirty="0" smtClean="0">
                <a:solidFill>
                  <a:srgbClr val="FFC000"/>
                </a:solidFill>
              </a:rPr>
              <a:t>Elevata affidabilità</a:t>
            </a:r>
          </a:p>
          <a:p>
            <a:pPr lvl="1" eaLnBrk="1" hangingPunct="1">
              <a:buFont typeface="Arial" charset="0"/>
              <a:buChar char="•"/>
            </a:pPr>
            <a:r>
              <a:rPr lang="it-IT" sz="2400" dirty="0" smtClean="0">
                <a:solidFill>
                  <a:srgbClr val="FFC000"/>
                </a:solidFill>
              </a:rPr>
              <a:t>Confinamento degli errori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LIN (</a:t>
            </a:r>
            <a:r>
              <a:rPr lang="it-IT" dirty="0" err="1" smtClean="0">
                <a:solidFill>
                  <a:srgbClr val="FFC000"/>
                </a:solidFill>
              </a:rPr>
              <a:t>Local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Interconnect</a:t>
            </a:r>
            <a:r>
              <a:rPr lang="it-IT" dirty="0" smtClean="0">
                <a:solidFill>
                  <a:srgbClr val="FFC000"/>
                </a:solidFill>
              </a:rPr>
              <a:t> Network)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dirty="0" err="1" smtClean="0">
                <a:solidFill>
                  <a:srgbClr val="FFC000"/>
                </a:solidFill>
              </a:rPr>
              <a:t>FlexRay</a:t>
            </a:r>
            <a:endParaRPr lang="it-IT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</a:rPr>
              <a:t>MOST (Media </a:t>
            </a:r>
            <a:r>
              <a:rPr lang="it-IT" dirty="0" err="1" smtClean="0">
                <a:solidFill>
                  <a:srgbClr val="FFC000"/>
                </a:solidFill>
              </a:rPr>
              <a:t>Oriented</a:t>
            </a:r>
            <a:r>
              <a:rPr lang="it-IT" dirty="0" smtClean="0">
                <a:solidFill>
                  <a:srgbClr val="FFC000"/>
                </a:solidFill>
              </a:rPr>
              <a:t> System </a:t>
            </a:r>
            <a:r>
              <a:rPr lang="it-IT" dirty="0" err="1" smtClean="0">
                <a:solidFill>
                  <a:srgbClr val="FFC000"/>
                </a:solidFill>
              </a:rPr>
              <a:t>Transport</a:t>
            </a:r>
            <a:r>
              <a:rPr lang="it-IT" dirty="0" smtClean="0">
                <a:solidFill>
                  <a:srgbClr val="FFC000"/>
                </a:solidFill>
              </a:rPr>
              <a:t>)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SCELTA DEL BUS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3000"/>
              </a:lnSpc>
              <a:buFont typeface="Wingdings" pitchFamily="2" charset="2"/>
              <a:buChar char="Ø"/>
            </a:pPr>
            <a:r>
              <a:rPr lang="it-IT" sz="3000" dirty="0" smtClean="0">
                <a:solidFill>
                  <a:srgbClr val="FFC000"/>
                </a:solidFill>
              </a:rPr>
              <a:t>Ogni protocollo ha caratteristiche specifiche per l’ambito in cui è stato sviluppato</a:t>
            </a:r>
          </a:p>
          <a:p>
            <a:pPr eaLnBrk="1" hangingPunct="1">
              <a:lnSpc>
                <a:spcPct val="83000"/>
              </a:lnSpc>
              <a:buFont typeface="Wingdings" pitchFamily="2" charset="2"/>
              <a:buChar char="Ø"/>
            </a:pPr>
            <a:r>
              <a:rPr lang="it-IT" sz="3000" dirty="0" smtClean="0">
                <a:solidFill>
                  <a:srgbClr val="FFC000"/>
                </a:solidFill>
              </a:rPr>
              <a:t>Nessun protocollo si adatta a tutti i requisiti dell’architettura </a:t>
            </a:r>
            <a:r>
              <a:rPr lang="it-IT" sz="3000" dirty="0" err="1" smtClean="0">
                <a:solidFill>
                  <a:srgbClr val="FFC000"/>
                </a:solidFill>
              </a:rPr>
              <a:t>AraMiS</a:t>
            </a:r>
            <a:endParaRPr lang="it-IT" sz="3000" b="1" dirty="0" smtClean="0">
              <a:solidFill>
                <a:srgbClr val="FFC000"/>
              </a:solidFill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3000" dirty="0" smtClean="0">
                <a:solidFill>
                  <a:srgbClr val="FFC000"/>
                </a:solidFill>
              </a:rPr>
              <a:t>Bus con isolamento galvanico di tipo magnetico (trasformatore)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it-IT" sz="3000" dirty="0" smtClean="0">
                <a:solidFill>
                  <a:srgbClr val="FFC000"/>
                </a:solidFill>
              </a:rPr>
              <a:t>Possibilità di scollegare un nodo dall’alimentazione (per motivi di latch-up o di risparmio energetico)</a:t>
            </a:r>
          </a:p>
          <a:p>
            <a:pPr eaLnBrk="1" hangingPunct="1">
              <a:buFont typeface="Wingdings" pitchFamily="2" charset="2"/>
              <a:buChar char="Ø"/>
            </a:pPr>
            <a:endParaRPr lang="it-IT" dirty="0" smtClean="0">
              <a:solidFill>
                <a:srgbClr val="FFC000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00"/>
          </a:buClr>
          <a:buSzPct val="100000"/>
          <a:buFont typeface="Wingdings" pitchFamily="2" charset="2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GB" sz="1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00"/>
          </a:buClr>
          <a:buSzPct val="100000"/>
          <a:buFont typeface="Wingdings" pitchFamily="2" charset="2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GB" sz="1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00"/>
          </a:buClr>
          <a:buSzPct val="100000"/>
          <a:buFont typeface="Wingdings" pitchFamily="2" charset="2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GB" sz="1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C00"/>
          </a:buClr>
          <a:buSzPct val="100000"/>
          <a:buFont typeface="Wingdings" pitchFamily="2" charset="2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GB" sz="14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</Template>
  <TotalTime>1659</TotalTime>
  <Words>826</Words>
  <Application>Microsoft Office PowerPoint</Application>
  <PresentationFormat>Presentazione su schermo (4:3)</PresentationFormat>
  <Paragraphs>180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26</vt:i4>
      </vt:variant>
      <vt:variant>
        <vt:lpstr>Presentazioni personalizzate</vt:lpstr>
      </vt:variant>
      <vt:variant>
        <vt:i4>1</vt:i4>
      </vt:variant>
    </vt:vector>
  </HeadingPairs>
  <TitlesOfParts>
    <vt:vector size="30" baseType="lpstr">
      <vt:lpstr>1_Default Design</vt:lpstr>
      <vt:lpstr>Default Design</vt:lpstr>
      <vt:lpstr>Modèle par défaut</vt:lpstr>
      <vt:lpstr> Integrazione di un sottosistema di comunicazione per nanosatellite tollerante ai guasti</vt:lpstr>
      <vt:lpstr>NANOSATELLITE</vt:lpstr>
      <vt:lpstr>OBIETTIVI COMUNI</vt:lpstr>
      <vt:lpstr>PROGETTO ARAMIS</vt:lpstr>
      <vt:lpstr>MODULI ARAMIS</vt:lpstr>
      <vt:lpstr>REQUISITI ON BOARD DATA BUS</vt:lpstr>
      <vt:lpstr>STANDARD ESISTENTI</vt:lpstr>
      <vt:lpstr>STANDARD ESISTENTI</vt:lpstr>
      <vt:lpstr>SCELTA DEL BUS</vt:lpstr>
      <vt:lpstr>ACCOPPIAMENTO MAGNETICO</vt:lpstr>
      <vt:lpstr>CODIFICA IRDA</vt:lpstr>
      <vt:lpstr>TOLLERANZA AI GUASTI</vt:lpstr>
      <vt:lpstr>VANTAGGI E SVANTAGGI</vt:lpstr>
      <vt:lpstr>INTERFACCIA BUS-PROCESSORE 1B411 OBDB</vt:lpstr>
      <vt:lpstr>TRASMETTITORE</vt:lpstr>
      <vt:lpstr>RICEVITORE</vt:lpstr>
      <vt:lpstr>IMPLEMENTAZIONE LIVELLO COLLEGAMENTO</vt:lpstr>
      <vt:lpstr>REALIZZAZIONE INTERFACCIA</vt:lpstr>
      <vt:lpstr>REALIZZAZIONE PROTOTIPO</vt:lpstr>
      <vt:lpstr>TEST INTERFACCIA [1/2]</vt:lpstr>
      <vt:lpstr>TEST INTERFACCIA [2/2]</vt:lpstr>
      <vt:lpstr>SOFTWARE</vt:lpstr>
      <vt:lpstr>TEST DI COMUNICAZIONE</vt:lpstr>
      <vt:lpstr>TIPI DI TEST</vt:lpstr>
      <vt:lpstr>RISULTATI MISURE</vt:lpstr>
      <vt:lpstr>CONCLUSIONI</vt:lpstr>
      <vt:lpstr>Presentazione personalizzata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luca</dc:creator>
  <cp:lastModifiedBy>luca</cp:lastModifiedBy>
  <cp:revision>115</cp:revision>
  <dcterms:created xsi:type="dcterms:W3CDTF">2011-09-10T17:43:42Z</dcterms:created>
  <dcterms:modified xsi:type="dcterms:W3CDTF">2011-09-20T14:45:58Z</dcterms:modified>
</cp:coreProperties>
</file>