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77" r:id="rId10"/>
    <p:sldId id="278" r:id="rId11"/>
    <p:sldId id="263" r:id="rId12"/>
    <p:sldId id="264" r:id="rId13"/>
    <p:sldId id="265" r:id="rId14"/>
    <p:sldId id="266" r:id="rId15"/>
    <p:sldId id="267" r:id="rId16"/>
    <p:sldId id="271" r:id="rId17"/>
    <p:sldId id="269" r:id="rId18"/>
    <p:sldId id="270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14" autoAdjust="0"/>
  </p:normalViewPr>
  <p:slideViewPr>
    <p:cSldViewPr>
      <p:cViewPr>
        <p:scale>
          <a:sx n="100" d="100"/>
          <a:sy n="100" d="100"/>
        </p:scale>
        <p:origin x="-2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9E78B-86CF-4510-84F5-6E8224914555}" type="datetimeFigureOut">
              <a:rPr lang="it-IT" smtClean="0"/>
              <a:pPr/>
              <a:t>25/11/2012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06D54-CD0A-4E8D-90E3-195977D0479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779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Aramis,</a:t>
            </a:r>
            <a:r>
              <a:rPr lang="it-IT" baseline="0" dirty="0" smtClean="0"/>
              <a:t> acronimo di architettura modulare per nano satelliti è un progetto intrapreso dal POLITo a partire dal 2006 con lo scopo di realizzare satelliti di piccole dimensioni con struttura modulare, ossia ampliare il precedente progetto CUBESAT (PiCPoT) che invece è ad hoc.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progetto AraMiS prevede dei moduli standard ed indipendenti, compatibili tra di loro che hanno tra le altre cose caratteristiche di modularità. Questo è un vantaggio in quanto tali moduli sono riutilizzabili in altri progetti, è inoltre possibile sviluppare più moduli contemporaneamente. Questa modularità riduce i costi, ma anche i tempi e rende il progetto molto più versatile ed esportabile verso altri progetti.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Le principali tile utilizzate in AraMis sono 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Power management tile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Telecomunication tile</a:t>
            </a:r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6D54-CD0A-4E8D-90E3-195977D0479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073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modello matematico di</a:t>
            </a:r>
            <a:r>
              <a:rPr lang="it-IT" baseline="0" dirty="0" smtClean="0"/>
              <a:t> una cella solare è stato studiato, grazie anche ad articoli trovati in IEEExplore, e sintetizzato in un modello di questo tipo (vedi figura).</a:t>
            </a:r>
          </a:p>
          <a:p>
            <a:r>
              <a:rPr lang="it-IT" baseline="0" dirty="0" smtClean="0"/>
              <a:t>La corrente elttrica generata in una cella idele (senza cadute di tensione e correnti parassite) è quella che si ottiene dalla formula. Se invece volessimo tener conto anche delle resistenze parassite bisognerebbe sottrarre un termine che sarà del tipo</a:t>
            </a:r>
          </a:p>
          <a:p>
            <a:r>
              <a:rPr lang="it-IT" baseline="0" dirty="0" smtClean="0"/>
              <a:t>(Va+IRs)/Rsh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modello spice prevede un generatore di corrente, tre diodi in serie, e due resistenze parassite. Sono stati utilizzati tre diodi in serie per ottenere la tensione di soglia necessaria (i diodi comunemente hanno una tensione di soglia non superiore 0,6V), i valori delle resistenze e della corrente generata sono stati ricavati dai datasheet delle celle utilizzate.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L’andamento ottenuto con la simulazione è simile a quello atteso e descritto nei datasheet delle celle solari, si può quindi concludere che il modello matematico è coerente.</a:t>
            </a:r>
          </a:p>
          <a:p>
            <a:r>
              <a:rPr lang="it-IT" baseline="0" dirty="0" smtClean="0"/>
              <a:t>Il grafico più importante è quello della potenza nel quale è possibile vedere l’MPP ossia il punto a massima potenza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6D54-CD0A-4E8D-90E3-195977D0479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358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6D54-CD0A-4E8D-90E3-195977D0479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603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6D54-CD0A-4E8D-90E3-195977D0479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613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Analizziamo</a:t>
            </a:r>
            <a:r>
              <a:rPr lang="it-IT" baseline="0" dirty="0" smtClean="0"/>
              <a:t> ora il circuito elettronico progettato, sfruttando in questo caso lo schematico utilizzato per le simulazioni </a:t>
            </a:r>
            <a:r>
              <a:rPr lang="it-IT" baseline="0" dirty="0" err="1" smtClean="0"/>
              <a:t>spice</a:t>
            </a:r>
            <a:r>
              <a:rPr lang="it-IT" baseline="0" dirty="0" smtClean="0"/>
              <a:t>, che presenta alcune semplificazioni rispetto al </a:t>
            </a:r>
            <a:r>
              <a:rPr lang="it-IT" baseline="0" dirty="0" err="1" smtClean="0"/>
              <a:t>cicuito</a:t>
            </a:r>
            <a:r>
              <a:rPr lang="it-IT" baseline="0" dirty="0" smtClean="0"/>
              <a:t> progettato.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1) La parte principale è costituita dal convertitore </a:t>
            </a:r>
            <a:r>
              <a:rPr lang="it-IT" baseline="0" dirty="0" err="1" smtClean="0"/>
              <a:t>buck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Come probabilmente saprete questo convertitore </a:t>
            </a:r>
            <a:r>
              <a:rPr lang="it-IT" baseline="0" dirty="0" err="1" smtClean="0"/>
              <a:t>switching</a:t>
            </a:r>
            <a:r>
              <a:rPr lang="it-IT" baseline="0" dirty="0" smtClean="0"/>
              <a:t> è in grado di trasformare una tensione d’ingresso alta (in questo caso 30V) in una tensione più bassa a valor medio costante. E’ costituito principalmente da un MOS, un induttanza che costituisce l’elemento di memoria fondamentale in questo circuito, un diodo e due condensatori, uno in ingresso ed uno in uscita. Il carico, ossia l’utilizzatore della tensione generata viene in questo caso </a:t>
            </a:r>
            <a:r>
              <a:rPr lang="it-IT" baseline="0" dirty="0" err="1" smtClean="0"/>
              <a:t>modellizzato</a:t>
            </a:r>
            <a:r>
              <a:rPr lang="it-IT" baseline="0" dirty="0" smtClean="0"/>
              <a:t> con una resistenza.</a:t>
            </a:r>
          </a:p>
          <a:p>
            <a:r>
              <a:rPr lang="it-IT" baseline="0" dirty="0" smtClean="0"/>
              <a:t>Il </a:t>
            </a:r>
            <a:r>
              <a:rPr lang="it-IT" baseline="0" dirty="0" err="1" smtClean="0"/>
              <a:t>mos</a:t>
            </a:r>
            <a:r>
              <a:rPr lang="it-IT" baseline="0" dirty="0" smtClean="0"/>
              <a:t> funziona da interruttore e realizza due fasi temporali distinte. </a:t>
            </a:r>
          </a:p>
          <a:p>
            <a:r>
              <a:rPr lang="it-IT" baseline="0" dirty="0" smtClean="0"/>
              <a:t>Durante la fase ON (interruttore chiuso), la corrente circola dalle celle solari, attraversa l’induttanza (caricandola), ed alimenta il carico </a:t>
            </a:r>
          </a:p>
          <a:p>
            <a:r>
              <a:rPr lang="it-IT" baseline="0" dirty="0" smtClean="0"/>
              <a:t>Durante la fase OFF (interruttore aperto) il carico viene alimentato dall’induttanza che quindi si scarica</a:t>
            </a:r>
          </a:p>
          <a:p>
            <a:r>
              <a:rPr lang="it-IT" baseline="0" dirty="0" smtClean="0"/>
              <a:t>In questo modo viene a crearsi una corrente e quindi una tensione che oscilla tra due valori fissi, ma che presenta un valor medio nullo.</a:t>
            </a:r>
          </a:p>
          <a:p>
            <a:r>
              <a:rPr lang="it-IT" baseline="0" dirty="0" err="1" smtClean="0"/>
              <a:t>Affinchè</a:t>
            </a:r>
            <a:r>
              <a:rPr lang="it-IT" baseline="0" dirty="0" smtClean="0"/>
              <a:t> lo </a:t>
            </a:r>
            <a:r>
              <a:rPr lang="it-IT" baseline="0" dirty="0" err="1" smtClean="0"/>
              <a:t>switching</a:t>
            </a:r>
            <a:r>
              <a:rPr lang="it-IT" baseline="0" dirty="0" smtClean="0"/>
              <a:t> funzioni bene, la tensione generata deve avere delle oscillazioni piccole ed essere il più possibile costante.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2) Il </a:t>
            </a:r>
            <a:r>
              <a:rPr lang="it-IT" baseline="0" dirty="0" err="1" smtClean="0"/>
              <a:t>Pmos</a:t>
            </a:r>
            <a:r>
              <a:rPr lang="it-IT" baseline="0" dirty="0" smtClean="0"/>
              <a:t> driver è necessario in quanto il comparatore di soglia non riesce ad accendere e spegnere il </a:t>
            </a:r>
            <a:r>
              <a:rPr lang="it-IT" baseline="0" dirty="0" err="1" smtClean="0"/>
              <a:t>Pmos</a:t>
            </a:r>
            <a:r>
              <a:rPr lang="it-IT" baseline="0" dirty="0" smtClean="0"/>
              <a:t> direttamente.</a:t>
            </a:r>
          </a:p>
          <a:p>
            <a:r>
              <a:rPr lang="it-IT" baseline="0" dirty="0" smtClean="0"/>
              <a:t>Infatti per accendere il </a:t>
            </a:r>
            <a:r>
              <a:rPr lang="it-IT" baseline="0" dirty="0" err="1" smtClean="0"/>
              <a:t>mos</a:t>
            </a:r>
            <a:r>
              <a:rPr lang="it-IT" baseline="0" dirty="0" smtClean="0"/>
              <a:t> è necessario che la sua </a:t>
            </a:r>
            <a:r>
              <a:rPr lang="it-IT" baseline="0" dirty="0" err="1" smtClean="0"/>
              <a:t>Vgs</a:t>
            </a:r>
            <a:r>
              <a:rPr lang="it-IT" baseline="0" dirty="0" smtClean="0"/>
              <a:t> assuma un valore tra 10V e 20V</a:t>
            </a:r>
          </a:p>
          <a:p>
            <a:r>
              <a:rPr lang="it-IT" baseline="0" dirty="0" smtClean="0"/>
              <a:t>	- Q3 spegne il mos ( q3 acceso la sua base è circa ½ Vin – Vbe(Q5)) </a:t>
            </a:r>
          </a:p>
          <a:p>
            <a:r>
              <a:rPr lang="it-IT" baseline="0" dirty="0" smtClean="0"/>
              <a:t>	- Q5 accende il </a:t>
            </a:r>
            <a:r>
              <a:rPr lang="it-IT" baseline="0" dirty="0" err="1" smtClean="0"/>
              <a:t>mos</a:t>
            </a:r>
            <a:r>
              <a:rPr lang="it-IT" baseline="0" dirty="0" smtClean="0"/>
              <a:t> portando il suo </a:t>
            </a:r>
            <a:r>
              <a:rPr lang="it-IT" baseline="0" dirty="0" err="1" smtClean="0"/>
              <a:t>gate</a:t>
            </a:r>
            <a:r>
              <a:rPr lang="it-IT" baseline="0" dirty="0" smtClean="0"/>
              <a:t> a zero</a:t>
            </a:r>
          </a:p>
          <a:p>
            <a:r>
              <a:rPr lang="it-IT" baseline="0" dirty="0" smtClean="0"/>
              <a:t>	- M2 si comporta da interruttore pilotando le basi di Q5e Q3</a:t>
            </a:r>
          </a:p>
          <a:p>
            <a:r>
              <a:rPr lang="it-IT" baseline="0" dirty="0" smtClean="0"/>
              <a:t>	- Quando out vale 1 (5V) M2 è acceso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6D54-CD0A-4E8D-90E3-195977D04797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FEFA0A-2F20-4B60-98C6-5FFDA469AA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373-3168-4F3A-BD7B-E8255CDC1708}" type="datetimeFigureOut">
              <a:rPr lang="en-US" sz="1000" smtClean="0">
                <a:solidFill>
                  <a:schemeClr val="tx1"/>
                </a:solidFill>
              </a:rPr>
              <a:pPr/>
              <a:t>11/25/2012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373-3168-4F3A-BD7B-E8255CDC1708}" type="datetimeFigureOut">
              <a:rPr lang="en-US" sz="1000" smtClean="0">
                <a:solidFill>
                  <a:schemeClr val="tx1"/>
                </a:solidFill>
              </a:rPr>
              <a:pPr/>
              <a:t>11/25/2012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11/25/2012 7:37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‹N›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373-3168-4F3A-BD7B-E8255CDC1708}" type="datetimeFigureOut">
              <a:rPr lang="en-US" sz="1000" smtClean="0">
                <a:solidFill>
                  <a:schemeClr val="tx1"/>
                </a:solidFill>
              </a:rPr>
              <a:pPr/>
              <a:t>11/25/2012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8">
              <a:rPr lang="en-US" smtClean="0"/>
              <a:pPr/>
              <a:t>11/25/2012 7:37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373-3168-4F3A-BD7B-E8255CDC1708}" type="datetimeFigureOut">
              <a:rPr lang="en-US" sz="1000" smtClean="0">
                <a:solidFill>
                  <a:schemeClr val="tx1"/>
                </a:solidFill>
              </a:rPr>
              <a:pPr/>
              <a:t>11/25/2012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373-3168-4F3A-BD7B-E8255CDC1708}" type="datetimeFigureOut">
              <a:rPr lang="en-US" sz="1000" smtClean="0">
                <a:solidFill>
                  <a:schemeClr val="tx1"/>
                </a:solidFill>
              </a:rPr>
              <a:pPr/>
              <a:t>11/25/2012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373-3168-4F3A-BD7B-E8255CDC1708}" type="datetimeFigureOut">
              <a:rPr lang="en-US" sz="1000" smtClean="0">
                <a:solidFill>
                  <a:schemeClr val="tx1"/>
                </a:solidFill>
              </a:rPr>
              <a:pPr/>
              <a:t>11/25/2012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578373-3168-4F3A-BD7B-E8255CDC1708}" type="datetimeFigureOut">
              <a:rPr lang="en-US" sz="1000" smtClean="0">
                <a:solidFill>
                  <a:schemeClr val="tx1"/>
                </a:solidFill>
              </a:rPr>
              <a:pPr/>
              <a:t>11/25/2012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1" y="2276872"/>
            <a:ext cx="8458200" cy="57951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Politecnico di Torino</a:t>
            </a:r>
          </a:p>
          <a:p>
            <a:r>
              <a:rPr lang="it-IT" dirty="0" smtClean="0"/>
              <a:t>Corso di laurea in Ingegneria Elettronica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260648"/>
            <a:ext cx="8458200" cy="18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di un modulo riconfigurabile integrato per nano satelliti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21297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ndara" pitchFamily="34" charset="0"/>
              </a:rPr>
              <a:t>Relatori:</a:t>
            </a:r>
          </a:p>
          <a:p>
            <a:r>
              <a:rPr lang="it-IT" dirty="0" smtClean="0">
                <a:latin typeface="Candara" pitchFamily="34" charset="0"/>
              </a:rPr>
              <a:t>Prof. Leonardo Reyneri</a:t>
            </a:r>
          </a:p>
          <a:p>
            <a:r>
              <a:rPr lang="it-IT" dirty="0" smtClean="0">
                <a:latin typeface="Candara" pitchFamily="34" charset="0"/>
              </a:rPr>
              <a:t>Prof. Claudio Sansoè</a:t>
            </a:r>
          </a:p>
          <a:p>
            <a:r>
              <a:rPr lang="it-IT" dirty="0" smtClean="0">
                <a:latin typeface="Candara" pitchFamily="34" charset="0"/>
              </a:rPr>
              <a:t>Prof. Dante Del Corso</a:t>
            </a:r>
            <a:endParaRPr lang="it-IT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5091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Candara" pitchFamily="34" charset="0"/>
              </a:rPr>
              <a:t>Candidato: </a:t>
            </a:r>
          </a:p>
          <a:p>
            <a:pPr algn="r"/>
            <a:r>
              <a:rPr lang="it-IT" b="1" dirty="0" smtClean="0">
                <a:latin typeface="Candara" pitchFamily="34" charset="0"/>
              </a:rPr>
              <a:t>Elena Ruo Rui</a:t>
            </a:r>
            <a:endParaRPr lang="it-IT" b="1" dirty="0">
              <a:latin typeface="Candar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181" y="3212974"/>
            <a:ext cx="1368152" cy="12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25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1B81_POWER_MANAGEMENT_HONEYCOMB : layout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 descr="C:\Users\Elena\Desktop\schemi\a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61" y="466428"/>
            <a:ext cx="8756326" cy="45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99592" y="2636912"/>
            <a:ext cx="1368152" cy="2025516"/>
            <a:chOff x="899592" y="2636912"/>
            <a:chExt cx="1368152" cy="2025516"/>
          </a:xfrm>
        </p:grpSpPr>
        <p:sp>
          <p:nvSpPr>
            <p:cNvPr id="5" name="Rectangle 4"/>
            <p:cNvSpPr/>
            <p:nvPr/>
          </p:nvSpPr>
          <p:spPr>
            <a:xfrm>
              <a:off x="899592" y="2636912"/>
              <a:ext cx="1368152" cy="1728192"/>
            </a:xfrm>
            <a:prstGeom prst="rect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0245" y="429309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rPr>
                <a:t>CPU</a:t>
              </a:r>
              <a:endParaRPr lang="it-IT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0285" y="977166"/>
            <a:ext cx="4842103" cy="2739866"/>
            <a:chOff x="1640285" y="977166"/>
            <a:chExt cx="4842103" cy="2739866"/>
          </a:xfrm>
        </p:grpSpPr>
        <p:sp>
          <p:nvSpPr>
            <p:cNvPr id="9" name="Rectangle 8"/>
            <p:cNvSpPr/>
            <p:nvPr/>
          </p:nvSpPr>
          <p:spPr>
            <a:xfrm>
              <a:off x="5724128" y="2564904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40285" y="3429000"/>
              <a:ext cx="267419" cy="288032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2293" y="134076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977166"/>
              <a:ext cx="2414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Sensori di temperatura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195736" y="1268760"/>
              <a:ext cx="20162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000326" y="1268760"/>
              <a:ext cx="2364034" cy="2160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682108" y="1268760"/>
              <a:ext cx="1207368" cy="12664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5142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1B111C Solar panel honeycomb: celle solari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1800" dirty="0" smtClean="0">
                <a:latin typeface="Candara" pitchFamily="34" charset="0"/>
              </a:rPr>
              <a:t>Il diagramma di classe:</a:t>
            </a:r>
          </a:p>
          <a:p>
            <a:pPr marL="114300" indent="0">
              <a:buNone/>
            </a:pPr>
            <a:endParaRPr lang="it-IT" sz="18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 smtClean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 smtClean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 smtClean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 smtClean="0">
              <a:latin typeface="Candara" pitchFamily="34" charset="0"/>
            </a:endParaRPr>
          </a:p>
          <a:p>
            <a:pPr marL="114300" indent="0">
              <a:buNone/>
            </a:pPr>
            <a:endParaRPr lang="it-IT" sz="1800" dirty="0">
              <a:latin typeface="Candara" pitchFamily="34" charset="0"/>
            </a:endParaRPr>
          </a:p>
          <a:p>
            <a:r>
              <a:rPr lang="it-IT" sz="1800" dirty="0" smtClean="0">
                <a:latin typeface="Candara" pitchFamily="34" charset="0"/>
              </a:rPr>
              <a:t>E’ stato possibile utilizzare 14 celle solari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latin typeface="Candara" pitchFamily="34" charset="0"/>
              </a:rPr>
              <a:t>Layout a forma di parallelepipedo</a:t>
            </a:r>
          </a:p>
          <a:p>
            <a:endParaRPr lang="it-IT" sz="2000" dirty="0" smtClean="0">
              <a:latin typeface="Candara" pitchFamily="34" charset="0"/>
            </a:endParaRPr>
          </a:p>
          <a:p>
            <a:endParaRPr lang="it-IT" sz="20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2000" dirty="0">
              <a:latin typeface="Candara" pitchFamily="34" charset="0"/>
            </a:endParaRPr>
          </a:p>
          <a:p>
            <a:endParaRPr lang="it-IT" sz="2000" dirty="0" smtClean="0">
              <a:latin typeface="Candara" pitchFamily="34" charset="0"/>
            </a:endParaRPr>
          </a:p>
          <a:p>
            <a:endParaRPr lang="it-IT" sz="2000" dirty="0" smtClean="0">
              <a:latin typeface="Candara" pitchFamily="34" charset="0"/>
            </a:endParaRPr>
          </a:p>
          <a:p>
            <a:endParaRPr lang="it-IT" sz="2000" dirty="0" smtClean="0">
              <a:latin typeface="Candara" pitchFamily="34" charset="0"/>
            </a:endParaRPr>
          </a:p>
          <a:p>
            <a:r>
              <a:rPr lang="it-IT" sz="1800" dirty="0" smtClean="0">
                <a:latin typeface="Candara" pitchFamily="34" charset="0"/>
              </a:rPr>
              <a:t>Celle solari a tripa giunzione in GaAs (Arseniuro di gallio)</a:t>
            </a:r>
          </a:p>
          <a:p>
            <a:r>
              <a:rPr lang="it-IT" sz="1800" dirty="0" smtClean="0">
                <a:latin typeface="Candara" pitchFamily="34" charset="0"/>
              </a:rPr>
              <a:t>Efficienza del 23% (grado elettronico)</a:t>
            </a:r>
            <a:endParaRPr lang="it-IT" sz="1800" dirty="0">
              <a:latin typeface="Candar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32040" y="2231579"/>
            <a:ext cx="3816424" cy="2046420"/>
            <a:chOff x="5148064" y="1844825"/>
            <a:chExt cx="3816424" cy="2046420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8064" y="1844825"/>
              <a:ext cx="2952328" cy="1728192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8172400" y="1844825"/>
              <a:ext cx="0" cy="165618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364088" y="3645024"/>
              <a:ext cx="259228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72400" y="2492896"/>
              <a:ext cx="7920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rPr>
                <a:t>39,55 mm</a:t>
              </a:r>
              <a:endParaRPr lang="it-IT" sz="1000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3645024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rPr>
                <a:t>68,96 mm</a:t>
              </a:r>
              <a:endParaRPr lang="it-IT" sz="1000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pic>
        <p:nvPicPr>
          <p:cNvPr id="13" name="Image0.png" descr="Image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2096853"/>
            <a:ext cx="3600400" cy="27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95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1B111C Solar panel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honeycomb: Modello matematico cella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410418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Modello matematico</a:t>
            </a:r>
            <a:endParaRPr lang="it-IT" dirty="0">
              <a:latin typeface="Candar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410418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Modello Spice</a:t>
            </a:r>
            <a:endParaRPr lang="it-IT" dirty="0">
              <a:latin typeface="Candara" pitchFamily="34" charset="0"/>
            </a:endParaRPr>
          </a:p>
        </p:txBody>
      </p:sp>
      <p:sp>
        <p:nvSpPr>
          <p:cNvPr id="6" name="Content Placeholder 5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4"/>
          </p:nvPr>
        </p:nvSpPr>
        <p:spPr>
          <a:xfrm>
            <a:off x="4645025" y="2132856"/>
            <a:ext cx="4041775" cy="3993306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it-IT" dirty="0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6128" y="2132856"/>
                <a:ext cx="4040188" cy="3993306"/>
              </a:xfrm>
            </p:spPr>
            <p:txBody>
              <a:bodyPr/>
              <a:lstStyle/>
              <a:p>
                <a:endParaRPr lang="it-IT" i="1" dirty="0" smtClean="0"/>
              </a:p>
              <a:p>
                <a:endParaRPr lang="it-IT" i="1" dirty="0"/>
              </a:p>
              <a:p>
                <a:endParaRPr lang="it-IT" i="1" dirty="0" smtClean="0"/>
              </a:p>
              <a:p>
                <a14:m>
                  <m:oMath xmlns:m="http://schemas.openxmlformats.org/officeDocument/2006/math">
                    <m:r>
                      <a:rPr lang="it-IT" sz="1600" i="1">
                        <a:latin typeface="Cambria Math"/>
                      </a:rPr>
                      <m:t>𝐼</m:t>
                    </m:r>
                    <m:r>
                      <a:rPr lang="it-IT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1600" i="1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it-IT" sz="1600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it-IT" sz="16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it-IT" sz="16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it-IT" sz="16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it-IT" sz="1600" i="1">
                                <a:latin typeface="Cambria Math"/>
                              </a:rPr>
                              <m:t>𝑝h</m:t>
                            </m:r>
                          </m:sub>
                        </m:sSub>
                        <m:r>
                          <a:rPr lang="it-IT" sz="1600" i="1">
                            <a:latin typeface="Cambria Math"/>
                          </a:rPr>
                          <m:t>−</m:t>
                        </m:r>
                        <m:r>
                          <a:rPr lang="it-IT" sz="1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sz="1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it-IT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r>
                          <a:rPr lang="it-IT" sz="16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it-IT" sz="1800" dirty="0" smtClean="0">
                  <a:latin typeface="Candara" pitchFamily="34" charset="0"/>
                </a:endParaRPr>
              </a:p>
              <a:p>
                <a:pPr marL="114300" indent="0">
                  <a:buNone/>
                </a:pPr>
                <a:r>
                  <a:rPr lang="it-IT" sz="1800" dirty="0" smtClean="0">
                    <a:latin typeface="Candara" pitchFamily="34" charset="0"/>
                  </a:rPr>
                  <a:t>Con I</a:t>
                </a:r>
                <a:r>
                  <a:rPr lang="it-IT" sz="1800" baseline="-25000" dirty="0">
                    <a:latin typeface="Candara" pitchFamily="34" charset="0"/>
                  </a:rPr>
                  <a:t>0</a:t>
                </a:r>
                <a:r>
                  <a:rPr lang="it-IT" sz="1800" dirty="0" smtClean="0">
                    <a:latin typeface="Candara" pitchFamily="34" charset="0"/>
                  </a:rPr>
                  <a:t> corrente di buio in saturazione, V</a:t>
                </a:r>
                <a:r>
                  <a:rPr lang="it-IT" sz="1800" baseline="-25000" dirty="0" smtClean="0">
                    <a:latin typeface="Candara" pitchFamily="34" charset="0"/>
                  </a:rPr>
                  <a:t>A</a:t>
                </a:r>
                <a:r>
                  <a:rPr lang="it-IT" sz="1800" dirty="0" smtClean="0">
                    <a:latin typeface="Candara" pitchFamily="34" charset="0"/>
                  </a:rPr>
                  <a:t> tensione diretta e I</a:t>
                </a:r>
                <a:r>
                  <a:rPr lang="it-IT" sz="1800" baseline="-25000" dirty="0" smtClean="0">
                    <a:latin typeface="Candara" pitchFamily="34" charset="0"/>
                  </a:rPr>
                  <a:t>ph</a:t>
                </a:r>
                <a:r>
                  <a:rPr lang="it-IT" sz="1800" dirty="0" smtClean="0">
                    <a:latin typeface="Candara" pitchFamily="34" charset="0"/>
                  </a:rPr>
                  <a:t> corrente generata dalla cella.</a:t>
                </a:r>
              </a:p>
              <a:p>
                <a:pPr marL="114300" indent="0">
                  <a:buNone/>
                </a:pPr>
                <a:r>
                  <a:rPr lang="it-IT" sz="1800" dirty="0" smtClean="0">
                    <a:latin typeface="Candara" pitchFamily="34" charset="0"/>
                  </a:rPr>
                  <a:t>R</a:t>
                </a:r>
                <a:r>
                  <a:rPr lang="it-IT" sz="1800" baseline="-25000" dirty="0" smtClean="0">
                    <a:latin typeface="Candara" pitchFamily="34" charset="0"/>
                  </a:rPr>
                  <a:t>P</a:t>
                </a:r>
                <a:r>
                  <a:rPr lang="it-IT" sz="1800" dirty="0" smtClean="0">
                    <a:latin typeface="Candara" pitchFamily="34" charset="0"/>
                  </a:rPr>
                  <a:t> resistenza di shunt e R</a:t>
                </a:r>
                <a:r>
                  <a:rPr lang="it-IT" sz="1800" baseline="-25000" dirty="0" smtClean="0">
                    <a:latin typeface="Candara" pitchFamily="34" charset="0"/>
                  </a:rPr>
                  <a:t>s</a:t>
                </a:r>
                <a:r>
                  <a:rPr lang="it-IT" sz="1800" dirty="0" smtClean="0">
                    <a:latin typeface="Candara" pitchFamily="34" charset="0"/>
                  </a:rPr>
                  <a:t> resistenza intrinseca del semiconduttore</a:t>
                </a:r>
                <a:endParaRPr lang="it-IT" sz="1800" dirty="0">
                  <a:latin typeface="Candara" pitchFamily="34" charset="0"/>
                </a:endParaRP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6128" y="2132856"/>
                <a:ext cx="4040188" cy="3993306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901" y="2160132"/>
            <a:ext cx="3275965" cy="117538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897" y="2132856"/>
            <a:ext cx="2808312" cy="117251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149080"/>
            <a:ext cx="4066074" cy="22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31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scelt</a:t>
            </a:r>
            <a:r>
              <a:rPr lang="it-IT" dirty="0" smtClean="0"/>
              <a:t>a della configurazione elettrica delle celle solari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en-US" sz="1800" dirty="0" smtClean="0">
                <a:latin typeface="Candara" pitchFamily="34" charset="0"/>
              </a:rPr>
              <a:t>Sono state utilizzate 14 celle solari, le configurazioni possibili sono:</a:t>
            </a:r>
          </a:p>
          <a:p>
            <a:pPr lvl="0"/>
            <a:r>
              <a:rPr lang="en-US" sz="1800" dirty="0" smtClean="0">
                <a:latin typeface="Candara" pitchFamily="34" charset="0"/>
              </a:rPr>
              <a:t>14 </a:t>
            </a:r>
            <a:r>
              <a:rPr lang="en-US" sz="1800" dirty="0">
                <a:latin typeface="Candara" pitchFamily="34" charset="0"/>
              </a:rPr>
              <a:t>celle in serie</a:t>
            </a:r>
            <a:endParaRPr lang="it-IT" sz="1800" dirty="0">
              <a:latin typeface="Candara" pitchFamily="34" charset="0"/>
            </a:endParaRPr>
          </a:p>
          <a:p>
            <a:pPr lvl="0"/>
            <a:r>
              <a:rPr lang="en-US" sz="1800" dirty="0">
                <a:latin typeface="Candara" pitchFamily="34" charset="0"/>
              </a:rPr>
              <a:t>2 rami di 7 celle serie</a:t>
            </a:r>
            <a:endParaRPr lang="it-IT" sz="1800" dirty="0">
              <a:latin typeface="Candara" pitchFamily="34" charset="0"/>
            </a:endParaRPr>
          </a:p>
          <a:p>
            <a:pPr lvl="0"/>
            <a:r>
              <a:rPr lang="en-US" sz="1800" dirty="0">
                <a:latin typeface="Candara" pitchFamily="34" charset="0"/>
              </a:rPr>
              <a:t>7 gruppi in serie di 2 celle </a:t>
            </a:r>
            <a:r>
              <a:rPr lang="en-US" sz="1800" dirty="0" smtClean="0">
                <a:latin typeface="Candara" pitchFamily="34" charset="0"/>
              </a:rPr>
              <a:t>parallelo</a:t>
            </a:r>
          </a:p>
          <a:p>
            <a:pPr lvl="0"/>
            <a:endParaRPr lang="en-US" sz="1800" dirty="0">
              <a:latin typeface="Candara" pitchFamily="34" charset="0"/>
            </a:endParaRPr>
          </a:p>
          <a:p>
            <a:pPr marL="114300" lvl="0" indent="0">
              <a:buNone/>
            </a:pPr>
            <a:r>
              <a:rPr lang="en-US" sz="1800" dirty="0" smtClean="0">
                <a:latin typeface="Candara" pitchFamily="34" charset="0"/>
              </a:rPr>
              <a:t>Per ogni configurazione è stato analizzato e simulato il comportamento in caso di guasti:</a:t>
            </a:r>
          </a:p>
          <a:p>
            <a:r>
              <a:rPr lang="en-US" sz="1800" dirty="0" smtClean="0">
                <a:latin typeface="Candara" pitchFamily="34" charset="0"/>
              </a:rPr>
              <a:t>Guasto cella in CA</a:t>
            </a:r>
          </a:p>
          <a:p>
            <a:r>
              <a:rPr lang="en-US" sz="1800" dirty="0" smtClean="0">
                <a:latin typeface="Candara" pitchFamily="34" charset="0"/>
              </a:rPr>
              <a:t>Guasto cella in CC</a:t>
            </a:r>
          </a:p>
          <a:p>
            <a:r>
              <a:rPr lang="en-US" sz="1800" dirty="0" smtClean="0">
                <a:latin typeface="Candara" pitchFamily="34" charset="0"/>
              </a:rPr>
              <a:t>Guasto diodo</a:t>
            </a:r>
            <a:endParaRPr lang="it-IT" sz="1800" dirty="0">
              <a:latin typeface="Candara" pitchFamily="34" charset="0"/>
            </a:endParaRPr>
          </a:p>
          <a:p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latin typeface="Candara" pitchFamily="34" charset="0"/>
              </a:rPr>
              <a:t>Analisi delle configurazioni</a:t>
            </a:r>
            <a:endParaRPr lang="it-IT" dirty="0">
              <a:latin typeface="Candara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8886153"/>
              </p:ext>
            </p:extLst>
          </p:nvPr>
        </p:nvGraphicFramePr>
        <p:xfrm>
          <a:off x="4786314" y="2346802"/>
          <a:ext cx="3683395" cy="3700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758"/>
                <a:gridCol w="413870"/>
                <a:gridCol w="413870"/>
                <a:gridCol w="413870"/>
                <a:gridCol w="414287"/>
                <a:gridCol w="413870"/>
                <a:gridCol w="413870"/>
              </a:tblGrid>
              <a:tr h="38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Configurazione celle</a:t>
                      </a:r>
                      <a:endParaRPr lang="it-IT" sz="800" b="1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Guasto</a:t>
                      </a:r>
                      <a:endParaRPr lang="it-IT" sz="800" b="1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 err="1">
                          <a:effectLst/>
                          <a:latin typeface="Candara" pitchFamily="34" charset="0"/>
                        </a:rPr>
                        <a:t>Power</a:t>
                      </a: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 (MAX)</a:t>
                      </a:r>
                      <a:endParaRPr lang="it-IT" sz="800" b="1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 err="1">
                          <a:effectLst/>
                          <a:latin typeface="Candara" pitchFamily="34" charset="0"/>
                        </a:rPr>
                        <a:t>Current</a:t>
                      </a:r>
                      <a:endParaRPr lang="it-IT" sz="800" b="1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@</a:t>
                      </a:r>
                      <a:r>
                        <a:rPr lang="it-IT" sz="700" b="1" dirty="0" err="1">
                          <a:effectLst/>
                          <a:latin typeface="Candara" pitchFamily="34" charset="0"/>
                        </a:rPr>
                        <a:t>Pmax</a:t>
                      </a:r>
                      <a:endParaRPr lang="it-IT" sz="800" b="1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Voltage</a:t>
                      </a:r>
                      <a:endParaRPr lang="it-IT" sz="800" b="1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@</a:t>
                      </a:r>
                      <a:r>
                        <a:rPr lang="it-IT" sz="700" b="1" dirty="0" err="1">
                          <a:effectLst/>
                          <a:latin typeface="Candara" pitchFamily="34" charset="0"/>
                        </a:rPr>
                        <a:t>Pmax</a:t>
                      </a:r>
                      <a:endParaRPr lang="it-IT" sz="800" b="1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 err="1">
                          <a:effectLst/>
                          <a:latin typeface="Candara" pitchFamily="34" charset="0"/>
                        </a:rPr>
                        <a:t>%Power</a:t>
                      </a: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lang="it-IT" sz="700" b="1" dirty="0" err="1">
                          <a:effectLst/>
                          <a:latin typeface="Candara" pitchFamily="34" charset="0"/>
                        </a:rPr>
                        <a:t>lost</a:t>
                      </a:r>
                      <a:endParaRPr lang="it-IT" sz="800" b="1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b="1" dirty="0">
                          <a:effectLst/>
                          <a:latin typeface="Candara" pitchFamily="34" charset="0"/>
                        </a:rPr>
                        <a:t>Secondo massimo</a:t>
                      </a:r>
                      <a:endParaRPr lang="it-IT" sz="800" b="1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0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Cella singola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0.84 W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392 mA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2.14 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0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14 celle in serie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11.8W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382mA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30.9V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0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14 celle in serie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CC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11W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384mA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28.7V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6.78%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0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14 celle in serie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CA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10.9W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383mA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28.4V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7.63%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0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>
                          <a:effectLst/>
                          <a:latin typeface="Candara" pitchFamily="34" charset="0"/>
                        </a:rPr>
                        <a:t>14 celle in serie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diodo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11.8W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382mA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31V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2 rami parallelo di 7 celle serie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11.8W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768mA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15.4V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2 rami parallelo di 7 celle serie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CC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10.2W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761mA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13.5V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13.56%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2 rami parallelo di 7 celle serie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CA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10.5W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762mA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13.8V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11%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>
                          <a:effectLst/>
                          <a:latin typeface="Candara" pitchFamily="34" charset="0"/>
                        </a:rPr>
                        <a:t>2 rami parallelo di 7 celle serie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diodo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11.8W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763mA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15.5V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7 gruppi di 2 celle in parallelo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11.9W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773mA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15.4V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 dirty="0">
                          <a:effectLst/>
                          <a:latin typeface="Candara" pitchFamily="34" charset="0"/>
                        </a:rPr>
                        <a:t>7 gruppi di 2 celle in parallelo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CA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9.96W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772mA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12.9V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16.3%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SI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>
                          <a:effectLst/>
                          <a:latin typeface="Candara" pitchFamily="34" charset="0"/>
                        </a:rPr>
                        <a:t>7 gruppi di 2 celle in parallelo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CC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10.2W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774mA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13.2V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14.3%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700">
                          <a:effectLst/>
                          <a:latin typeface="Candara" pitchFamily="34" charset="0"/>
                        </a:rPr>
                        <a:t>7 gruppi di 2 celle in parallelo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diodo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11.9W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773mA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>
                          <a:effectLst/>
                          <a:latin typeface="Candara" pitchFamily="34" charset="0"/>
                        </a:rPr>
                        <a:t>15.4V</a:t>
                      </a:r>
                      <a:endParaRPr lang="it-IT" sz="8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8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444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14 celle in serie: simulazioni </a:t>
            </a:r>
            <a:r>
              <a:rPr lang="it-IT" dirty="0" err="1" smtClean="0"/>
              <a:t>spice</a:t>
            </a:r>
            <a:r>
              <a:rPr lang="it-IT" dirty="0" smtClean="0"/>
              <a:t> e analisi dei guasti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1800" dirty="0" smtClean="0">
                <a:latin typeface="Candara" pitchFamily="34" charset="0"/>
              </a:rPr>
              <a:t>Configurazione 14 celle in serie</a:t>
            </a:r>
            <a:endParaRPr lang="it-IT" sz="1800" dirty="0">
              <a:latin typeface="Candara" pitchFamily="34" charset="0"/>
            </a:endParaRPr>
          </a:p>
        </p:txBody>
      </p:sp>
      <p:pic>
        <p:nvPicPr>
          <p:cNvPr id="10" name="Image7.png" descr="Image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344148" y="1772817"/>
            <a:ext cx="2387445" cy="3155748"/>
          </a:xfrm>
          <a:prstGeom prst="rect">
            <a:avLst/>
          </a:prstGeom>
        </p:spPr>
      </p:pic>
      <p:pic>
        <p:nvPicPr>
          <p:cNvPr id="11" name="Image8.png" descr="Image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2136778"/>
            <a:ext cx="4392488" cy="19820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1520" y="4265042"/>
            <a:ext cx="2669857" cy="1754781"/>
            <a:chOff x="251520" y="4265042"/>
            <a:chExt cx="2669857" cy="1754781"/>
          </a:xfrm>
        </p:grpSpPr>
        <p:pic>
          <p:nvPicPr>
            <p:cNvPr id="12" name="Image9.png" descr="Image9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1520" y="4265042"/>
              <a:ext cx="2669857" cy="14154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5681269"/>
              <a:ext cx="2669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Guasto cella CA</a:t>
              </a:r>
              <a:endParaRPr lang="it-IT" sz="16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94018" y="4729494"/>
            <a:ext cx="2676078" cy="1803437"/>
            <a:chOff x="3200239" y="4560217"/>
            <a:chExt cx="2676078" cy="1803437"/>
          </a:xfrm>
        </p:grpSpPr>
        <p:pic>
          <p:nvPicPr>
            <p:cNvPr id="13" name="Image10.png" descr="Image10.png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200239" y="4928564"/>
              <a:ext cx="2676078" cy="14350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00239" y="4560217"/>
              <a:ext cx="2669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Guasto cella CC</a:t>
              </a:r>
              <a:endParaRPr lang="it-IT" sz="16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01654" y="4955739"/>
            <a:ext cx="2872434" cy="1736747"/>
            <a:chOff x="6101654" y="4955739"/>
            <a:chExt cx="2872434" cy="1736747"/>
          </a:xfrm>
        </p:grpSpPr>
        <p:pic>
          <p:nvPicPr>
            <p:cNvPr id="14" name="Image11.png" descr="Image11.pn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101654" y="5301208"/>
              <a:ext cx="2872434" cy="139127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01654" y="4955739"/>
              <a:ext cx="28724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Guasto diodo</a:t>
              </a:r>
              <a:endParaRPr lang="it-IT" sz="16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965245"/>
              </p:ext>
            </p:extLst>
          </p:nvPr>
        </p:nvGraphicFramePr>
        <p:xfrm>
          <a:off x="4949829" y="2159718"/>
          <a:ext cx="4005733" cy="2105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421"/>
                <a:gridCol w="576064"/>
                <a:gridCol w="720080"/>
                <a:gridCol w="720080"/>
                <a:gridCol w="792088"/>
              </a:tblGrid>
              <a:tr h="665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effectLst/>
                          <a:latin typeface="Candara" pitchFamily="34" charset="0"/>
                        </a:rPr>
                        <a:t>Guasto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Potenza </a:t>
                      </a:r>
                      <a:r>
                        <a:rPr lang="it-IT" sz="1200" dirty="0" smtClean="0">
                          <a:effectLst/>
                          <a:latin typeface="Candara" pitchFamily="34" charset="0"/>
                        </a:rPr>
                        <a:t>max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Corrente @PMAX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Tensione @PMAX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Potenza persa (%)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11.8W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768mA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30.9V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Candara" pitchFamily="34" charset="0"/>
                        </a:rPr>
                        <a:t>guasto cella CA</a:t>
                      </a:r>
                      <a:endParaRPr lang="it-IT" sz="12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10,9W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383mA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28.4V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7.63%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Candara" pitchFamily="34" charset="0"/>
                        </a:rPr>
                        <a:t>guasto cella CC</a:t>
                      </a:r>
                      <a:endParaRPr lang="it-IT" sz="12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Candara" pitchFamily="34" charset="0"/>
                        </a:rPr>
                        <a:t>11W</a:t>
                      </a:r>
                      <a:endParaRPr lang="it-IT" sz="12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384mA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28.7V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6.78%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guasto diodo CA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Candara" pitchFamily="34" charset="0"/>
                        </a:rPr>
                        <a:t>11.8W</a:t>
                      </a:r>
                      <a:endParaRPr lang="it-IT" sz="12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Candara" pitchFamily="34" charset="0"/>
                        </a:rPr>
                        <a:t>382mA</a:t>
                      </a:r>
                      <a:endParaRPr lang="it-IT" sz="120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31V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Candara" pitchFamily="34" charset="0"/>
                        </a:rPr>
                        <a:t>-</a:t>
                      </a:r>
                      <a:endParaRPr lang="it-IT" sz="1200" dirty="0"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495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Layout 1B111C Solar Panel Honeycomb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33332"/>
            <a:ext cx="7776864" cy="38847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2976" y="3857628"/>
            <a:ext cx="1557414" cy="481430"/>
            <a:chOff x="1115616" y="3933056"/>
            <a:chExt cx="2055631" cy="481430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1115616" y="3933056"/>
              <a:ext cx="504056" cy="28803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87071" y="4075932"/>
              <a:ext cx="1584176" cy="3385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rPr>
                <a:t>Sun sensor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35696" y="1052736"/>
            <a:ext cx="1879048" cy="1440160"/>
            <a:chOff x="1835696" y="1052736"/>
            <a:chExt cx="1879048" cy="1440160"/>
          </a:xfrm>
        </p:grpSpPr>
        <p:sp>
          <p:nvSpPr>
            <p:cNvPr id="11" name="TextBox 10"/>
            <p:cNvSpPr txBox="1"/>
            <p:nvPr/>
          </p:nvSpPr>
          <p:spPr>
            <a:xfrm>
              <a:off x="2051720" y="1556792"/>
              <a:ext cx="1663024" cy="30777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rPr>
                <a:t>Diodi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rPr>
                <a:t> di </a:t>
              </a:r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rPr>
                <a:t>protezione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835696" y="1052736"/>
              <a:ext cx="360040" cy="57606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907704" y="1844824"/>
              <a:ext cx="288032" cy="64807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534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323528" y="548680"/>
            <a:ext cx="8352928" cy="5112568"/>
          </a:xfrm>
        </p:spPr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1B1121C_Primary switching buck: class diagram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age13.png" descr="Image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24" y="764704"/>
            <a:ext cx="7920880" cy="47108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9512" y="2204864"/>
            <a:ext cx="2160240" cy="1440160"/>
            <a:chOff x="179512" y="2204864"/>
            <a:chExt cx="2160240" cy="1440160"/>
          </a:xfrm>
        </p:grpSpPr>
        <p:sp>
          <p:nvSpPr>
            <p:cNvPr id="7" name="Rectangle 6"/>
            <p:cNvSpPr/>
            <p:nvPr/>
          </p:nvSpPr>
          <p:spPr>
            <a:xfrm>
              <a:off x="899592" y="2204864"/>
              <a:ext cx="1440160" cy="1440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9512" y="2852936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6485" y="1565176"/>
            <a:ext cx="2353547" cy="3736032"/>
            <a:chOff x="2506485" y="1565176"/>
            <a:chExt cx="2353547" cy="3736032"/>
          </a:xfrm>
        </p:grpSpPr>
        <p:sp>
          <p:nvSpPr>
            <p:cNvPr id="9" name="Rectangle 8"/>
            <p:cNvSpPr/>
            <p:nvPr/>
          </p:nvSpPr>
          <p:spPr>
            <a:xfrm>
              <a:off x="3252121" y="1565176"/>
              <a:ext cx="1607911" cy="3736032"/>
            </a:xfrm>
            <a:prstGeom prst="rect">
              <a:avLst/>
            </a:prstGeom>
            <a:no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506485" y="2213248"/>
              <a:ext cx="723560" cy="495672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64366" y="1565176"/>
            <a:ext cx="1603978" cy="855712"/>
            <a:chOff x="6064366" y="1565176"/>
            <a:chExt cx="1603978" cy="855712"/>
          </a:xfrm>
        </p:grpSpPr>
        <p:sp>
          <p:nvSpPr>
            <p:cNvPr id="11" name="Rectangle 10"/>
            <p:cNvSpPr/>
            <p:nvPr/>
          </p:nvSpPr>
          <p:spPr>
            <a:xfrm>
              <a:off x="6732240" y="1565176"/>
              <a:ext cx="936104" cy="855712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064366" y="1681166"/>
              <a:ext cx="667874" cy="45862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92D05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7344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31" name="Image14.png" descr="Image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98" y="127319"/>
            <a:ext cx="7718312" cy="55339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1B1121C_MPPT: Class diagram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16" name="Group 15"/>
          <p:cNvGrpSpPr/>
          <p:nvPr/>
        </p:nvGrpSpPr>
        <p:grpSpPr>
          <a:xfrm>
            <a:off x="2411761" y="3068960"/>
            <a:ext cx="2736304" cy="1554367"/>
            <a:chOff x="2411761" y="3068960"/>
            <a:chExt cx="2736304" cy="1554367"/>
          </a:xfrm>
        </p:grpSpPr>
        <p:sp>
          <p:nvSpPr>
            <p:cNvPr id="6" name="Rectangle 5"/>
            <p:cNvSpPr/>
            <p:nvPr/>
          </p:nvSpPr>
          <p:spPr>
            <a:xfrm>
              <a:off x="2411761" y="3068960"/>
              <a:ext cx="2736304" cy="1224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9792" y="4253995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rPr>
                <a:t>Sensori</a:t>
              </a:r>
              <a:endParaRPr lang="it-IT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95736" y="232871"/>
            <a:ext cx="4536504" cy="2480087"/>
            <a:chOff x="2195736" y="764704"/>
            <a:chExt cx="4536504" cy="1944216"/>
          </a:xfrm>
        </p:grpSpPr>
        <p:sp>
          <p:nvSpPr>
            <p:cNvPr id="14" name="Rectangle 13"/>
            <p:cNvSpPr/>
            <p:nvPr/>
          </p:nvSpPr>
          <p:spPr>
            <a:xfrm>
              <a:off x="2195736" y="764704"/>
              <a:ext cx="4536504" cy="1944216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5957" y="892094"/>
              <a:ext cx="2880320" cy="28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Convertitore isteretico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3527884" y="391975"/>
            <a:ext cx="7200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35996" y="1988840"/>
            <a:ext cx="8280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059832" y="1616111"/>
            <a:ext cx="2304256" cy="228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59832" y="764705"/>
            <a:ext cx="2304256" cy="324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10698" y="2564904"/>
            <a:ext cx="1557046" cy="1116124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extBox 36"/>
          <p:cNvSpPr txBox="1"/>
          <p:nvPr/>
        </p:nvSpPr>
        <p:spPr>
          <a:xfrm>
            <a:off x="741233" y="217162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Regolatore</a:t>
            </a:r>
            <a:endParaRPr lang="it-IT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67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795514" y="1809916"/>
            <a:ext cx="4808431" cy="322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7" name="Image47.png" descr="Image4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11" y="1736765"/>
            <a:ext cx="8358490" cy="3275268"/>
          </a:xfrm>
          <a:prstGeom prst="rect">
            <a:avLst/>
          </a:prstGeom>
        </p:spPr>
      </p:pic>
      <p:pic>
        <p:nvPicPr>
          <p:cNvPr id="1026" name="Picture 2" descr="C:\Users\Elena\Desktop\te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11" y="1809916"/>
            <a:ext cx="5901911" cy="3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Blocco </a:t>
            </a:r>
            <a:r>
              <a:rPr lang="it-IT" dirty="0" smtClean="0"/>
              <a:t>1B1121C_MPPT: </a:t>
            </a:r>
            <a:br>
              <a:rPr lang="it-IT" dirty="0" smtClean="0"/>
            </a:br>
            <a:r>
              <a:rPr lang="it-IT" dirty="0" smtClean="0"/>
              <a:t>progetto e schematici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59" y="2979789"/>
            <a:ext cx="2602632" cy="173838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it-IT" sz="1200" dirty="0">
              <a:latin typeface="Candara" pitchFamily="34" charset="0"/>
            </a:endParaRPr>
          </a:p>
          <a:p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Pmos ben acceso con VGS tra 10V e 20V </a:t>
            </a:r>
          </a:p>
          <a:p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Se M2 ON </a:t>
            </a:r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Pmos acceso con Vg a circa ½ Vin (VGS≈ ½ Vin)</a:t>
            </a:r>
          </a:p>
          <a:p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Se M2 OFF </a:t>
            </a:r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Pmos spento con Vg a circa Vin (VGS</a:t>
            </a:r>
            <a:r>
              <a:rPr lang="it-IT" sz="1200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≈ 0V) </a:t>
            </a:r>
          </a:p>
        </p:txBody>
      </p:sp>
      <p:pic>
        <p:nvPicPr>
          <p:cNvPr id="6" name="Image47.png" descr="Image4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5222697"/>
            <a:ext cx="4110018" cy="12475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568" y="1594209"/>
            <a:ext cx="3888432" cy="1395873"/>
            <a:chOff x="1403648" y="1729949"/>
            <a:chExt cx="2880320" cy="119499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1403648" y="1988840"/>
              <a:ext cx="2880320" cy="936104"/>
            </a:xfrm>
            <a:prstGeom prst="rect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38647" y="1729949"/>
              <a:ext cx="2232248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Convertitore buck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30275" y="3043180"/>
            <a:ext cx="2681884" cy="1893011"/>
            <a:chOff x="3330275" y="3043180"/>
            <a:chExt cx="2681884" cy="1893011"/>
          </a:xfrm>
        </p:grpSpPr>
        <p:sp>
          <p:nvSpPr>
            <p:cNvPr id="11" name="Rectangle 10"/>
            <p:cNvSpPr/>
            <p:nvPr/>
          </p:nvSpPr>
          <p:spPr>
            <a:xfrm>
              <a:off x="3369466" y="3043180"/>
              <a:ext cx="2642693" cy="1893011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275" y="4552193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3">
                      <a:lumMod val="75000"/>
                    </a:schemeClr>
                  </a:solidFill>
                  <a:latin typeface="Candara" pitchFamily="34" charset="0"/>
                </a:rPr>
                <a:t>Pmos driver</a:t>
              </a:r>
              <a:endParaRPr lang="it-IT" b="1" dirty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544" y="2708920"/>
            <a:ext cx="3384376" cy="2227270"/>
            <a:chOff x="827584" y="2858514"/>
            <a:chExt cx="3024336" cy="2077676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827584" y="3170323"/>
              <a:ext cx="2421990" cy="1765867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6" y="2858514"/>
              <a:ext cx="273630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rPr>
                <a:t>Comparatore</a:t>
              </a:r>
              <a:endParaRPr lang="it-IT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60" name="Content Placeholder 2"/>
          <p:cNvSpPr txBox="1">
            <a:spLocks/>
          </p:cNvSpPr>
          <p:nvPr/>
        </p:nvSpPr>
        <p:spPr>
          <a:xfrm>
            <a:off x="-216532" y="5006675"/>
            <a:ext cx="5004556" cy="167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Comparatore di soglia con isteresi (MAX975 rail-to-rail alimentato a 5V)</a:t>
            </a:r>
          </a:p>
          <a:p>
            <a:pPr lvl="2"/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La tensione d’ingresso viene ripartita per rispettare la dinamica del comparatore</a:t>
            </a:r>
          </a:p>
          <a:p>
            <a:pPr lvl="2"/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La resistenza in retroazione determina l’isteresi del comparatore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0" y="1896619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Pmos con RDS</a:t>
            </a:r>
            <a:r>
              <a:rPr lang="it-IT" sz="1200" baseline="-250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(ON) 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bassa,  tempi di comutazione  piccoli, tensione di drain superiore a 30V.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3 induttanze al posto di 1 da 100</a:t>
            </a:r>
            <a:r>
              <a:rPr lang="el-GR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μ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H per  ridurre spazio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D5 zener di protezione (blocca V</a:t>
            </a:r>
            <a:r>
              <a:rPr lang="it-IT" sz="1200" baseline="-250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gs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se superiori a 18V)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R25 protezione per il gate del mos (annulla circuito LC)</a:t>
            </a:r>
            <a:endParaRPr lang="it-IT" sz="12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90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0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Maximum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  <a:r>
              <a:rPr lang="it-IT" dirty="0" err="1" smtClean="0"/>
              <a:t>tracker</a:t>
            </a:r>
            <a:r>
              <a:rPr lang="it-IT" dirty="0" smtClean="0"/>
              <a:t>: simulazioni </a:t>
            </a:r>
            <a:r>
              <a:rPr lang="it-IT" dirty="0" err="1" smtClean="0"/>
              <a:t>spice</a:t>
            </a: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44824"/>
            <a:ext cx="663829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2204864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  <a:latin typeface="Candara" pitchFamily="34" charset="0"/>
              </a:rPr>
              <a:t>Vin (celle solari)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Candara" pitchFamily="34" charset="0"/>
              </a:rPr>
              <a:t>Vout (buck)</a:t>
            </a:r>
          </a:p>
          <a:p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Vgate (drive) </a:t>
            </a:r>
            <a:r>
              <a:rPr lang="it-IT" sz="1600" dirty="0" smtClean="0">
                <a:solidFill>
                  <a:srgbClr val="92D050"/>
                </a:solidFill>
                <a:latin typeface="Candara" pitchFamily="34" charset="0"/>
              </a:rPr>
              <a:t>Vout (comp.)</a:t>
            </a:r>
            <a:endParaRPr lang="it-IT" sz="1600" dirty="0">
              <a:solidFill>
                <a:srgbClr val="92D050"/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71" y="4365104"/>
            <a:ext cx="5398770" cy="1642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436510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ndara" pitchFamily="34" charset="0"/>
              </a:rPr>
              <a:t>Potenza celle solari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andara" pitchFamily="34" charset="0"/>
              </a:rPr>
              <a:t>la </a:t>
            </a:r>
            <a:r>
              <a:rPr lang="en-US" sz="1600" dirty="0">
                <a:solidFill>
                  <a:srgbClr val="C00000"/>
                </a:solidFill>
                <a:latin typeface="Candara" pitchFamily="34" charset="0"/>
              </a:rPr>
              <a:t>potenza </a:t>
            </a:r>
            <a:r>
              <a:rPr lang="en-US" sz="1600" dirty="0" smtClean="0">
                <a:solidFill>
                  <a:srgbClr val="C00000"/>
                </a:solidFill>
                <a:latin typeface="Candara" pitchFamily="34" charset="0"/>
              </a:rPr>
              <a:t>utile (assorbita dalla resistenza di carico)</a:t>
            </a:r>
          </a:p>
          <a:p>
            <a:endParaRPr lang="en-GB" dirty="0" smtClean="0">
              <a:latin typeface="Candara" pitchFamily="34" charset="0"/>
            </a:endParaRPr>
          </a:p>
          <a:p>
            <a:r>
              <a:rPr lang="en-GB" dirty="0" smtClean="0">
                <a:latin typeface="Candara" pitchFamily="34" charset="0"/>
              </a:rPr>
              <a:t>Rendimento del 93</a:t>
            </a:r>
            <a:r>
              <a:rPr lang="en-GB" dirty="0">
                <a:latin typeface="Candara" pitchFamily="34" charset="0"/>
              </a:rPr>
              <a:t>%, </a:t>
            </a:r>
            <a:r>
              <a:rPr lang="en-GB" dirty="0" smtClean="0">
                <a:latin typeface="Candara" pitchFamily="34" charset="0"/>
              </a:rPr>
              <a:t>(11.4W </a:t>
            </a:r>
            <a:r>
              <a:rPr lang="en-GB" dirty="0">
                <a:latin typeface="Candara" pitchFamily="34" charset="0"/>
              </a:rPr>
              <a:t>in ingresso e </a:t>
            </a:r>
            <a:r>
              <a:rPr lang="en-GB" dirty="0" smtClean="0">
                <a:latin typeface="Candara" pitchFamily="34" charset="0"/>
              </a:rPr>
              <a:t>10.7W generati)</a:t>
            </a:r>
            <a:endParaRPr lang="it-I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4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none" dirty="0" smtClean="0">
                <a:solidFill>
                  <a:schemeClr val="accent1">
                    <a:lumMod val="50000"/>
                  </a:schemeClr>
                </a:solidFill>
                <a:ea typeface="Adobe Heiti Std R" pitchFamily="34" charset="-128"/>
                <a:cs typeface="Calibri" pitchFamily="34" charset="0"/>
              </a:rPr>
              <a:t>StandardAraMiS e nanosatelliti</a:t>
            </a:r>
            <a:endParaRPr lang="it-IT" cap="none" dirty="0">
              <a:solidFill>
                <a:schemeClr val="accent1">
                  <a:lumMod val="50000"/>
                </a:schemeClr>
              </a:solidFill>
              <a:ea typeface="Adobe Heiti Std R" pitchFamily="34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200" dirty="0" smtClean="0">
                <a:latin typeface="Candara" pitchFamily="34" charset="0"/>
              </a:rPr>
              <a:t>Acronimo di Architettura Modulare per Satelliti</a:t>
            </a:r>
          </a:p>
          <a:p>
            <a:r>
              <a:rPr lang="it-IT" sz="2200" dirty="0" smtClean="0">
                <a:latin typeface="Candara" pitchFamily="34" charset="0"/>
              </a:rPr>
              <a:t>Pico e nano satelliti</a:t>
            </a:r>
          </a:p>
          <a:p>
            <a:r>
              <a:rPr lang="it-IT" sz="2200" dirty="0" smtClean="0">
                <a:latin typeface="Candara" pitchFamily="34" charset="0"/>
              </a:rPr>
              <a:t>Orbite LEO (600-800 km)</a:t>
            </a:r>
          </a:p>
          <a:p>
            <a:r>
              <a:rPr lang="it-IT" sz="2200" dirty="0" smtClean="0">
                <a:latin typeface="Candara" pitchFamily="34" charset="0"/>
              </a:rPr>
              <a:t>Satelliti </a:t>
            </a:r>
            <a:r>
              <a:rPr lang="it-IT" sz="2200" b="1" dirty="0" smtClean="0">
                <a:latin typeface="Candara" pitchFamily="34" charset="0"/>
              </a:rPr>
              <a:t>modulari</a:t>
            </a:r>
            <a:r>
              <a:rPr lang="it-IT" sz="2200" dirty="0" smtClean="0">
                <a:latin typeface="Candara" pitchFamily="34" charset="0"/>
              </a:rPr>
              <a:t> di </a:t>
            </a:r>
            <a:r>
              <a:rPr lang="it-IT" sz="2200" b="1" dirty="0" smtClean="0">
                <a:latin typeface="Candara" pitchFamily="34" charset="0"/>
              </a:rPr>
              <a:t>forma ri-configurabile</a:t>
            </a:r>
          </a:p>
          <a:p>
            <a:r>
              <a:rPr lang="it-IT" sz="2200" dirty="0" smtClean="0">
                <a:latin typeface="Candara" pitchFamily="34" charset="0"/>
              </a:rPr>
              <a:t>Low cost grazie anche a componenti COTS</a:t>
            </a:r>
          </a:p>
          <a:p>
            <a:r>
              <a:rPr lang="it-IT" sz="2200" dirty="0" smtClean="0">
                <a:latin typeface="Candara" pitchFamily="34" charset="0"/>
              </a:rPr>
              <a:t>Struttura costituita da </a:t>
            </a:r>
          </a:p>
          <a:p>
            <a:pPr marL="114300" indent="0">
              <a:buNone/>
            </a:pPr>
            <a:r>
              <a:rPr lang="it-IT" sz="2200" dirty="0">
                <a:latin typeface="Candara" pitchFamily="34" charset="0"/>
              </a:rPr>
              <a:t> </a:t>
            </a:r>
            <a:r>
              <a:rPr lang="it-IT" sz="2200" dirty="0" smtClean="0">
                <a:latin typeface="Candara" pitchFamily="34" charset="0"/>
              </a:rPr>
              <a:t>  </a:t>
            </a:r>
            <a:r>
              <a:rPr lang="it-IT" sz="2200" b="1" dirty="0" smtClean="0">
                <a:latin typeface="Candara" pitchFamily="34" charset="0"/>
              </a:rPr>
              <a:t>mattonelle</a:t>
            </a:r>
            <a:r>
              <a:rPr lang="it-IT" sz="2200" dirty="0" smtClean="0">
                <a:latin typeface="Candara" pitchFamily="34" charset="0"/>
              </a:rPr>
              <a:t> con funzioni </a:t>
            </a:r>
          </a:p>
          <a:p>
            <a:pPr marL="114300" indent="0">
              <a:buNone/>
            </a:pPr>
            <a:r>
              <a:rPr lang="it-IT" sz="2200" dirty="0">
                <a:latin typeface="Candara" pitchFamily="34" charset="0"/>
              </a:rPr>
              <a:t> </a:t>
            </a:r>
            <a:r>
              <a:rPr lang="it-IT" sz="2200" dirty="0" smtClean="0">
                <a:latin typeface="Candara" pitchFamily="34" charset="0"/>
              </a:rPr>
              <a:t>  elettroniche ma anche </a:t>
            </a:r>
          </a:p>
          <a:p>
            <a:pPr marL="114300" indent="0">
              <a:buNone/>
            </a:pPr>
            <a:r>
              <a:rPr lang="it-IT" sz="2200" dirty="0">
                <a:latin typeface="Candara" pitchFamily="34" charset="0"/>
              </a:rPr>
              <a:t> </a:t>
            </a:r>
            <a:r>
              <a:rPr lang="it-IT" sz="2200" dirty="0" smtClean="0">
                <a:latin typeface="Candara" pitchFamily="34" charset="0"/>
              </a:rPr>
              <a:t>  strutturali e meccaniche.</a:t>
            </a:r>
            <a:endParaRPr lang="it-IT" sz="2200" dirty="0">
              <a:latin typeface="Candara" pitchFamily="34" charset="0"/>
            </a:endParaRPr>
          </a:p>
        </p:txBody>
      </p:sp>
      <p:pic>
        <p:nvPicPr>
          <p:cNvPr id="5" name="Image2.png" descr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48022" y="3848939"/>
            <a:ext cx="5039360" cy="28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07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179512" y="188640"/>
            <a:ext cx="8784976" cy="5472608"/>
          </a:xfrm>
        </p:spPr>
      </p:sp>
      <p:pic>
        <p:nvPicPr>
          <p:cNvPr id="5" name="Image12.png" descr="Image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52565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1B81 Software : class diagram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Freeform 6"/>
          <p:cNvSpPr/>
          <p:nvPr/>
        </p:nvSpPr>
        <p:spPr>
          <a:xfrm>
            <a:off x="2990850" y="1647825"/>
            <a:ext cx="2247900" cy="2171700"/>
          </a:xfrm>
          <a:custGeom>
            <a:avLst/>
            <a:gdLst>
              <a:gd name="connsiteX0" fmla="*/ 9525 w 2247900"/>
              <a:gd name="connsiteY0" fmla="*/ 247650 h 2171700"/>
              <a:gd name="connsiteX1" fmla="*/ 1485900 w 2247900"/>
              <a:gd name="connsiteY1" fmla="*/ 247650 h 2171700"/>
              <a:gd name="connsiteX2" fmla="*/ 1485900 w 2247900"/>
              <a:gd name="connsiteY2" fmla="*/ 0 h 2171700"/>
              <a:gd name="connsiteX3" fmla="*/ 2247900 w 2247900"/>
              <a:gd name="connsiteY3" fmla="*/ 0 h 2171700"/>
              <a:gd name="connsiteX4" fmla="*/ 2228850 w 2247900"/>
              <a:gd name="connsiteY4" fmla="*/ 2152650 h 2171700"/>
              <a:gd name="connsiteX5" fmla="*/ 0 w 2247900"/>
              <a:gd name="connsiteY5" fmla="*/ 2171700 h 2171700"/>
              <a:gd name="connsiteX6" fmla="*/ 9525 w 2247900"/>
              <a:gd name="connsiteY6" fmla="*/ 24765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900" h="2171700">
                <a:moveTo>
                  <a:pt x="9525" y="247650"/>
                </a:moveTo>
                <a:lnTo>
                  <a:pt x="1485900" y="247650"/>
                </a:lnTo>
                <a:lnTo>
                  <a:pt x="1485900" y="0"/>
                </a:lnTo>
                <a:lnTo>
                  <a:pt x="2247900" y="0"/>
                </a:lnTo>
                <a:lnTo>
                  <a:pt x="2228850" y="2152650"/>
                </a:lnTo>
                <a:lnTo>
                  <a:pt x="0" y="2171700"/>
                </a:lnTo>
                <a:lnTo>
                  <a:pt x="9525" y="247650"/>
                </a:ln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904875" y="200025"/>
            <a:ext cx="5915025" cy="1114425"/>
          </a:xfrm>
          <a:custGeom>
            <a:avLst/>
            <a:gdLst>
              <a:gd name="connsiteX0" fmla="*/ 0 w 5915025"/>
              <a:gd name="connsiteY0" fmla="*/ 19050 h 1114425"/>
              <a:gd name="connsiteX1" fmla="*/ 0 w 5915025"/>
              <a:gd name="connsiteY1" fmla="*/ 485775 h 1114425"/>
              <a:gd name="connsiteX2" fmla="*/ 228600 w 5915025"/>
              <a:gd name="connsiteY2" fmla="*/ 476250 h 1114425"/>
              <a:gd name="connsiteX3" fmla="*/ 228600 w 5915025"/>
              <a:gd name="connsiteY3" fmla="*/ 1095375 h 1114425"/>
              <a:gd name="connsiteX4" fmla="*/ 5915025 w 5915025"/>
              <a:gd name="connsiteY4" fmla="*/ 1114425 h 1114425"/>
              <a:gd name="connsiteX5" fmla="*/ 5915025 w 5915025"/>
              <a:gd name="connsiteY5" fmla="*/ 333375 h 1114425"/>
              <a:gd name="connsiteX6" fmla="*/ 1323975 w 5915025"/>
              <a:gd name="connsiteY6" fmla="*/ 352425 h 1114425"/>
              <a:gd name="connsiteX7" fmla="*/ 1333500 w 5915025"/>
              <a:gd name="connsiteY7" fmla="*/ 0 h 1114425"/>
              <a:gd name="connsiteX8" fmla="*/ 0 w 5915025"/>
              <a:gd name="connsiteY8" fmla="*/ 1905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5025" h="1114425">
                <a:moveTo>
                  <a:pt x="0" y="19050"/>
                </a:moveTo>
                <a:lnTo>
                  <a:pt x="0" y="485775"/>
                </a:lnTo>
                <a:lnTo>
                  <a:pt x="228600" y="476250"/>
                </a:lnTo>
                <a:lnTo>
                  <a:pt x="228600" y="1095375"/>
                </a:lnTo>
                <a:lnTo>
                  <a:pt x="5915025" y="1114425"/>
                </a:lnTo>
                <a:lnTo>
                  <a:pt x="5915025" y="333375"/>
                </a:lnTo>
                <a:lnTo>
                  <a:pt x="1323975" y="352425"/>
                </a:lnTo>
                <a:lnTo>
                  <a:pt x="1333500" y="0"/>
                </a:lnTo>
                <a:lnTo>
                  <a:pt x="0" y="19050"/>
                </a:lnTo>
                <a:close/>
              </a:path>
            </a:pathLst>
          </a:cu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756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1b81 software di controllo MPPT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126" y="1752600"/>
            <a:ext cx="5741674" cy="4373563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Candara" pitchFamily="34" charset="0"/>
              </a:rPr>
              <a:t>Boot:  inizializzazioni varie</a:t>
            </a:r>
          </a:p>
          <a:p>
            <a:endParaRPr lang="it-IT" sz="1800" dirty="0" smtClean="0">
              <a:latin typeface="Candara" pitchFamily="34" charset="0"/>
            </a:endParaRPr>
          </a:p>
          <a:p>
            <a:r>
              <a:rPr lang="it-IT" sz="1800" dirty="0" smtClean="0">
                <a:latin typeface="Candara" pitchFamily="34" charset="0"/>
              </a:rPr>
              <a:t>Housekeeping</a:t>
            </a:r>
          </a:p>
          <a:p>
            <a:pPr lvl="1"/>
            <a:r>
              <a:rPr lang="it-IT" sz="1400" dirty="0">
                <a:latin typeface="Candara" pitchFamily="34" charset="0"/>
              </a:rPr>
              <a:t>Acquisizione valori di tensione/corrente </a:t>
            </a:r>
            <a:endParaRPr lang="it-IT" sz="1400" dirty="0" smtClean="0">
              <a:latin typeface="Candara" pitchFamily="34" charset="0"/>
            </a:endParaRPr>
          </a:p>
          <a:p>
            <a:pPr lvl="2"/>
            <a:r>
              <a:rPr lang="it-IT" sz="1200" dirty="0" smtClean="0">
                <a:latin typeface="Candara" pitchFamily="34" charset="0"/>
              </a:rPr>
              <a:t>GET V_solar / GET I_solar dalle celle solari</a:t>
            </a:r>
          </a:p>
          <a:p>
            <a:pPr lvl="2"/>
            <a:r>
              <a:rPr lang="it-IT" sz="1200" dirty="0" smtClean="0">
                <a:latin typeface="Candara" pitchFamily="34" charset="0"/>
              </a:rPr>
              <a:t>Get  V_PDB / Get I_PDB generato dall’MPPT</a:t>
            </a:r>
            <a:endParaRPr lang="it-IT" sz="1200" dirty="0">
              <a:latin typeface="Candara" pitchFamily="34" charset="0"/>
            </a:endParaRPr>
          </a:p>
          <a:p>
            <a:pPr lvl="1"/>
            <a:r>
              <a:rPr lang="it-IT" sz="1400" dirty="0" smtClean="0">
                <a:latin typeface="Candara" pitchFamily="34" charset="0"/>
              </a:rPr>
              <a:t>Calcolo </a:t>
            </a:r>
            <a:r>
              <a:rPr lang="it-IT" sz="1400" dirty="0">
                <a:latin typeface="Candara" pitchFamily="34" charset="0"/>
              </a:rPr>
              <a:t>del valore del PWM  con funzione evaluate_PWM</a:t>
            </a:r>
            <a:r>
              <a:rPr lang="it-IT" sz="1400" dirty="0" smtClean="0">
                <a:latin typeface="Candara" pitchFamily="34" charset="0"/>
              </a:rPr>
              <a:t>()</a:t>
            </a:r>
            <a:endParaRPr lang="it-IT" sz="1200" dirty="0" smtClean="0">
              <a:latin typeface="Candara" pitchFamily="34" charset="0"/>
            </a:endParaRPr>
          </a:p>
          <a:p>
            <a:pPr lvl="1"/>
            <a:endParaRPr lang="it-IT" sz="1400" dirty="0" smtClean="0">
              <a:latin typeface="Candara" pitchFamily="34" charset="0"/>
            </a:endParaRPr>
          </a:p>
          <a:p>
            <a:r>
              <a:rPr lang="it-IT" sz="1800" dirty="0" smtClean="0">
                <a:latin typeface="Candara" pitchFamily="34" charset="0"/>
              </a:rPr>
              <a:t>Interpret: interpreta i comandi provenienti «da terra»</a:t>
            </a:r>
          </a:p>
          <a:p>
            <a:pPr lvl="1"/>
            <a:r>
              <a:rPr lang="it-IT" sz="1400" dirty="0" smtClean="0">
                <a:latin typeface="Candara" pitchFamily="34" charset="0"/>
              </a:rPr>
              <a:t>SET/RESET configuration</a:t>
            </a:r>
          </a:p>
          <a:p>
            <a:pPr lvl="1"/>
            <a:r>
              <a:rPr lang="it-IT" sz="1400" dirty="0" smtClean="0">
                <a:latin typeface="Candara" pitchFamily="34" charset="0"/>
              </a:rPr>
              <a:t>MPPT reset</a:t>
            </a:r>
          </a:p>
          <a:p>
            <a:pPr lvl="1"/>
            <a:r>
              <a:rPr lang="it-IT" sz="1400" dirty="0" smtClean="0">
                <a:latin typeface="Candara" pitchFamily="34" charset="0"/>
              </a:rPr>
              <a:t>SET Parameters</a:t>
            </a:r>
          </a:p>
          <a:p>
            <a:pPr lvl="1"/>
            <a:r>
              <a:rPr lang="it-IT" sz="1400" dirty="0" smtClean="0">
                <a:latin typeface="Candara" pitchFamily="34" charset="0"/>
              </a:rPr>
              <a:t>SET Fixed Point</a:t>
            </a:r>
          </a:p>
          <a:p>
            <a:pPr lvl="1"/>
            <a:r>
              <a:rPr lang="it-IT" sz="1400" dirty="0" smtClean="0">
                <a:latin typeface="Candara" pitchFamily="34" charset="0"/>
              </a:rPr>
              <a:t>SET Auto</a:t>
            </a:r>
            <a:endParaRPr lang="it-IT" sz="1800" dirty="0" smtClean="0">
              <a:latin typeface="Candara" pitchFamily="34" charset="0"/>
            </a:endParaRPr>
          </a:p>
          <a:p>
            <a:pPr marL="411480" lvl="1" indent="0">
              <a:buNone/>
            </a:pPr>
            <a:endParaRPr lang="it-IT" sz="1400" dirty="0" smtClean="0">
              <a:latin typeface="Candara" pitchFamily="34" charset="0"/>
            </a:endParaRPr>
          </a:p>
        </p:txBody>
      </p:sp>
      <p:pic>
        <p:nvPicPr>
          <p:cNvPr id="2050" name="Picture 2" descr="C:\Users\Elena\Desktop\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621598" cy="493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71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427984" y="116632"/>
            <a:ext cx="4392488" cy="65527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present_power = HK::housekeeping[I_PDB]*(HK::housekeeping[V_PDB]);</a:t>
            </a: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ERR = old_power - present_power;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if (ERR &lt; 0) ERR = - ERR; </a:t>
            </a: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if (ERR &gt; err_MAX) { 	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step = step_MAX; 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} else if (ERR &gt; err_MED) {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step = step_MED;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} else {  		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step = step_MIN;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}</a:t>
            </a: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if (present_power &gt; old_power) {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step_PWM = step;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} else {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step_PWM = -step;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}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old_power = present_power;</a:t>
            </a: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next_PWM = PWM + step_PWM;</a:t>
            </a: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if ( lower_MPPT_limit != 0) {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if (next_PWM &lt; lower_MPPT_limit) {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  next_PWM = lower_MPPT_limit;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}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}</a:t>
            </a: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if (upper_MPPT_limit != 0) {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if (next_PWM &gt; upper_MPPT_limit) {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  next_PWM = upper_MPPT_limit;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  }</a:t>
            </a: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}</a:t>
            </a:r>
          </a:p>
          <a:p>
            <a:pPr marL="114300" indent="0">
              <a:buFont typeface="Arial" pitchFamily="34" charset="0"/>
              <a:buNone/>
            </a:pPr>
            <a:endParaRPr lang="it-IT" sz="1000" dirty="0" smtClean="0">
              <a:latin typeface="Candara" pitchFamily="34" charset="0"/>
            </a:endParaRPr>
          </a:p>
          <a:p>
            <a:pPr marL="114300" indent="0">
              <a:buFont typeface="Arial" pitchFamily="34" charset="0"/>
              <a:buNone/>
            </a:pPr>
            <a:r>
              <a:rPr lang="it-IT" sz="1000" dirty="0" smtClean="0">
                <a:latin typeface="Candara" pitchFamily="34" charset="0"/>
              </a:rPr>
              <a:t>return next_PWM;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88640"/>
            <a:ext cx="4176464" cy="64087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Calcola la potenza attuale</a:t>
            </a: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Calcola la differenza tra potenza attuale e potenza precedente e cambia segno all’errore se negativo</a:t>
            </a:r>
          </a:p>
          <a:p>
            <a:pPr marL="114300" indent="0">
              <a:buNone/>
            </a:pPr>
            <a:endParaRPr lang="it-IT" sz="1400" dirty="0" smtClean="0">
              <a:latin typeface="Candara" pitchFamily="34" charset="0"/>
            </a:endParaRP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Calcola il valore dello step con il quale incrementare il PWM, sulla base dell’errore:</a:t>
            </a: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Se la potenza precedente e quella attuale sono molto simili incrementa di pochissimo il PWM, mentre se le potenze sono molto diverse l’incremento è maggiore</a:t>
            </a:r>
          </a:p>
          <a:p>
            <a:pPr marL="114300" indent="0">
              <a:buNone/>
            </a:pPr>
            <a:endParaRPr lang="it-IT" sz="1400" dirty="0">
              <a:latin typeface="Candara" pitchFamily="34" charset="0"/>
            </a:endParaRP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Imposta correttamente l’incremento o decremento del PWM in funzione della comparazione tra potenza presente e potenza precedente.</a:t>
            </a:r>
          </a:p>
          <a:p>
            <a:pPr marL="114300" indent="0">
              <a:buNone/>
            </a:pPr>
            <a:endParaRPr lang="it-IT" sz="14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1400" dirty="0" smtClean="0">
              <a:latin typeface="Candara" pitchFamily="34" charset="0"/>
            </a:endParaRP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Incrementa/decrementa il PWM</a:t>
            </a:r>
            <a:endParaRPr lang="it-IT" sz="14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1400" dirty="0" smtClean="0">
              <a:latin typeface="Candara" pitchFamily="34" charset="0"/>
            </a:endParaRP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Controlla se presente un limite inferiore e fa in modo che sia rispettato</a:t>
            </a:r>
          </a:p>
          <a:p>
            <a:pPr marL="114300" indent="0">
              <a:buNone/>
            </a:pPr>
            <a:endParaRPr lang="it-IT" sz="1400" dirty="0">
              <a:latin typeface="Candara" pitchFamily="34" charset="0"/>
            </a:endParaRP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Controlla se presente un limite superiore e fa in modo che sia rispettato</a:t>
            </a:r>
          </a:p>
          <a:p>
            <a:pPr marL="114300" indent="0">
              <a:buNone/>
            </a:pPr>
            <a:endParaRPr lang="it-IT" sz="1400" dirty="0">
              <a:latin typeface="Candara" pitchFamily="34" charset="0"/>
            </a:endParaRPr>
          </a:p>
          <a:p>
            <a:pPr marL="114300" indent="0">
              <a:buNone/>
            </a:pPr>
            <a:endParaRPr lang="it-IT" sz="1400" dirty="0" smtClean="0">
              <a:latin typeface="Candara" pitchFamily="34" charset="0"/>
            </a:endParaRPr>
          </a:p>
          <a:p>
            <a:pPr marL="114300" indent="0">
              <a:buNone/>
            </a:pPr>
            <a:r>
              <a:rPr lang="it-IT" sz="1400" dirty="0" smtClean="0">
                <a:latin typeface="Candara" pitchFamily="34" charset="0"/>
              </a:rPr>
              <a:t>Ritorna il valore del nuovo PWM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83768" y="260648"/>
            <a:ext cx="216024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3777" y="620688"/>
            <a:ext cx="3790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0" y="1196752"/>
            <a:ext cx="1656184" cy="14401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4572000" y="2633514"/>
            <a:ext cx="2052228" cy="12275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15816" y="414908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4365104"/>
            <a:ext cx="2160240" cy="1008112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4572000" y="5375870"/>
            <a:ext cx="2160240" cy="1008112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50493" y="6383982"/>
            <a:ext cx="1621507" cy="21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614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Specifiche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it-IT" sz="2000" dirty="0" smtClean="0">
                <a:latin typeface="Candara" pitchFamily="34" charset="0"/>
              </a:rPr>
              <a:t>Questa tesi prevede la realizzazione di un modulo per nano satelliti appartenente allo standard AraMiS che soddisfi le seguenti specifiche:</a:t>
            </a:r>
          </a:p>
          <a:p>
            <a:pPr marL="114300" indent="0">
              <a:buNone/>
            </a:pPr>
            <a:endParaRPr lang="it-IT" sz="20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latin typeface="Candara" pitchFamily="34" charset="0"/>
              </a:rPr>
              <a:t>Dimensioni dei moduli pari a 330mm per 156 mm.</a:t>
            </a:r>
          </a:p>
          <a:p>
            <a:pPr marL="114300" indent="0">
              <a:buNone/>
            </a:pPr>
            <a:endParaRPr lang="it-IT" sz="900" dirty="0" smtClean="0">
              <a:latin typeface="Candar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000" dirty="0" smtClean="0">
                <a:latin typeface="Candara" pitchFamily="34" charset="0"/>
              </a:rPr>
              <a:t>Utilizzo di </a:t>
            </a:r>
            <a:r>
              <a:rPr lang="it-IT" sz="2000" b="1" dirty="0" smtClean="0">
                <a:latin typeface="Candara" pitchFamily="34" charset="0"/>
              </a:rPr>
              <a:t>celle solari </a:t>
            </a:r>
            <a:r>
              <a:rPr lang="it-IT" sz="2000" dirty="0" smtClean="0">
                <a:latin typeface="Candara" pitchFamily="34" charset="0"/>
              </a:rPr>
              <a:t>per sfruttare l’energia solare ed utilizzarla come alimentazione del satellite.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it-IT" sz="1100" dirty="0" smtClean="0">
              <a:latin typeface="Candar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000" dirty="0" smtClean="0">
                <a:latin typeface="Candara" pitchFamily="34" charset="0"/>
              </a:rPr>
              <a:t>Gestione e generazione delle tensioni di alimentazione del satellite tramite l’utilizzo di un </a:t>
            </a:r>
            <a:r>
              <a:rPr lang="it-IT" sz="2000" b="1" dirty="0" smtClean="0">
                <a:latin typeface="Candara" pitchFamily="34" charset="0"/>
              </a:rPr>
              <a:t>dispositivo MPPT</a:t>
            </a:r>
            <a:r>
              <a:rPr lang="it-IT" sz="2000" dirty="0" smtClean="0">
                <a:latin typeface="Candara" pitchFamily="34" charset="0"/>
              </a:rPr>
              <a:t>.</a:t>
            </a:r>
            <a:endParaRPr lang="it-IT" sz="2000" b="1" dirty="0" smtClean="0">
              <a:latin typeface="Candar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it-IT" sz="1100" dirty="0" smtClean="0">
              <a:latin typeface="Candar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000" dirty="0" smtClean="0">
                <a:latin typeface="Candara" pitchFamily="34" charset="0"/>
              </a:rPr>
              <a:t>Struttura meccanica solida e leggera in </a:t>
            </a:r>
            <a:r>
              <a:rPr lang="it-IT" sz="2000" b="1" dirty="0" smtClean="0">
                <a:latin typeface="Candara" pitchFamily="34" charset="0"/>
              </a:rPr>
              <a:t>Honeycomb</a:t>
            </a:r>
            <a:r>
              <a:rPr lang="it-IT" sz="2000" dirty="0" smtClean="0">
                <a:latin typeface="Candara" pitchFamily="34" charset="0"/>
              </a:rPr>
              <a:t>.</a:t>
            </a:r>
            <a:endParaRPr lang="it-IT" sz="2000" b="1" dirty="0" smtClean="0">
              <a:latin typeface="Candar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it-IT" sz="1100" dirty="0" smtClean="0">
              <a:latin typeface="Candar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000" dirty="0" smtClean="0">
                <a:latin typeface="Candara" pitchFamily="34" charset="0"/>
              </a:rPr>
              <a:t>Elaborazione dati tramite µprocessori MPS430.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it-IT" sz="1000" dirty="0" smtClean="0">
              <a:latin typeface="Candar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000" b="1" dirty="0" smtClean="0">
                <a:latin typeface="Candara" pitchFamily="34" charset="0"/>
              </a:rPr>
              <a:t>Connettori</a:t>
            </a:r>
            <a:r>
              <a:rPr lang="it-IT" sz="2000" dirty="0" smtClean="0">
                <a:latin typeface="Candara" pitchFamily="34" charset="0"/>
              </a:rPr>
              <a:t> per moduli esterni plug&amp;play per ampliare le funzionalità del sistema.</a:t>
            </a:r>
            <a:endParaRPr lang="it-IT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04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Suddivisione progetto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dirty="0" smtClean="0">
                <a:latin typeface="Candara" pitchFamily="34" charset="0"/>
              </a:rPr>
              <a:t>Il progetto realizzato può essere diviso fisicamente in due parti, ossia i due circuiti stampati che lo compongono:</a:t>
            </a:r>
          </a:p>
          <a:p>
            <a:pPr marL="114300" indent="0">
              <a:buNone/>
            </a:pPr>
            <a:endParaRPr lang="it-IT" sz="800" dirty="0" smtClean="0">
              <a:latin typeface="Candara" pitchFamily="34" charset="0"/>
            </a:endParaRPr>
          </a:p>
          <a:p>
            <a:pPr marL="571500" indent="-457200">
              <a:buFont typeface="+mj-lt"/>
              <a:buAutoNum type="arabicParenR"/>
            </a:pPr>
            <a:r>
              <a:rPr lang="it-IT" sz="1800" dirty="0" smtClean="0">
                <a:latin typeface="Candara" pitchFamily="34" charset="0"/>
              </a:rPr>
              <a:t>PCB esterno, illuminato dalla luce solare, composto da:</a:t>
            </a:r>
            <a:r>
              <a:rPr lang="it-IT" sz="1800" dirty="0" smtClean="0">
                <a:latin typeface="Candara" pitchFamily="34" charset="0"/>
                <a:sym typeface="Wingdings" pitchFamily="2" charset="2"/>
              </a:rPr>
              <a:t> </a:t>
            </a:r>
          </a:p>
          <a:p>
            <a:pPr lvl="1"/>
            <a:r>
              <a:rPr lang="it-IT" sz="1600" dirty="0" smtClean="0">
                <a:latin typeface="Candara" pitchFamily="34" charset="0"/>
                <a:sym typeface="Wingdings" pitchFamily="2" charset="2"/>
              </a:rPr>
              <a:t>Celle solari</a:t>
            </a:r>
          </a:p>
          <a:p>
            <a:pPr lvl="1"/>
            <a:r>
              <a:rPr lang="it-IT" sz="1600" dirty="0" smtClean="0">
                <a:latin typeface="Candara" pitchFamily="34" charset="0"/>
                <a:sym typeface="Wingdings" pitchFamily="2" charset="2"/>
              </a:rPr>
              <a:t>Sensore di Sole</a:t>
            </a:r>
          </a:p>
          <a:p>
            <a:pPr lvl="1"/>
            <a:r>
              <a:rPr lang="it-IT" sz="1600" dirty="0" smtClean="0">
                <a:latin typeface="Candara" pitchFamily="34" charset="0"/>
                <a:sym typeface="Wingdings" pitchFamily="2" charset="2"/>
              </a:rPr>
              <a:t>Connettori passanti</a:t>
            </a:r>
          </a:p>
          <a:p>
            <a:pPr lvl="1"/>
            <a:endParaRPr lang="it-IT" sz="1600" dirty="0" smtClean="0">
              <a:latin typeface="Candara" pitchFamily="34" charset="0"/>
              <a:sym typeface="Wingdings" pitchFamily="2" charset="2"/>
            </a:endParaRPr>
          </a:p>
          <a:p>
            <a:pPr marL="571500" indent="-457200">
              <a:buFont typeface="+mj-lt"/>
              <a:buAutoNum type="arabicParenR"/>
            </a:pPr>
            <a:r>
              <a:rPr lang="it-IT" sz="1800" dirty="0" smtClean="0">
                <a:latin typeface="Candara" pitchFamily="34" charset="0"/>
                <a:sym typeface="Wingdings" pitchFamily="2" charset="2"/>
              </a:rPr>
              <a:t>PCB interno al satellite, composto da:</a:t>
            </a:r>
          </a:p>
          <a:p>
            <a:pPr lvl="1"/>
            <a:r>
              <a:rPr lang="it-IT" sz="1600" dirty="0" smtClean="0">
                <a:latin typeface="Candara" pitchFamily="34" charset="0"/>
                <a:sym typeface="Wingdings" pitchFamily="2" charset="2"/>
              </a:rPr>
              <a:t>Dispositivo MPPT</a:t>
            </a:r>
          </a:p>
          <a:p>
            <a:pPr lvl="1"/>
            <a:r>
              <a:rPr lang="it-IT" sz="1600" dirty="0" smtClean="0">
                <a:latin typeface="Candara" pitchFamily="34" charset="0"/>
                <a:cs typeface="Times New Roman"/>
                <a:sym typeface="Wingdings" pitchFamily="2" charset="2"/>
              </a:rPr>
              <a:t>µProcessori</a:t>
            </a:r>
            <a:endParaRPr lang="it-IT" sz="1600" dirty="0" smtClean="0">
              <a:latin typeface="Candara" pitchFamily="34" charset="0"/>
              <a:sym typeface="Wingdings" pitchFamily="2" charset="2"/>
            </a:endParaRPr>
          </a:p>
          <a:p>
            <a:pPr lvl="1"/>
            <a:r>
              <a:rPr lang="it-IT" sz="1600" dirty="0" smtClean="0">
                <a:latin typeface="Candara" pitchFamily="34" charset="0"/>
                <a:sym typeface="Wingdings" pitchFamily="2" charset="2"/>
              </a:rPr>
              <a:t>Sensori di temperatura</a:t>
            </a:r>
          </a:p>
          <a:p>
            <a:pPr lvl="1"/>
            <a:r>
              <a:rPr lang="it-IT" sz="1600" dirty="0" smtClean="0">
                <a:latin typeface="Candara" pitchFamily="34" charset="0"/>
                <a:sym typeface="Wingdings" pitchFamily="2" charset="2"/>
              </a:rPr>
              <a:t>Connettori per moduli esterni</a:t>
            </a:r>
            <a:endParaRPr lang="it-IT" sz="1600" dirty="0">
              <a:latin typeface="Candar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24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UML diagramma generale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dirty="0" smtClean="0">
                <a:latin typeface="Candara" pitchFamily="34" charset="0"/>
              </a:rPr>
              <a:t>La tesi è stata sviluppata mediante l’utilizzo del linguaggio UML (Unified Modelling Language) che permette di descrivere le strutture software e hardware in modo completo e chiaro.</a:t>
            </a:r>
          </a:p>
          <a:p>
            <a:r>
              <a:rPr lang="it-IT" sz="2000" dirty="0" smtClean="0">
                <a:latin typeface="Candara" pitchFamily="34" charset="0"/>
              </a:rPr>
              <a:t>Diagramma dei casi d’uso: descrizione delle funzionalità del sistema </a:t>
            </a:r>
          </a:p>
          <a:p>
            <a:r>
              <a:rPr lang="it-IT" sz="2000" dirty="0" smtClean="0">
                <a:latin typeface="Candara" pitchFamily="34" charset="0"/>
              </a:rPr>
              <a:t>Diagramma delle classi: descrizione dei dispositivi hardware e software</a:t>
            </a:r>
          </a:p>
          <a:p>
            <a:endParaRPr lang="it-IT" sz="800" dirty="0">
              <a:latin typeface="Candara" pitchFamily="34" charset="0"/>
            </a:endParaRPr>
          </a:p>
          <a:p>
            <a:pPr marL="114300" indent="0">
              <a:buNone/>
            </a:pPr>
            <a:r>
              <a:rPr lang="it-IT" sz="2000" dirty="0" smtClean="0">
                <a:latin typeface="Candara" pitchFamily="34" charset="0"/>
              </a:rPr>
              <a:t>Il progetto in UML è così suddiviso: 	</a:t>
            </a:r>
            <a:endParaRPr lang="it-IT" sz="2000" dirty="0">
              <a:latin typeface="Candar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23828" y="4219497"/>
            <a:ext cx="316835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1B81 Power Management Honeycomb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75687" y="4695332"/>
            <a:ext cx="288032" cy="344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0770" y="4702743"/>
            <a:ext cx="288032" cy="344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55576" y="5085184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1B111C Solar Panel Honeycomb</a:t>
            </a:r>
            <a:endParaRPr lang="it-IT" dirty="0"/>
          </a:p>
        </p:txBody>
      </p:sp>
      <p:sp>
        <p:nvSpPr>
          <p:cNvPr id="11" name="Rounded Rectangle 10"/>
          <p:cNvSpPr/>
          <p:nvPr/>
        </p:nvSpPr>
        <p:spPr>
          <a:xfrm>
            <a:off x="5870633" y="5085184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1B1121C Primary Switching Buck</a:t>
            </a:r>
            <a:endParaRPr lang="it-IT" dirty="0"/>
          </a:p>
        </p:txBody>
      </p:sp>
      <p:sp>
        <p:nvSpPr>
          <p:cNvPr id="12" name="Rounded Rectangle 11"/>
          <p:cNvSpPr/>
          <p:nvPr/>
        </p:nvSpPr>
        <p:spPr>
          <a:xfrm>
            <a:off x="5870633" y="6093296"/>
            <a:ext cx="2520280" cy="54452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1B1121CS Software</a:t>
            </a:r>
            <a:endParaRPr lang="it-IT" dirty="0"/>
          </a:p>
        </p:txBody>
      </p: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7130773" y="587727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71900" y="5229200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1B81 Software</a:t>
            </a:r>
            <a:endParaRPr lang="it-IT" dirty="0"/>
          </a:p>
        </p:txBody>
      </p:sp>
      <p:cxnSp>
        <p:nvCxnSpPr>
          <p:cNvPr id="20" name="Straight Arrow Connector 19"/>
          <p:cNvCxnSpPr>
            <a:stCxn id="4" idx="2"/>
            <a:endCxn id="18" idx="0"/>
          </p:cNvCxnSpPr>
          <p:nvPr/>
        </p:nvCxnSpPr>
        <p:spPr>
          <a:xfrm>
            <a:off x="4608004" y="4867569"/>
            <a:ext cx="0" cy="361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flipH="1" flipV="1">
            <a:off x="5004048" y="5733256"/>
            <a:ext cx="866585" cy="632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505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it-IT" dirty="0" smtClean="0">
                <a:latin typeface="Candara" pitchFamily="34" charset="0"/>
              </a:rPr>
              <a:t>Descrizione progetto 1B81 Power Management Honeycomb</a:t>
            </a:r>
          </a:p>
          <a:p>
            <a:pPr lvl="1"/>
            <a:r>
              <a:rPr lang="it-IT" dirty="0" smtClean="0">
                <a:latin typeface="Candara" pitchFamily="34" charset="0"/>
              </a:rPr>
              <a:t>Diagramma dei casi d’uso</a:t>
            </a:r>
          </a:p>
          <a:p>
            <a:pPr lvl="1"/>
            <a:r>
              <a:rPr lang="it-IT" dirty="0" smtClean="0">
                <a:latin typeface="Candara" pitchFamily="34" charset="0"/>
              </a:rPr>
              <a:t>Diagramma delle classi</a:t>
            </a:r>
          </a:p>
          <a:p>
            <a:pPr lvl="1"/>
            <a:r>
              <a:rPr lang="it-IT" dirty="0" smtClean="0">
                <a:latin typeface="Candara" pitchFamily="34" charset="0"/>
              </a:rPr>
              <a:t>Schematico e layout 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 smtClean="0">
                <a:latin typeface="Candara" pitchFamily="34" charset="0"/>
              </a:rPr>
              <a:t>Descrizione progetto 1B111C Solar Panel Honeycomb celle solari</a:t>
            </a:r>
          </a:p>
          <a:p>
            <a:pPr lvl="1"/>
            <a:r>
              <a:rPr lang="it-IT" dirty="0">
                <a:latin typeface="Candara" pitchFamily="34" charset="0"/>
              </a:rPr>
              <a:t>Cella solare </a:t>
            </a:r>
          </a:p>
          <a:p>
            <a:pPr lvl="1"/>
            <a:r>
              <a:rPr lang="it-IT" dirty="0">
                <a:latin typeface="Candara" pitchFamily="34" charset="0"/>
              </a:rPr>
              <a:t>modello matematico e modello spice della cella solare</a:t>
            </a:r>
          </a:p>
          <a:p>
            <a:pPr lvl="1"/>
            <a:r>
              <a:rPr lang="it-IT" dirty="0">
                <a:latin typeface="Candara" pitchFamily="34" charset="0"/>
              </a:rPr>
              <a:t>Simulazioni e scelta numero celle solari</a:t>
            </a:r>
          </a:p>
          <a:p>
            <a:pPr lvl="1"/>
            <a:r>
              <a:rPr lang="it-IT" dirty="0">
                <a:latin typeface="Candara" pitchFamily="34" charset="0"/>
              </a:rPr>
              <a:t>Layout con Mentor </a:t>
            </a:r>
            <a:r>
              <a:rPr lang="it-IT" dirty="0" smtClean="0">
                <a:latin typeface="Candara" pitchFamily="34" charset="0"/>
              </a:rPr>
              <a:t>Graphics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 smtClean="0">
                <a:latin typeface="Candara" pitchFamily="34" charset="0"/>
              </a:rPr>
              <a:t>Progetto 1B1121C Primary Switching buck</a:t>
            </a:r>
          </a:p>
          <a:p>
            <a:pPr lvl="1"/>
            <a:r>
              <a:rPr lang="it-IT" dirty="0" smtClean="0">
                <a:latin typeface="Candara" pitchFamily="34" charset="0"/>
              </a:rPr>
              <a:t>Descrizione generale</a:t>
            </a:r>
          </a:p>
          <a:p>
            <a:pPr lvl="1"/>
            <a:r>
              <a:rPr lang="it-IT" dirty="0" smtClean="0">
                <a:latin typeface="Candara" pitchFamily="34" charset="0"/>
              </a:rPr>
              <a:t>Blocco MPPT</a:t>
            </a:r>
          </a:p>
          <a:p>
            <a:pPr lvl="1"/>
            <a:r>
              <a:rPr lang="it-IT" dirty="0" smtClean="0">
                <a:latin typeface="Candara" pitchFamily="34" charset="0"/>
              </a:rPr>
              <a:t>Simulazioni Spice</a:t>
            </a:r>
          </a:p>
          <a:p>
            <a:pPr lvl="1"/>
            <a:r>
              <a:rPr lang="it-IT" dirty="0" smtClean="0">
                <a:latin typeface="Candara" pitchFamily="34" charset="0"/>
              </a:rPr>
              <a:t>Layout con Mentor Graphics</a:t>
            </a:r>
          </a:p>
          <a:p>
            <a:pPr marL="571500" indent="-457200">
              <a:buFont typeface="+mj-lt"/>
              <a:buAutoNum type="arabicPeriod"/>
            </a:pPr>
            <a:r>
              <a:rPr lang="it-IT" dirty="0" smtClean="0">
                <a:latin typeface="Candara" pitchFamily="34" charset="0"/>
              </a:rPr>
              <a:t>Software</a:t>
            </a:r>
          </a:p>
          <a:p>
            <a:pPr marL="571500" indent="-457200">
              <a:buFont typeface="+mj-lt"/>
              <a:buAutoNum type="arabicPeriod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12073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1B81 Power management honeycomb: Use case diagram</a:t>
            </a:r>
            <a:endParaRPr lang="it-IT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571472" y="1000108"/>
            <a:ext cx="8001056" cy="4643470"/>
          </a:xfrm>
        </p:spPr>
      </p:sp>
      <p:pic>
        <p:nvPicPr>
          <p:cNvPr id="8" name="Image0.png" descr="Image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7768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47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323528" y="692696"/>
            <a:ext cx="8424936" cy="4945547"/>
          </a:xfrm>
        </p:spPr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1b81 Power management honeycomb: class diagram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age7.png" descr="Image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83593"/>
            <a:ext cx="8096076" cy="46420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7544" y="117252"/>
            <a:ext cx="1368152" cy="1727572"/>
            <a:chOff x="467544" y="117252"/>
            <a:chExt cx="1368152" cy="1727572"/>
          </a:xfrm>
        </p:grpSpPr>
        <p:sp>
          <p:nvSpPr>
            <p:cNvPr id="11" name="Rectangle 10"/>
            <p:cNvSpPr/>
            <p:nvPr/>
          </p:nvSpPr>
          <p:spPr>
            <a:xfrm>
              <a:off x="467544" y="883593"/>
              <a:ext cx="1368152" cy="961231"/>
            </a:xfrm>
            <a:prstGeom prst="rect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935596" y="117252"/>
              <a:ext cx="432048" cy="6480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86822" y="1382514"/>
            <a:ext cx="1368152" cy="2290290"/>
            <a:chOff x="1190217" y="1364208"/>
            <a:chExt cx="1368152" cy="2290290"/>
          </a:xfrm>
        </p:grpSpPr>
        <p:sp>
          <p:nvSpPr>
            <p:cNvPr id="18" name="Rectangle 17"/>
            <p:cNvSpPr/>
            <p:nvPr/>
          </p:nvSpPr>
          <p:spPr>
            <a:xfrm>
              <a:off x="1190217" y="2142331"/>
              <a:ext cx="1368152" cy="15121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661023" y="1364208"/>
              <a:ext cx="432048" cy="7781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57500" y="975146"/>
            <a:ext cx="2609850" cy="3434929"/>
            <a:chOff x="2857500" y="975146"/>
            <a:chExt cx="2609850" cy="3434929"/>
          </a:xfrm>
        </p:grpSpPr>
        <p:sp>
          <p:nvSpPr>
            <p:cNvPr id="21" name="Freeform 20"/>
            <p:cNvSpPr/>
            <p:nvPr/>
          </p:nvSpPr>
          <p:spPr>
            <a:xfrm>
              <a:off x="2857500" y="1504950"/>
              <a:ext cx="2609850" cy="2905125"/>
            </a:xfrm>
            <a:custGeom>
              <a:avLst/>
              <a:gdLst>
                <a:gd name="connsiteX0" fmla="*/ 9525 w 2609850"/>
                <a:gd name="connsiteY0" fmla="*/ 2705100 h 2905125"/>
                <a:gd name="connsiteX1" fmla="*/ 0 w 2609850"/>
                <a:gd name="connsiteY1" fmla="*/ 371475 h 2905125"/>
                <a:gd name="connsiteX2" fmla="*/ 1466850 w 2609850"/>
                <a:gd name="connsiteY2" fmla="*/ 352425 h 2905125"/>
                <a:gd name="connsiteX3" fmla="*/ 1466850 w 2609850"/>
                <a:gd name="connsiteY3" fmla="*/ 0 h 2905125"/>
                <a:gd name="connsiteX4" fmla="*/ 2590800 w 2609850"/>
                <a:gd name="connsiteY4" fmla="*/ 0 h 2905125"/>
                <a:gd name="connsiteX5" fmla="*/ 2609850 w 2609850"/>
                <a:gd name="connsiteY5" fmla="*/ 2895600 h 2905125"/>
                <a:gd name="connsiteX6" fmla="*/ 0 w 2609850"/>
                <a:gd name="connsiteY6" fmla="*/ 2905125 h 2905125"/>
                <a:gd name="connsiteX7" fmla="*/ 9525 w 2609850"/>
                <a:gd name="connsiteY7" fmla="*/ 2705100 h 290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9850" h="2905125">
                  <a:moveTo>
                    <a:pt x="9525" y="2705100"/>
                  </a:moveTo>
                  <a:lnTo>
                    <a:pt x="0" y="371475"/>
                  </a:lnTo>
                  <a:lnTo>
                    <a:pt x="1466850" y="352425"/>
                  </a:lnTo>
                  <a:lnTo>
                    <a:pt x="1466850" y="0"/>
                  </a:lnTo>
                  <a:lnTo>
                    <a:pt x="2590800" y="0"/>
                  </a:lnTo>
                  <a:lnTo>
                    <a:pt x="2609850" y="2895600"/>
                  </a:lnTo>
                  <a:lnTo>
                    <a:pt x="0" y="2905125"/>
                  </a:lnTo>
                  <a:lnTo>
                    <a:pt x="9525" y="2705100"/>
                  </a:lnTo>
                  <a:close/>
                </a:path>
              </a:pathLst>
            </a:cu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851920" y="975146"/>
              <a:ext cx="432048" cy="778123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66942" y="440494"/>
            <a:ext cx="1584176" cy="3840423"/>
            <a:chOff x="6266942" y="440494"/>
            <a:chExt cx="1584176" cy="3840423"/>
          </a:xfrm>
        </p:grpSpPr>
        <p:sp>
          <p:nvSpPr>
            <p:cNvPr id="23" name="Rectangle 22"/>
            <p:cNvSpPr/>
            <p:nvPr/>
          </p:nvSpPr>
          <p:spPr>
            <a:xfrm>
              <a:off x="6266942" y="1206438"/>
              <a:ext cx="1584176" cy="3074479"/>
            </a:xfrm>
            <a:prstGeom prst="rect">
              <a:avLst/>
            </a:prstGeom>
            <a:no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6843006" y="440494"/>
              <a:ext cx="432048" cy="778123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67944" y="371461"/>
            <a:ext cx="2016224" cy="1133489"/>
            <a:chOff x="4067944" y="371461"/>
            <a:chExt cx="2016224" cy="1133489"/>
          </a:xfrm>
        </p:grpSpPr>
        <p:sp>
          <p:nvSpPr>
            <p:cNvPr id="25" name="Rectangle 24"/>
            <p:cNvSpPr/>
            <p:nvPr/>
          </p:nvSpPr>
          <p:spPr>
            <a:xfrm>
              <a:off x="4067944" y="1149585"/>
              <a:ext cx="2016224" cy="355365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60032" y="371461"/>
              <a:ext cx="432048" cy="77812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2836" y="3606893"/>
            <a:ext cx="8165491" cy="1982347"/>
            <a:chOff x="432836" y="3606893"/>
            <a:chExt cx="8165491" cy="1982347"/>
          </a:xfrm>
        </p:grpSpPr>
        <p:sp>
          <p:nvSpPr>
            <p:cNvPr id="30" name="Rectangle 29"/>
            <p:cNvSpPr/>
            <p:nvPr/>
          </p:nvSpPr>
          <p:spPr>
            <a:xfrm>
              <a:off x="432836" y="4509120"/>
              <a:ext cx="8165491" cy="108012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3745205" y="3606893"/>
              <a:ext cx="538763" cy="902227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15954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1B81_power_management_Honeycomb: schematic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Elena\Desktop\schemi\1b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473"/>
            <a:ext cx="8640960" cy="55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907704" y="1196752"/>
            <a:ext cx="3557736" cy="1584176"/>
            <a:chOff x="1907704" y="1196752"/>
            <a:chExt cx="3557736" cy="1584176"/>
          </a:xfrm>
        </p:grpSpPr>
        <p:sp>
          <p:nvSpPr>
            <p:cNvPr id="7" name="Rectangle 6"/>
            <p:cNvSpPr/>
            <p:nvPr/>
          </p:nvSpPr>
          <p:spPr>
            <a:xfrm>
              <a:off x="1907704" y="1196752"/>
              <a:ext cx="792088" cy="1584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9136" y="196904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1">
                      <a:lumMod val="50000"/>
                    </a:schemeClr>
                  </a:solidFill>
                  <a:latin typeface="Candara" pitchFamily="34" charset="0"/>
                </a:rPr>
                <a:t>Sensori di temperatura</a:t>
              </a:r>
              <a:endParaRPr lang="it-IT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1600" y="2780928"/>
            <a:ext cx="3024336" cy="2592288"/>
            <a:chOff x="971600" y="2780928"/>
            <a:chExt cx="3024336" cy="2592288"/>
          </a:xfrm>
        </p:grpSpPr>
        <p:sp>
          <p:nvSpPr>
            <p:cNvPr id="10" name="Rectangle 9"/>
            <p:cNvSpPr/>
            <p:nvPr/>
          </p:nvSpPr>
          <p:spPr>
            <a:xfrm>
              <a:off x="2987824" y="2780928"/>
              <a:ext cx="1008112" cy="2592288"/>
            </a:xfrm>
            <a:prstGeom prst="rect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0" y="3698855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rPr>
                <a:t>microcontrollori</a:t>
              </a:r>
              <a:endParaRPr lang="it-IT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04048" y="2756591"/>
            <a:ext cx="3240360" cy="2544617"/>
            <a:chOff x="5004048" y="2756591"/>
            <a:chExt cx="3240360" cy="2544617"/>
          </a:xfrm>
        </p:grpSpPr>
        <p:sp>
          <p:nvSpPr>
            <p:cNvPr id="13" name="Rectangle 12"/>
            <p:cNvSpPr/>
            <p:nvPr/>
          </p:nvSpPr>
          <p:spPr>
            <a:xfrm>
              <a:off x="5004048" y="3140968"/>
              <a:ext cx="1080120" cy="216024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2756591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3">
                      <a:lumMod val="50000"/>
                    </a:schemeClr>
                  </a:solidFill>
                  <a:latin typeface="Candara" pitchFamily="34" charset="0"/>
                </a:rPr>
                <a:t>Connettori per Moduli esterni</a:t>
              </a:r>
              <a:endParaRPr lang="it-IT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87824" y="609675"/>
            <a:ext cx="4131121" cy="875109"/>
            <a:chOff x="2987824" y="609675"/>
            <a:chExt cx="4131121" cy="875109"/>
          </a:xfrm>
        </p:grpSpPr>
        <p:sp>
          <p:nvSpPr>
            <p:cNvPr id="16" name="Rectangle 15"/>
            <p:cNvSpPr/>
            <p:nvPr/>
          </p:nvSpPr>
          <p:spPr>
            <a:xfrm>
              <a:off x="2987824" y="620688"/>
              <a:ext cx="864096" cy="864096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8585" y="609675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1B1121C Primary switching buck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209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1213</TotalTime>
  <Words>1780</Words>
  <Application>Microsoft Office PowerPoint</Application>
  <PresentationFormat>Presentazione su schermo (4:3)</PresentationFormat>
  <Paragraphs>387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Apothecary</vt:lpstr>
      <vt:lpstr>Progetto di un modulo riconfigurabile integrato per nano satelliti</vt:lpstr>
      <vt:lpstr>StandardAraMiS e nanosatelliti</vt:lpstr>
      <vt:lpstr>Specifiche</vt:lpstr>
      <vt:lpstr>Suddivisione progetto</vt:lpstr>
      <vt:lpstr>UML diagramma generale</vt:lpstr>
      <vt:lpstr>Diapositiva 6</vt:lpstr>
      <vt:lpstr>Diapositiva 7</vt:lpstr>
      <vt:lpstr>Diapositiva 8</vt:lpstr>
      <vt:lpstr>Diapositiva 9</vt:lpstr>
      <vt:lpstr>Diapositiva 10</vt:lpstr>
      <vt:lpstr>1B111C Solar panel honeycomb: celle solari</vt:lpstr>
      <vt:lpstr>1B111C Solar panel honeycomb: Modello matematico cella</vt:lpstr>
      <vt:lpstr>scelta della configurazione elettrica delle celle solari</vt:lpstr>
      <vt:lpstr>14 celle in serie: simulazioni spice e analisi dei guasti</vt:lpstr>
      <vt:lpstr>Diapositiva 15</vt:lpstr>
      <vt:lpstr>Diapositiva 16</vt:lpstr>
      <vt:lpstr>Diapositiva 17</vt:lpstr>
      <vt:lpstr>Blocco 1B1121C_MPPT:  progetto e schematici</vt:lpstr>
      <vt:lpstr>Maximum power point tracker: simulazioni spice</vt:lpstr>
      <vt:lpstr>Diapositiva 20</vt:lpstr>
      <vt:lpstr>1b81 software di controllo MPPT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un modulo riconfigurabile integrato per nano satelliti</dc:title>
  <dc:creator>Elena</dc:creator>
  <cp:lastModifiedBy>Elena</cp:lastModifiedBy>
  <cp:revision>76</cp:revision>
  <dcterms:created xsi:type="dcterms:W3CDTF">2012-11-19T09:31:03Z</dcterms:created>
  <dcterms:modified xsi:type="dcterms:W3CDTF">2012-11-25T18:51:34Z</dcterms:modified>
</cp:coreProperties>
</file>