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702" r:id="rId3"/>
    <p:sldMasterId id="2147483991" r:id="rId4"/>
  </p:sldMasterIdLst>
  <p:notesMasterIdLst>
    <p:notesMasterId r:id="rId229"/>
  </p:notesMasterIdLst>
  <p:handoutMasterIdLst>
    <p:handoutMasterId r:id="rId230"/>
  </p:handoutMasterIdLst>
  <p:sldIdLst>
    <p:sldId id="533" r:id="rId5"/>
    <p:sldId id="256" r:id="rId6"/>
    <p:sldId id="562" r:id="rId7"/>
    <p:sldId id="534" r:id="rId8"/>
    <p:sldId id="535" r:id="rId9"/>
    <p:sldId id="536" r:id="rId10"/>
    <p:sldId id="537" r:id="rId11"/>
    <p:sldId id="538" r:id="rId12"/>
    <p:sldId id="738" r:id="rId13"/>
    <p:sldId id="539" r:id="rId14"/>
    <p:sldId id="552" r:id="rId15"/>
    <p:sldId id="542" r:id="rId16"/>
    <p:sldId id="551" r:id="rId17"/>
    <p:sldId id="547" r:id="rId18"/>
    <p:sldId id="549" r:id="rId19"/>
    <p:sldId id="550" r:id="rId20"/>
    <p:sldId id="569" r:id="rId21"/>
    <p:sldId id="548" r:id="rId22"/>
    <p:sldId id="544" r:id="rId23"/>
    <p:sldId id="545" r:id="rId24"/>
    <p:sldId id="546" r:id="rId25"/>
    <p:sldId id="625" r:id="rId26"/>
    <p:sldId id="626" r:id="rId27"/>
    <p:sldId id="627" r:id="rId28"/>
    <p:sldId id="529" r:id="rId29"/>
    <p:sldId id="739" r:id="rId30"/>
    <p:sldId id="624" r:id="rId31"/>
    <p:sldId id="555" r:id="rId32"/>
    <p:sldId id="558" r:id="rId33"/>
    <p:sldId id="556" r:id="rId34"/>
    <p:sldId id="628" r:id="rId35"/>
    <p:sldId id="559" r:id="rId36"/>
    <p:sldId id="570" r:id="rId37"/>
    <p:sldId id="571" r:id="rId38"/>
    <p:sldId id="572" r:id="rId39"/>
    <p:sldId id="578" r:id="rId40"/>
    <p:sldId id="573" r:id="rId41"/>
    <p:sldId id="557" r:id="rId42"/>
    <p:sldId id="744" r:id="rId43"/>
    <p:sldId id="603" r:id="rId44"/>
    <p:sldId id="740" r:id="rId45"/>
    <p:sldId id="741" r:id="rId46"/>
    <p:sldId id="746" r:id="rId47"/>
    <p:sldId id="742" r:id="rId48"/>
    <p:sldId id="745" r:id="rId49"/>
    <p:sldId id="747" r:id="rId50"/>
    <p:sldId id="688" r:id="rId51"/>
    <p:sldId id="563" r:id="rId52"/>
    <p:sldId id="564" r:id="rId53"/>
    <p:sldId id="565" r:id="rId54"/>
    <p:sldId id="566" r:id="rId55"/>
    <p:sldId id="568" r:id="rId56"/>
    <p:sldId id="574" r:id="rId57"/>
    <p:sldId id="577" r:id="rId58"/>
    <p:sldId id="576" r:id="rId59"/>
    <p:sldId id="579" r:id="rId60"/>
    <p:sldId id="582" r:id="rId61"/>
    <p:sldId id="583" r:id="rId62"/>
    <p:sldId id="581" r:id="rId63"/>
    <p:sldId id="580" r:id="rId64"/>
    <p:sldId id="584" r:id="rId65"/>
    <p:sldId id="586" r:id="rId66"/>
    <p:sldId id="587" r:id="rId67"/>
    <p:sldId id="589" r:id="rId68"/>
    <p:sldId id="590" r:id="rId69"/>
    <p:sldId id="591" r:id="rId70"/>
    <p:sldId id="592" r:id="rId71"/>
    <p:sldId id="593" r:id="rId72"/>
    <p:sldId id="588" r:id="rId73"/>
    <p:sldId id="594" r:id="rId74"/>
    <p:sldId id="595" r:id="rId75"/>
    <p:sldId id="597" r:id="rId76"/>
    <p:sldId id="604" r:id="rId77"/>
    <p:sldId id="602" r:id="rId78"/>
    <p:sldId id="598" r:id="rId79"/>
    <p:sldId id="596" r:id="rId80"/>
    <p:sldId id="600" r:id="rId81"/>
    <p:sldId id="599" r:id="rId82"/>
    <p:sldId id="601" r:id="rId83"/>
    <p:sldId id="606" r:id="rId84"/>
    <p:sldId id="607" r:id="rId85"/>
    <p:sldId id="605" r:id="rId86"/>
    <p:sldId id="553" r:id="rId87"/>
    <p:sldId id="609" r:id="rId88"/>
    <p:sldId id="629" r:id="rId89"/>
    <p:sldId id="630" r:id="rId90"/>
    <p:sldId id="615" r:id="rId91"/>
    <p:sldId id="616" r:id="rId92"/>
    <p:sldId id="623" r:id="rId93"/>
    <p:sldId id="631" r:id="rId94"/>
    <p:sldId id="748" r:id="rId95"/>
    <p:sldId id="749" r:id="rId96"/>
    <p:sldId id="750" r:id="rId97"/>
    <p:sldId id="751" r:id="rId98"/>
    <p:sldId id="752" r:id="rId99"/>
    <p:sldId id="753" r:id="rId100"/>
    <p:sldId id="754" r:id="rId101"/>
    <p:sldId id="755" r:id="rId102"/>
    <p:sldId id="618" r:id="rId103"/>
    <p:sldId id="610" r:id="rId104"/>
    <p:sldId id="611" r:id="rId105"/>
    <p:sldId id="613" r:id="rId106"/>
    <p:sldId id="614" r:id="rId107"/>
    <p:sldId id="612" r:id="rId108"/>
    <p:sldId id="619" r:id="rId109"/>
    <p:sldId id="632" r:id="rId110"/>
    <p:sldId id="620" r:id="rId111"/>
    <p:sldId id="757" r:id="rId112"/>
    <p:sldId id="633" r:id="rId113"/>
    <p:sldId id="756" r:id="rId114"/>
    <p:sldId id="634" r:id="rId115"/>
    <p:sldId id="635" r:id="rId116"/>
    <p:sldId id="636" r:id="rId117"/>
    <p:sldId id="637" r:id="rId118"/>
    <p:sldId id="638" r:id="rId119"/>
    <p:sldId id="640" r:id="rId120"/>
    <p:sldId id="639" r:id="rId121"/>
    <p:sldId id="641" r:id="rId122"/>
    <p:sldId id="642" r:id="rId123"/>
    <p:sldId id="643" r:id="rId124"/>
    <p:sldId id="644" r:id="rId125"/>
    <p:sldId id="645" r:id="rId126"/>
    <p:sldId id="646" r:id="rId127"/>
    <p:sldId id="647" r:id="rId128"/>
    <p:sldId id="648" r:id="rId129"/>
    <p:sldId id="651" r:id="rId130"/>
    <p:sldId id="652" r:id="rId131"/>
    <p:sldId id="653" r:id="rId132"/>
    <p:sldId id="657" r:id="rId133"/>
    <p:sldId id="655" r:id="rId134"/>
    <p:sldId id="658" r:id="rId135"/>
    <p:sldId id="659" r:id="rId136"/>
    <p:sldId id="656" r:id="rId137"/>
    <p:sldId id="662" r:id="rId138"/>
    <p:sldId id="676" r:id="rId139"/>
    <p:sldId id="678" r:id="rId140"/>
    <p:sldId id="677" r:id="rId141"/>
    <p:sldId id="679" r:id="rId142"/>
    <p:sldId id="680" r:id="rId143"/>
    <p:sldId id="681" r:id="rId144"/>
    <p:sldId id="682" r:id="rId145"/>
    <p:sldId id="683" r:id="rId146"/>
    <p:sldId id="684" r:id="rId147"/>
    <p:sldId id="686" r:id="rId148"/>
    <p:sldId id="685" r:id="rId149"/>
    <p:sldId id="664" r:id="rId150"/>
    <p:sldId id="687" r:id="rId151"/>
    <p:sldId id="665" r:id="rId152"/>
    <p:sldId id="666" r:id="rId153"/>
    <p:sldId id="667" r:id="rId154"/>
    <p:sldId id="668" r:id="rId155"/>
    <p:sldId id="663" r:id="rId156"/>
    <p:sldId id="669" r:id="rId157"/>
    <p:sldId id="670" r:id="rId158"/>
    <p:sldId id="671" r:id="rId159"/>
    <p:sldId id="672" r:id="rId160"/>
    <p:sldId id="673" r:id="rId161"/>
    <p:sldId id="674" r:id="rId162"/>
    <p:sldId id="736" r:id="rId163"/>
    <p:sldId id="737" r:id="rId164"/>
    <p:sldId id="693" r:id="rId165"/>
    <p:sldId id="689" r:id="rId166"/>
    <p:sldId id="692" r:id="rId167"/>
    <p:sldId id="660" r:id="rId168"/>
    <p:sldId id="675" r:id="rId169"/>
    <p:sldId id="694" r:id="rId170"/>
    <p:sldId id="695" r:id="rId171"/>
    <p:sldId id="696" r:id="rId172"/>
    <p:sldId id="697" r:id="rId173"/>
    <p:sldId id="698" r:id="rId174"/>
    <p:sldId id="699" r:id="rId175"/>
    <p:sldId id="700" r:id="rId176"/>
    <p:sldId id="701" r:id="rId177"/>
    <p:sldId id="702" r:id="rId178"/>
    <p:sldId id="704" r:id="rId179"/>
    <p:sldId id="705" r:id="rId180"/>
    <p:sldId id="706" r:id="rId181"/>
    <p:sldId id="703" r:id="rId182"/>
    <p:sldId id="707" r:id="rId183"/>
    <p:sldId id="621" r:id="rId184"/>
    <p:sldId id="760" r:id="rId185"/>
    <p:sldId id="761" r:id="rId186"/>
    <p:sldId id="762" r:id="rId187"/>
    <p:sldId id="763" r:id="rId188"/>
    <p:sldId id="709" r:id="rId189"/>
    <p:sldId id="764" r:id="rId190"/>
    <p:sldId id="758" r:id="rId191"/>
    <p:sldId id="759" r:id="rId192"/>
    <p:sldId id="710" r:id="rId193"/>
    <p:sldId id="712" r:id="rId194"/>
    <p:sldId id="716" r:id="rId195"/>
    <p:sldId id="714" r:id="rId196"/>
    <p:sldId id="717" r:id="rId197"/>
    <p:sldId id="718" r:id="rId198"/>
    <p:sldId id="719" r:id="rId199"/>
    <p:sldId id="720" r:id="rId200"/>
    <p:sldId id="722" r:id="rId201"/>
    <p:sldId id="721" r:id="rId202"/>
    <p:sldId id="724" r:id="rId203"/>
    <p:sldId id="726" r:id="rId204"/>
    <p:sldId id="661" r:id="rId205"/>
    <p:sldId id="715" r:id="rId206"/>
    <p:sldId id="729" r:id="rId207"/>
    <p:sldId id="730" r:id="rId208"/>
    <p:sldId id="731" r:id="rId209"/>
    <p:sldId id="732" r:id="rId210"/>
    <p:sldId id="733" r:id="rId211"/>
    <p:sldId id="734" r:id="rId212"/>
    <p:sldId id="735" r:id="rId213"/>
    <p:sldId id="727" r:id="rId214"/>
    <p:sldId id="766" r:id="rId215"/>
    <p:sldId id="767" r:id="rId216"/>
    <p:sldId id="765" r:id="rId217"/>
    <p:sldId id="768" r:id="rId218"/>
    <p:sldId id="769" r:id="rId219"/>
    <p:sldId id="622" r:id="rId220"/>
    <p:sldId id="728" r:id="rId221"/>
    <p:sldId id="506" r:id="rId222"/>
    <p:sldId id="504" r:id="rId223"/>
    <p:sldId id="502" r:id="rId224"/>
    <p:sldId id="524" r:id="rId225"/>
    <p:sldId id="525" r:id="rId226"/>
    <p:sldId id="526" r:id="rId227"/>
    <p:sldId id="527" r:id="rId228"/>
  </p:sldIdLst>
  <p:sldSz cx="9144000" cy="6858000" type="screen4x3"/>
  <p:notesSz cx="10234613" cy="7099300"/>
  <p:custShowLst>
    <p:custShow name="AMMA" id="0">
      <p:sldLst>
        <p:sld r:id="rId6"/>
      </p:sldLst>
    </p:custShow>
  </p:custShowLst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CDB7EA8-4E92-4AD6-BB40-CB854B91D124}">
          <p14:sldIdLst>
            <p14:sldId id="533"/>
            <p14:sldId id="256"/>
          </p14:sldIdLst>
        </p14:section>
        <p14:section name="PART I - Orbit" id="{30C828C5-4433-4AEA-BDD0-0DEA89A39BD8}">
          <p14:sldIdLst>
            <p14:sldId id="562"/>
            <p14:sldId id="534"/>
            <p14:sldId id="535"/>
          </p14:sldIdLst>
        </p14:section>
        <p14:section name="Orbits" id="{189BCCA7-713D-4F97-AB0F-903A5ED197C4}">
          <p14:sldIdLst>
            <p14:sldId id="536"/>
            <p14:sldId id="537"/>
            <p14:sldId id="538"/>
            <p14:sldId id="738"/>
            <p14:sldId id="539"/>
            <p14:sldId id="552"/>
            <p14:sldId id="542"/>
            <p14:sldId id="551"/>
            <p14:sldId id="547"/>
            <p14:sldId id="549"/>
            <p14:sldId id="550"/>
            <p14:sldId id="569"/>
            <p14:sldId id="548"/>
            <p14:sldId id="544"/>
            <p14:sldId id="545"/>
            <p14:sldId id="546"/>
            <p14:sldId id="625"/>
            <p14:sldId id="626"/>
            <p14:sldId id="627"/>
          </p14:sldIdLst>
        </p14:section>
        <p14:section name="Propulsion" id="{C5E3B747-1E29-47EE-B560-BB07ED0FC543}">
          <p14:sldIdLst>
            <p14:sldId id="529"/>
            <p14:sldId id="739"/>
            <p14:sldId id="624"/>
            <p14:sldId id="555"/>
            <p14:sldId id="558"/>
            <p14:sldId id="556"/>
            <p14:sldId id="628"/>
            <p14:sldId id="559"/>
            <p14:sldId id="570"/>
            <p14:sldId id="571"/>
            <p14:sldId id="572"/>
            <p14:sldId id="578"/>
            <p14:sldId id="573"/>
          </p14:sldIdLst>
        </p14:section>
        <p14:section name="Center of Gravity" id="{9B6BE6CB-9048-4C11-B179-D220808DD76D}">
          <p14:sldIdLst>
            <p14:sldId id="557"/>
            <p14:sldId id="744"/>
            <p14:sldId id="603"/>
            <p14:sldId id="740"/>
            <p14:sldId id="741"/>
            <p14:sldId id="746"/>
            <p14:sldId id="742"/>
            <p14:sldId id="745"/>
            <p14:sldId id="747"/>
            <p14:sldId id="688"/>
          </p14:sldIdLst>
        </p14:section>
        <p14:section name="Effects of Orbit on Sat" id="{771D8B33-8813-401E-9B4F-8CF13BF0E445}">
          <p14:sldIdLst>
            <p14:sldId id="563"/>
            <p14:sldId id="564"/>
            <p14:sldId id="565"/>
            <p14:sldId id="566"/>
            <p14:sldId id="568"/>
            <p14:sldId id="574"/>
            <p14:sldId id="577"/>
            <p14:sldId id="576"/>
            <p14:sldId id="579"/>
            <p14:sldId id="582"/>
            <p14:sldId id="583"/>
          </p14:sldIdLst>
        </p14:section>
        <p14:section name="PART II - Attitude" id="{5E9EF995-230C-4B28-AA38-50A16FF4212F}">
          <p14:sldIdLst>
            <p14:sldId id="581"/>
            <p14:sldId id="580"/>
            <p14:sldId id="584"/>
            <p14:sldId id="586"/>
            <p14:sldId id="587"/>
            <p14:sldId id="589"/>
            <p14:sldId id="590"/>
            <p14:sldId id="591"/>
            <p14:sldId id="592"/>
            <p14:sldId id="593"/>
            <p14:sldId id="588"/>
            <p14:sldId id="594"/>
            <p14:sldId id="595"/>
            <p14:sldId id="597"/>
            <p14:sldId id="604"/>
            <p14:sldId id="602"/>
            <p14:sldId id="598"/>
            <p14:sldId id="596"/>
            <p14:sldId id="600"/>
            <p14:sldId id="599"/>
            <p14:sldId id="601"/>
            <p14:sldId id="606"/>
            <p14:sldId id="607"/>
            <p14:sldId id="605"/>
            <p14:sldId id="553"/>
            <p14:sldId id="609"/>
            <p14:sldId id="629"/>
            <p14:sldId id="630"/>
            <p14:sldId id="615"/>
            <p14:sldId id="616"/>
            <p14:sldId id="623"/>
            <p14:sldId id="631"/>
          </p14:sldIdLst>
        </p14:section>
        <p14:section name="Attitude Exercises" id="{B6E27AE2-AC26-42E1-9917-D41E0F0956B6}">
          <p14:sldIdLst>
            <p14:sldId id="748"/>
            <p14:sldId id="749"/>
            <p14:sldId id="750"/>
            <p14:sldId id="751"/>
            <p14:sldId id="752"/>
            <p14:sldId id="753"/>
            <p14:sldId id="754"/>
            <p14:sldId id="755"/>
            <p14:sldId id="618"/>
            <p14:sldId id="610"/>
            <p14:sldId id="611"/>
            <p14:sldId id="613"/>
            <p14:sldId id="614"/>
            <p14:sldId id="612"/>
            <p14:sldId id="619"/>
            <p14:sldId id="632"/>
          </p14:sldIdLst>
        </p14:section>
        <p14:section name="Attitude Determination" id="{F36EDEAB-D266-4339-BD93-DE9D7A317E24}">
          <p14:sldIdLst>
            <p14:sldId id="620"/>
            <p14:sldId id="757"/>
            <p14:sldId id="633"/>
            <p14:sldId id="756"/>
            <p14:sldId id="634"/>
            <p14:sldId id="635"/>
          </p14:sldIdLst>
        </p14:section>
        <p14:section name="Magnetometers" id="{A60E8B72-048C-4CEB-BBDB-A41B59A28A24}">
          <p14:sldIdLst>
            <p14:sldId id="636"/>
            <p14:sldId id="637"/>
            <p14:sldId id="638"/>
            <p14:sldId id="640"/>
            <p14:sldId id="639"/>
            <p14:sldId id="641"/>
            <p14:sldId id="642"/>
            <p14:sldId id="643"/>
            <p14:sldId id="644"/>
            <p14:sldId id="645"/>
            <p14:sldId id="646"/>
            <p14:sldId id="647"/>
            <p14:sldId id="648"/>
            <p14:sldId id="651"/>
            <p14:sldId id="652"/>
            <p14:sldId id="653"/>
            <p14:sldId id="657"/>
            <p14:sldId id="655"/>
            <p14:sldId id="658"/>
            <p14:sldId id="659"/>
            <p14:sldId id="656"/>
          </p14:sldIdLst>
        </p14:section>
        <p14:section name="Solar and Other Attitude Sensors" id="{80515C46-4077-4CC1-8E23-2CD0072AE0F6}">
          <p14:sldIdLst>
            <p14:sldId id="662"/>
            <p14:sldId id="676"/>
            <p14:sldId id="678"/>
            <p14:sldId id="677"/>
            <p14:sldId id="679"/>
            <p14:sldId id="680"/>
            <p14:sldId id="681"/>
            <p14:sldId id="682"/>
            <p14:sldId id="683"/>
            <p14:sldId id="684"/>
            <p14:sldId id="686"/>
            <p14:sldId id="685"/>
            <p14:sldId id="664"/>
          </p14:sldIdLst>
        </p14:section>
        <p14:section name="Sensor Fusion" id="{B1FD23E0-D12A-4A64-A139-8E736B9790B1}">
          <p14:sldIdLst>
            <p14:sldId id="687"/>
            <p14:sldId id="665"/>
            <p14:sldId id="666"/>
            <p14:sldId id="667"/>
            <p14:sldId id="668"/>
            <p14:sldId id="663"/>
            <p14:sldId id="669"/>
            <p14:sldId id="670"/>
            <p14:sldId id="671"/>
            <p14:sldId id="672"/>
            <p14:sldId id="673"/>
            <p14:sldId id="674"/>
            <p14:sldId id="736"/>
            <p14:sldId id="737"/>
            <p14:sldId id="693"/>
            <p14:sldId id="689"/>
            <p14:sldId id="692"/>
          </p14:sldIdLst>
        </p14:section>
        <p14:section name="Attitude Determination" id="{FAA62B5D-896C-4644-8287-CF43957D4516}">
          <p14:sldIdLst>
            <p14:sldId id="660"/>
            <p14:sldId id="675"/>
            <p14:sldId id="694"/>
            <p14:sldId id="695"/>
            <p14:sldId id="696"/>
            <p14:sldId id="697"/>
            <p14:sldId id="698"/>
            <p14:sldId id="699"/>
            <p14:sldId id="700"/>
            <p14:sldId id="701"/>
            <p14:sldId id="702"/>
            <p14:sldId id="704"/>
            <p14:sldId id="705"/>
            <p14:sldId id="706"/>
            <p14:sldId id="703"/>
            <p14:sldId id="707"/>
          </p14:sldIdLst>
        </p14:section>
        <p14:section name="Attitude Actuators" id="{27657B3E-C5DA-49CF-BDBC-0E4F552B5407}">
          <p14:sldIdLst>
            <p14:sldId id="621"/>
            <p14:sldId id="760"/>
            <p14:sldId id="761"/>
            <p14:sldId id="762"/>
            <p14:sldId id="763"/>
            <p14:sldId id="709"/>
            <p14:sldId id="764"/>
            <p14:sldId id="758"/>
            <p14:sldId id="759"/>
            <p14:sldId id="710"/>
            <p14:sldId id="712"/>
            <p14:sldId id="716"/>
            <p14:sldId id="714"/>
            <p14:sldId id="717"/>
            <p14:sldId id="718"/>
            <p14:sldId id="719"/>
            <p14:sldId id="720"/>
            <p14:sldId id="722"/>
            <p14:sldId id="721"/>
            <p14:sldId id="724"/>
            <p14:sldId id="726"/>
          </p14:sldIdLst>
        </p14:section>
        <p14:section name="Magnetic Attitude Control" id="{AD33F675-1E24-4C99-B07B-8273E66A71B1}">
          <p14:sldIdLst>
            <p14:sldId id="661"/>
            <p14:sldId id="715"/>
            <p14:sldId id="729"/>
            <p14:sldId id="730"/>
            <p14:sldId id="731"/>
            <p14:sldId id="732"/>
            <p14:sldId id="733"/>
            <p14:sldId id="734"/>
            <p14:sldId id="735"/>
            <p14:sldId id="727"/>
          </p14:sldIdLst>
        </p14:section>
        <p14:section name="Energetic Considerations of AOCS" id="{97326541-E1E4-48A7-B69B-34C8DA95FE2F}">
          <p14:sldIdLst>
            <p14:sldId id="766"/>
            <p14:sldId id="767"/>
            <p14:sldId id="765"/>
            <p14:sldId id="768"/>
            <p14:sldId id="769"/>
          </p14:sldIdLst>
        </p14:section>
        <p14:section name="Attitude and Orbito Codetermination" id="{4E01CF72-CD45-4EDE-B2B8-8349ABE17DB9}">
          <p14:sldIdLst>
            <p14:sldId id="622"/>
            <p14:sldId id="728"/>
            <p14:sldId id="506"/>
            <p14:sldId id="504"/>
            <p14:sldId id="502"/>
            <p14:sldId id="524"/>
            <p14:sldId id="525"/>
            <p14:sldId id="526"/>
            <p14:sldId id="5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FFFF00"/>
    <a:srgbClr val="FF3300"/>
    <a:srgbClr val="FF9900"/>
    <a:srgbClr val="008A3E"/>
    <a:srgbClr val="08080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3" autoAdjust="0"/>
    <p:restoredTop sz="94699" autoAdjust="0"/>
  </p:normalViewPr>
  <p:slideViewPr>
    <p:cSldViewPr showGuides="1">
      <p:cViewPr varScale="1">
        <p:scale>
          <a:sx n="75" d="100"/>
          <a:sy n="75" d="100"/>
        </p:scale>
        <p:origin x="774" y="60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7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226" Type="http://schemas.openxmlformats.org/officeDocument/2006/relationships/slide" Target="slides/slide22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16" Type="http://schemas.openxmlformats.org/officeDocument/2006/relationships/slide" Target="slides/slide212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92" Type="http://schemas.openxmlformats.org/officeDocument/2006/relationships/slide" Target="slides/slide188.xml"/><Relationship Id="rId206" Type="http://schemas.openxmlformats.org/officeDocument/2006/relationships/slide" Target="slides/slide202.xml"/><Relationship Id="rId227" Type="http://schemas.openxmlformats.org/officeDocument/2006/relationships/slide" Target="slides/slide223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slide" Target="slides/slide178.xml"/><Relationship Id="rId217" Type="http://schemas.openxmlformats.org/officeDocument/2006/relationships/slide" Target="slides/slide213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7" Type="http://schemas.openxmlformats.org/officeDocument/2006/relationships/slide" Target="slides/slide203.xml"/><Relationship Id="rId228" Type="http://schemas.openxmlformats.org/officeDocument/2006/relationships/slide" Target="slides/slide224.xml"/><Relationship Id="rId13" Type="http://schemas.openxmlformats.org/officeDocument/2006/relationships/slide" Target="slides/slide9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20" Type="http://schemas.openxmlformats.org/officeDocument/2006/relationships/slide" Target="slides/slide116.xml"/><Relationship Id="rId141" Type="http://schemas.openxmlformats.org/officeDocument/2006/relationships/slide" Target="slides/slide137.xml"/><Relationship Id="rId7" Type="http://schemas.openxmlformats.org/officeDocument/2006/relationships/slide" Target="slides/slide3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18" Type="http://schemas.openxmlformats.org/officeDocument/2006/relationships/slide" Target="slides/slide214.xml"/><Relationship Id="rId24" Type="http://schemas.openxmlformats.org/officeDocument/2006/relationships/slide" Target="slides/slide20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31" Type="http://schemas.openxmlformats.org/officeDocument/2006/relationships/slide" Target="slides/slide127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208" Type="http://schemas.openxmlformats.org/officeDocument/2006/relationships/slide" Target="slides/slide204.xml"/><Relationship Id="rId229" Type="http://schemas.openxmlformats.org/officeDocument/2006/relationships/notesMaster" Target="notesMasters/notesMaster1.xml"/><Relationship Id="rId14" Type="http://schemas.openxmlformats.org/officeDocument/2006/relationships/slide" Target="slides/slide10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8" Type="http://schemas.openxmlformats.org/officeDocument/2006/relationships/slide" Target="slides/slide4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219" Type="http://schemas.openxmlformats.org/officeDocument/2006/relationships/slide" Target="slides/slide215.xml"/><Relationship Id="rId230" Type="http://schemas.openxmlformats.org/officeDocument/2006/relationships/handoutMaster" Target="handoutMasters/handoutMaster1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220" Type="http://schemas.openxmlformats.org/officeDocument/2006/relationships/slide" Target="slides/slide216.xml"/><Relationship Id="rId225" Type="http://schemas.openxmlformats.org/officeDocument/2006/relationships/slide" Target="slides/slide221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10" Type="http://schemas.openxmlformats.org/officeDocument/2006/relationships/slide" Target="slides/slide206.xml"/><Relationship Id="rId215" Type="http://schemas.openxmlformats.org/officeDocument/2006/relationships/slide" Target="slides/slide211.xml"/><Relationship Id="rId26" Type="http://schemas.openxmlformats.org/officeDocument/2006/relationships/slide" Target="slides/slide22.xml"/><Relationship Id="rId231" Type="http://schemas.openxmlformats.org/officeDocument/2006/relationships/presProps" Target="presProps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221" Type="http://schemas.openxmlformats.org/officeDocument/2006/relationships/slide" Target="slides/slide217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11" Type="http://schemas.openxmlformats.org/officeDocument/2006/relationships/slide" Target="slides/slide207.xml"/><Relationship Id="rId232" Type="http://schemas.openxmlformats.org/officeDocument/2006/relationships/viewProps" Target="viewProps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slide" Target="slides/slide193.xml"/><Relationship Id="rId201" Type="http://schemas.openxmlformats.org/officeDocument/2006/relationships/slide" Target="slides/slide197.xml"/><Relationship Id="rId222" Type="http://schemas.openxmlformats.org/officeDocument/2006/relationships/slide" Target="slides/slide218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slide" Target="slides/slide183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8.xml"/><Relationship Id="rId233" Type="http://schemas.openxmlformats.org/officeDocument/2006/relationships/theme" Target="theme/theme1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202" Type="http://schemas.openxmlformats.org/officeDocument/2006/relationships/slide" Target="slides/slide198.xml"/><Relationship Id="rId223" Type="http://schemas.openxmlformats.org/officeDocument/2006/relationships/slide" Target="slides/slide21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104" Type="http://schemas.openxmlformats.org/officeDocument/2006/relationships/slide" Target="slides/slide100.xml"/><Relationship Id="rId125" Type="http://schemas.openxmlformats.org/officeDocument/2006/relationships/slide" Target="slides/slide121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13" Type="http://schemas.openxmlformats.org/officeDocument/2006/relationships/slide" Target="slides/slide209.xml"/><Relationship Id="rId23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115" Type="http://schemas.openxmlformats.org/officeDocument/2006/relationships/slide" Target="slides/slide111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19" Type="http://schemas.openxmlformats.org/officeDocument/2006/relationships/slide" Target="slides/slide15.xml"/><Relationship Id="rId224" Type="http://schemas.openxmlformats.org/officeDocument/2006/relationships/slide" Target="slides/slide220.xml"/><Relationship Id="rId30" Type="http://schemas.openxmlformats.org/officeDocument/2006/relationships/slide" Target="slides/slide2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189" Type="http://schemas.openxmlformats.org/officeDocument/2006/relationships/slide" Target="slides/slide185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10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435926" cy="3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8" tIns="49519" rIns="99038" bIns="49519" numCol="1" anchor="t" anchorCtr="0" compatLnSpc="1">
            <a:prstTxWarp prst="textNoShape">
              <a:avLst/>
            </a:prstTxWarp>
          </a:bodyPr>
          <a:lstStyle>
            <a:lvl1pPr algn="l" defTabSz="990477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6371" y="0"/>
            <a:ext cx="4435926" cy="3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8" tIns="49519" rIns="99038" bIns="49519" numCol="1" anchor="t" anchorCtr="0" compatLnSpc="1">
            <a:prstTxWarp prst="textNoShape">
              <a:avLst/>
            </a:prstTxWarp>
          </a:bodyPr>
          <a:lstStyle>
            <a:lvl1pPr algn="r" defTabSz="990477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3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742880"/>
            <a:ext cx="4435926" cy="3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8" tIns="49519" rIns="99038" bIns="49519" numCol="1" anchor="b" anchorCtr="0" compatLnSpc="1">
            <a:prstTxWarp prst="textNoShape">
              <a:avLst/>
            </a:prstTxWarp>
          </a:bodyPr>
          <a:lstStyle>
            <a:lvl1pPr algn="l" defTabSz="990477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3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6371" y="6742880"/>
            <a:ext cx="4435926" cy="3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8" tIns="49519" rIns="99038" bIns="49519" numCol="1" anchor="b" anchorCtr="0" compatLnSpc="1">
            <a:prstTxWarp prst="textNoShape">
              <a:avLst/>
            </a:prstTxWarp>
          </a:bodyPr>
          <a:lstStyle>
            <a:lvl1pPr algn="r" defTabSz="990477" eaLnBrk="1" hangingPunct="1">
              <a:defRPr sz="1300"/>
            </a:lvl1pPr>
          </a:lstStyle>
          <a:p>
            <a:pPr>
              <a:defRPr/>
            </a:pPr>
            <a:fld id="{16F90A5B-249E-4B84-8145-2072DA2B5716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1929999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435926" cy="3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8" tIns="49519" rIns="99038" bIns="49519" numCol="1" anchor="t" anchorCtr="0" compatLnSpc="1">
            <a:prstTxWarp prst="textNoShape">
              <a:avLst/>
            </a:prstTxWarp>
          </a:bodyPr>
          <a:lstStyle>
            <a:lvl1pPr algn="l" defTabSz="990477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6371" y="0"/>
            <a:ext cx="4435926" cy="3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8" tIns="49519" rIns="99038" bIns="49519" numCol="1" anchor="t" anchorCtr="0" compatLnSpc="1">
            <a:prstTxWarp prst="textNoShape">
              <a:avLst/>
            </a:prstTxWarp>
          </a:bodyPr>
          <a:lstStyle>
            <a:lvl1pPr algn="r" defTabSz="990477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1688" y="531813"/>
            <a:ext cx="3551237" cy="2662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4389" y="3372653"/>
            <a:ext cx="8185836" cy="319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8" tIns="49519" rIns="99038" bIns="495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noProof="0" smtClean="0"/>
              <a:t>Fare clic per modificare gli stili del testo dello schema</a:t>
            </a:r>
          </a:p>
          <a:p>
            <a:pPr lvl="1"/>
            <a:r>
              <a:rPr lang="en-US" altLang="it-IT" noProof="0" smtClean="0"/>
              <a:t>Secondo livello</a:t>
            </a:r>
          </a:p>
          <a:p>
            <a:pPr lvl="2"/>
            <a:r>
              <a:rPr lang="en-US" altLang="it-IT" noProof="0" smtClean="0"/>
              <a:t>Terzo livello</a:t>
            </a:r>
          </a:p>
          <a:p>
            <a:pPr lvl="3"/>
            <a:r>
              <a:rPr lang="en-US" altLang="it-IT" noProof="0" smtClean="0"/>
              <a:t>Quarto livello</a:t>
            </a:r>
          </a:p>
          <a:p>
            <a:pPr lvl="4"/>
            <a:r>
              <a:rPr lang="en-US" altLang="it-IT" noProof="0" smtClean="0"/>
              <a:t>Quinto livello</a:t>
            </a:r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742880"/>
            <a:ext cx="4435926" cy="3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8" tIns="49519" rIns="99038" bIns="49519" numCol="1" anchor="b" anchorCtr="0" compatLnSpc="1">
            <a:prstTxWarp prst="textNoShape">
              <a:avLst/>
            </a:prstTxWarp>
          </a:bodyPr>
          <a:lstStyle>
            <a:lvl1pPr algn="l" defTabSz="990477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6371" y="6742880"/>
            <a:ext cx="4435926" cy="35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8" tIns="49519" rIns="99038" bIns="49519" numCol="1" anchor="b" anchorCtr="0" compatLnSpc="1">
            <a:prstTxWarp prst="textNoShape">
              <a:avLst/>
            </a:prstTxWarp>
          </a:bodyPr>
          <a:lstStyle>
            <a:lvl1pPr algn="r" defTabSz="990477" eaLnBrk="1" hangingPunct="1">
              <a:defRPr sz="1300"/>
            </a:lvl1pPr>
          </a:lstStyle>
          <a:p>
            <a:pPr>
              <a:defRPr/>
            </a:pPr>
            <a:fld id="{A832D9CD-DC65-4C16-895D-6AC95E388A4F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703254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4B54C9-FD2E-4CB1-A9CE-30344053899A}" type="slidenum">
              <a:rPr lang="en-US" altLang="it-IT" smtClean="0"/>
              <a:pPr>
                <a:spcBef>
                  <a:spcPct val="0"/>
                </a:spcBef>
              </a:pPr>
              <a:t>2</a:t>
            </a:fld>
            <a:endParaRPr lang="en-US" altLang="it-IT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604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31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51187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158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10172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159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07447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160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83540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161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47788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162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0041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163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34556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4B54C9-FD2E-4CB1-A9CE-30344053899A}" type="slidenum">
              <a:rPr lang="en-US" altLang="it-IT" smtClean="0"/>
              <a:pPr>
                <a:spcBef>
                  <a:spcPct val="0"/>
                </a:spcBef>
              </a:pPr>
              <a:t>164</a:t>
            </a:fld>
            <a:endParaRPr lang="en-US" altLang="it-IT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93953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165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83430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166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03861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167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027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32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58732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168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03358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169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46503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170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353916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171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46193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172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82531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173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59581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174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35546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175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817669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176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673645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177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284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33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27298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178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290976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179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271168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4B54C9-FD2E-4CB1-A9CE-30344053899A}" type="slidenum">
              <a:rPr lang="en-US" altLang="it-IT" smtClean="0"/>
              <a:pPr>
                <a:spcBef>
                  <a:spcPct val="0"/>
                </a:spcBef>
              </a:pPr>
              <a:t>180</a:t>
            </a:fld>
            <a:endParaRPr lang="en-US" altLang="it-IT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17395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185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27825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186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52756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187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238523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188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615163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189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108482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190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417454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191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23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34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551289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192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625308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193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808877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194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16933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195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635088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196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102850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197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613542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198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136237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199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459509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200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031009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4B54C9-FD2E-4CB1-A9CE-30344053899A}" type="slidenum">
              <a:rPr lang="en-US" altLang="it-IT" smtClean="0"/>
              <a:pPr>
                <a:spcBef>
                  <a:spcPct val="0"/>
                </a:spcBef>
              </a:pPr>
              <a:t>201</a:t>
            </a:fld>
            <a:endParaRPr lang="en-US" altLang="it-IT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190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35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463128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202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91703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203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574283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204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696117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205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167582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206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180094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207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395158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208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551273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209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108247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210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920040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211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629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36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609216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212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828271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213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948260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4B54C9-FD2E-4CB1-A9CE-30344053899A}" type="slidenum">
              <a:rPr lang="en-US" altLang="it-IT" smtClean="0"/>
              <a:pPr>
                <a:spcBef>
                  <a:spcPct val="0"/>
                </a:spcBef>
              </a:pPr>
              <a:t>216</a:t>
            </a:fld>
            <a:endParaRPr lang="en-US" altLang="it-IT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646416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4B54C9-FD2E-4CB1-A9CE-30344053899A}" type="slidenum">
              <a:rPr lang="en-US" altLang="it-IT" smtClean="0"/>
              <a:pPr>
                <a:spcBef>
                  <a:spcPct val="0"/>
                </a:spcBef>
              </a:pPr>
              <a:t>217</a:t>
            </a:fld>
            <a:endParaRPr lang="en-US" altLang="it-IT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142323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mtClean="0"/>
              <a:t>Manca:</a:t>
            </a:r>
          </a:p>
          <a:p>
            <a:pPr marL="242979" indent="-242979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mtClean="0"/>
              <a:t> 3d della ruota;</a:t>
            </a:r>
          </a:p>
          <a:p>
            <a:pPr marL="242979" indent="-242979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mtClean="0"/>
              <a:t> ipertesto performance.</a:t>
            </a:r>
            <a:endParaRPr lang="it-IT"/>
          </a:p>
        </p:txBody>
      </p:sp>
      <p:sp>
        <p:nvSpPr>
          <p:cNvPr id="11264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477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defTabSz="990477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defTabSz="990477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defTabSz="990477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defTabSz="990477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A808F07-F622-4F3A-8BA1-3B639AC83397}" type="slidenum">
              <a:rPr lang="it-IT" altLang="it-IT" sz="1300"/>
              <a:pPr/>
              <a:t>218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3977812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37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824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38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0767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39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044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40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560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4B54C9-FD2E-4CB1-A9CE-30344053899A}" type="slidenum">
              <a:rPr lang="en-US" altLang="it-IT" smtClean="0"/>
              <a:pPr>
                <a:spcBef>
                  <a:spcPct val="0"/>
                </a:spcBef>
              </a:pPr>
              <a:t>3</a:t>
            </a:fld>
            <a:endParaRPr lang="en-US" altLang="it-IT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298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43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254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46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7930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47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1466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48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1737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49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0039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50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7535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51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1287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52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8921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53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4205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54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093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22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4689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55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8956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56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1813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4B54C9-FD2E-4CB1-A9CE-30344053899A}" type="slidenum">
              <a:rPr lang="en-US" altLang="it-IT" smtClean="0"/>
              <a:pPr>
                <a:spcBef>
                  <a:spcPct val="0"/>
                </a:spcBef>
              </a:pPr>
              <a:t>59</a:t>
            </a:fld>
            <a:endParaRPr lang="en-US" altLang="it-IT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7820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80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7181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81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8162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82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6772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83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4673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84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6767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87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7419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88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863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25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5678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89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8269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99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3217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100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5187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101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5600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102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2691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103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9121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104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0150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105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1292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106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1499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defTabSz="990477">
              <a:spcBef>
                <a:spcPct val="30000"/>
              </a:spcBef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4B54C9-FD2E-4CB1-A9CE-30344053899A}" type="slidenum">
              <a:rPr lang="en-US" altLang="it-IT" smtClean="0"/>
              <a:pPr>
                <a:spcBef>
                  <a:spcPct val="0"/>
                </a:spcBef>
              </a:pPr>
              <a:t>107</a:t>
            </a:fld>
            <a:endParaRPr lang="en-US" altLang="it-IT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027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26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7359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108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8182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109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8048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110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42472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111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06613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112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0411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113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6876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114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37422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115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64412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116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4963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117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06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27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44336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118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49107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119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34771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120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29196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121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4596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122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890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123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64183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124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4376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125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16222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126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66571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127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450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28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53550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128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77827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129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6914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130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61145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131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93870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132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42864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133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08253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134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39116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135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88850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136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56546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137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834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29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550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138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38821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139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71496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140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22022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141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02772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142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10064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143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3345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144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74639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145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32648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146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26353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147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371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30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73567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148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3187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149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77353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150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92734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151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23751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152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06426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153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65749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154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11699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155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54554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156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92750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9682" indent="-303724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4895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00853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86810" indent="-242979" algn="l" defTabSz="99047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72768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58726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44684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30642" indent="-242979" defTabSz="9904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9CF135-E7EC-46D7-BCFE-C35A9933A943}" type="slidenum">
              <a:rPr lang="en-US" altLang="it-IT"/>
              <a:pPr algn="r"/>
              <a:t>157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1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‹#›</a:t>
            </a:fld>
            <a:endParaRPr lang="it-IT" altLang="it-IT" dirty="0"/>
          </a:p>
        </p:txBody>
      </p:sp>
      <p:sp>
        <p:nvSpPr>
          <p:cNvPr id="5" name="Rectangle 6"/>
          <p:cNvSpPr txBox="1">
            <a:spLocks noChangeArrowheads="1"/>
          </p:cNvSpPr>
          <p:nvPr userDrawn="1"/>
        </p:nvSpPr>
        <p:spPr bwMode="auto">
          <a:xfrm>
            <a:off x="971600" y="6434139"/>
            <a:ext cx="2736304" cy="287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it-IT" altLang="it-IT" dirty="0" smtClean="0"/>
              <a:t>By Prof. Leonardo Reyneri</a:t>
            </a: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202175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4500" y="260350"/>
            <a:ext cx="1892300" cy="5865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6013" y="260350"/>
            <a:ext cx="5526087" cy="5865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53672-9DE5-481D-AE65-55638E5B8079}" type="slidenum">
              <a:rPr lang="it-IT" altLang="it-IT"/>
              <a:pPr>
                <a:defRPr/>
              </a:pPr>
              <a:t>‹#›</a:t>
            </a:fld>
            <a:r>
              <a:rPr lang="it-IT" altLang="it-IT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301499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013" y="260350"/>
            <a:ext cx="7559675" cy="504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16013" y="1341438"/>
            <a:ext cx="7570787" cy="4784725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1C275-7719-4550-8048-E3C47FD7ADD9}" type="slidenum">
              <a:rPr lang="it-IT" altLang="it-IT"/>
              <a:pPr>
                <a:defRPr/>
              </a:pPr>
              <a:t>‹#›</a:t>
            </a:fld>
            <a:r>
              <a:rPr lang="it-IT" altLang="it-IT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2200539173"/>
      </p:ext>
    </p:extLst>
  </p:cSld>
  <p:clrMapOvr>
    <a:masterClrMapping/>
  </p:clrMapOvr>
  <p:transition advTm="4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XXX</a:t>
            </a: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FEA3EC6-BF36-4AC5-9393-0D448C279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31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ED83D-9E56-433C-914F-9A4896AF9868}" type="slidenum">
              <a:rPr lang="it-IT" altLang="it-IT"/>
              <a:pPr>
                <a:defRPr/>
              </a:pPr>
              <a:t>‹#›</a:t>
            </a:fld>
            <a:r>
              <a:rPr lang="it-IT" altLang="it-IT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3443816188"/>
      </p:ext>
    </p:extLst>
  </p:cSld>
  <p:clrMapOvr>
    <a:masterClrMapping/>
  </p:clrMapOvr>
  <p:transition advTm="4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8358A-7800-4F4C-9123-C5F202AD5728}" type="slidenum">
              <a:rPr lang="it-IT" altLang="it-IT"/>
              <a:pPr>
                <a:defRPr/>
              </a:pPr>
              <a:t>‹#›</a:t>
            </a:fld>
            <a:r>
              <a:rPr lang="it-IT" altLang="it-IT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862839220"/>
      </p:ext>
    </p:extLst>
  </p:cSld>
  <p:clrMapOvr>
    <a:masterClrMapping/>
  </p:clrMapOvr>
  <p:transition advTm="4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97836-C62E-4C2C-B5A1-0F2BF7DCE5F0}" type="slidenum">
              <a:rPr lang="it-IT" altLang="it-IT"/>
              <a:pPr>
                <a:defRPr/>
              </a:pPr>
              <a:t>‹#›</a:t>
            </a:fld>
            <a:r>
              <a:rPr lang="it-IT" altLang="it-IT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697143570"/>
      </p:ext>
    </p:extLst>
  </p:cSld>
  <p:clrMapOvr>
    <a:masterClrMapping/>
  </p:clrMapOvr>
  <p:transition advTm="4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6013" y="1341438"/>
            <a:ext cx="3708400" cy="478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6813" y="1341438"/>
            <a:ext cx="3709987" cy="478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643D1-AA50-4307-8CA0-6D942B4D1EEB}" type="slidenum">
              <a:rPr lang="it-IT" altLang="it-IT"/>
              <a:pPr>
                <a:defRPr/>
              </a:pPr>
              <a:t>‹#›</a:t>
            </a:fld>
            <a:r>
              <a:rPr lang="it-IT" altLang="it-IT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4022542380"/>
      </p:ext>
    </p:extLst>
  </p:cSld>
  <p:clrMapOvr>
    <a:masterClrMapping/>
  </p:clrMapOvr>
  <p:transition advTm="4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36754-BCA5-422B-9D04-32EFC8FF28F1}" type="slidenum">
              <a:rPr lang="it-IT" altLang="it-IT"/>
              <a:pPr>
                <a:defRPr/>
              </a:pPr>
              <a:t>‹#›</a:t>
            </a:fld>
            <a:r>
              <a:rPr lang="it-IT" altLang="it-IT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3857108477"/>
      </p:ext>
    </p:extLst>
  </p:cSld>
  <p:clrMapOvr>
    <a:masterClrMapping/>
  </p:clrMapOvr>
  <p:transition advTm="4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8C28F-168D-405F-9AAB-4A86CBC6240E}" type="slidenum">
              <a:rPr lang="it-IT" altLang="it-IT"/>
              <a:pPr>
                <a:defRPr/>
              </a:pPr>
              <a:t>‹#›</a:t>
            </a:fld>
            <a:r>
              <a:rPr lang="it-IT" altLang="it-IT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3695196739"/>
      </p:ext>
    </p:extLst>
  </p:cSld>
  <p:clrMapOvr>
    <a:masterClrMapping/>
  </p:clrMapOvr>
  <p:transition advTm="4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C2BF5-6D5A-4C06-A550-A31D1B9C7EC9}" type="slidenum">
              <a:rPr lang="it-IT" altLang="it-IT"/>
              <a:pPr>
                <a:defRPr/>
              </a:pPr>
              <a:t>‹#›</a:t>
            </a:fld>
            <a:r>
              <a:rPr lang="it-IT" altLang="it-IT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2594813300"/>
      </p:ext>
    </p:extLst>
  </p:cSld>
  <p:clrMapOvr>
    <a:masterClrMapping/>
  </p:clrMapOvr>
  <p:transition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A6BF1-F391-4E8B-9DF6-22EB161D91F9}" type="slidenum">
              <a:rPr lang="it-IT" altLang="it-IT" smtClean="0"/>
              <a:pPr>
                <a:defRPr/>
              </a:pPr>
              <a:t>‹#›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64263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AC026-CB5C-4B8D-A70D-21D9E806CE6A}" type="slidenum">
              <a:rPr lang="it-IT" altLang="it-IT"/>
              <a:pPr>
                <a:defRPr/>
              </a:pPr>
              <a:t>‹#›</a:t>
            </a:fld>
            <a:r>
              <a:rPr lang="it-IT" altLang="it-IT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4057008707"/>
      </p:ext>
    </p:extLst>
  </p:cSld>
  <p:clrMapOvr>
    <a:masterClrMapping/>
  </p:clrMapOvr>
  <p:transition advTm="4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864E9-4395-4F35-8D36-7E5E5EAEEBAF}" type="slidenum">
              <a:rPr lang="it-IT" altLang="it-IT"/>
              <a:pPr>
                <a:defRPr/>
              </a:pPr>
              <a:t>‹#›</a:t>
            </a:fld>
            <a:r>
              <a:rPr lang="it-IT" altLang="it-IT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3624831190"/>
      </p:ext>
    </p:extLst>
  </p:cSld>
  <p:clrMapOvr>
    <a:masterClrMapping/>
  </p:clrMapOvr>
  <p:transition advTm="4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56CFC-727C-4CD2-A8BC-98C3CCE18796}" type="slidenum">
              <a:rPr lang="it-IT" altLang="it-IT"/>
              <a:pPr>
                <a:defRPr/>
              </a:pPr>
              <a:t>‹#›</a:t>
            </a:fld>
            <a:r>
              <a:rPr lang="it-IT" altLang="it-IT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2428495348"/>
      </p:ext>
    </p:extLst>
  </p:cSld>
  <p:clrMapOvr>
    <a:masterClrMapping/>
  </p:clrMapOvr>
  <p:transition advTm="4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4500" y="260350"/>
            <a:ext cx="1892300" cy="5865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6013" y="260350"/>
            <a:ext cx="5526087" cy="5865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2B929-53A6-4F2E-8D78-7ABD7211813C}" type="slidenum">
              <a:rPr lang="it-IT" altLang="it-IT"/>
              <a:pPr>
                <a:defRPr/>
              </a:pPr>
              <a:t>‹#›</a:t>
            </a:fld>
            <a:r>
              <a:rPr lang="it-IT" altLang="it-IT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3726314798"/>
      </p:ext>
    </p:extLst>
  </p:cSld>
  <p:clrMapOvr>
    <a:masterClrMapping/>
  </p:clrMapOvr>
  <p:transition advTm="4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8F8F8">
                    <a:shade val="50000"/>
                    <a:satMod val="200000"/>
                  </a:srgbClr>
                </a:solidFill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8F8F8">
                    <a:shade val="50000"/>
                    <a:satMod val="200000"/>
                  </a:srgbClr>
                </a:solidFill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XXX</a:t>
            </a: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fld id="{B544345E-F9D5-4840-AD76-B0D3B85579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1011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8F8F8">
                    <a:shade val="50000"/>
                    <a:satMod val="200000"/>
                  </a:srgbClr>
                </a:solidFill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8F8F8">
                    <a:shade val="50000"/>
                    <a:satMod val="200000"/>
                  </a:srgbClr>
                </a:solidFill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XXX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fld id="{D928B18B-0B12-4F3A-A57A-059EBD3E3A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340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8F8F8">
                    <a:shade val="50000"/>
                    <a:satMod val="200000"/>
                  </a:srgbClr>
                </a:solidFill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8F8F8">
                    <a:shade val="50000"/>
                    <a:satMod val="200000"/>
                  </a:srgbClr>
                </a:solidFill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XXX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fld id="{4DB7F5A3-E58D-429F-AF6F-DCB62AADD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098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8F8F8">
                    <a:shade val="50000"/>
                    <a:satMod val="200000"/>
                  </a:srgbClr>
                </a:solidFill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8F8F8">
                    <a:shade val="50000"/>
                    <a:satMod val="200000"/>
                  </a:srgbClr>
                </a:solidFill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XXX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fld id="{4CA31DCC-F4E2-4061-9554-FC5A555425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695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8F8F8">
                    <a:shade val="50000"/>
                    <a:satMod val="200000"/>
                  </a:srgbClr>
                </a:solidFill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8F8F8">
                    <a:shade val="50000"/>
                    <a:satMod val="200000"/>
                  </a:srgbClr>
                </a:solidFill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XXX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fld id="{298FFABC-61B1-48BC-9D0D-4799818E9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84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8F8F8">
                    <a:shade val="50000"/>
                    <a:satMod val="200000"/>
                  </a:srgbClr>
                </a:solidFill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8F8F8">
                    <a:shade val="50000"/>
                    <a:satMod val="200000"/>
                  </a:srgbClr>
                </a:solidFill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XXX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fld id="{3FC56105-6D27-4F4C-89AD-0FB9368763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7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6013" y="1341438"/>
            <a:ext cx="37084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6813" y="1341438"/>
            <a:ext cx="3709987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430DF-411D-487D-9C08-4678B7594EDC}" type="slidenum">
              <a:rPr lang="it-IT" altLang="it-IT" smtClean="0"/>
              <a:pPr>
                <a:defRPr/>
              </a:pPr>
              <a:t>‹#›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76158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8F8F8">
                    <a:shade val="50000"/>
                    <a:satMod val="200000"/>
                  </a:srgbClr>
                </a:solidFill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8F8F8">
                    <a:shade val="50000"/>
                    <a:satMod val="200000"/>
                  </a:srgbClr>
                </a:solidFill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XXX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fld id="{DF1B51F1-B1C3-492C-AAE5-F289AA972C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75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8F8F8">
                    <a:shade val="50000"/>
                    <a:satMod val="200000"/>
                  </a:srgbClr>
                </a:solidFill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8F8F8">
                    <a:shade val="50000"/>
                    <a:satMod val="200000"/>
                  </a:srgbClr>
                </a:solidFill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XXX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fld id="{2CC89E95-0B85-4D70-8EF2-FD5EC6204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745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eaLnBrk="1" fontAlgn="auto" hangingPunct="1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rgbClr val="DDDDDD"/>
              </a:buClr>
              <a:buSzPct val="80000"/>
              <a:buFont typeface="Wingdings 2"/>
              <a:buNone/>
              <a:defRPr/>
            </a:pPr>
            <a:endParaRPr lang="en-US" sz="320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6" name="Flowchart: Process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Flowchart: Process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8F8F8">
                    <a:shade val="50000"/>
                    <a:satMod val="200000"/>
                  </a:srgbClr>
                </a:solidFill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8F8F8">
                    <a:shade val="50000"/>
                    <a:satMod val="200000"/>
                  </a:srgbClr>
                </a:solidFill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XXX</a:t>
            </a: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fld id="{97829B68-74A9-4C8B-95B3-561D3DE29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456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8F8F8">
                    <a:shade val="50000"/>
                    <a:satMod val="200000"/>
                  </a:srgbClr>
                </a:solidFill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8F8F8">
                    <a:shade val="50000"/>
                    <a:satMod val="200000"/>
                  </a:srgbClr>
                </a:solidFill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XXX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fld id="{ED44423A-2B1A-4015-87FE-BFF46250E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5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8F8F8">
                    <a:shade val="50000"/>
                    <a:satMod val="200000"/>
                  </a:srgbClr>
                </a:solidFill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8F8F8">
                    <a:shade val="50000"/>
                    <a:satMod val="200000"/>
                  </a:srgbClr>
                </a:solidFill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XXX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  <a:extLst/>
          </a:lstStyle>
          <a:p>
            <a:pPr>
              <a:defRPr/>
            </a:pPr>
            <a:fld id="{C879FE48-29E0-428A-A5B2-93737207FD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0464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4A315-A3EE-40E5-A5B0-1021E516D2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57187A-ABC6-49A9-A0B1-8CFB43557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26D55-114B-4B2A-927E-BEDD6E6EA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3372-1EA9-4AD1-A838-7F417DD371DB}" type="datetimeFigureOut">
              <a:rPr lang="it-IT" smtClean="0"/>
              <a:t>20/11/2019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5CD3-45EE-4544-A3C0-CE72270F9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57DC5-76C7-4F86-9909-BFBBC2B8A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700-7DE5-42C3-85B6-72E783659DB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52705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8364E-B62B-4F33-B8F2-D07C5BEEC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5616-EA44-4B22-8E49-813B04C56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7841E-8DDF-484F-BD63-F5589355A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3372-1EA9-4AD1-A838-7F417DD371DB}" type="datetimeFigureOut">
              <a:rPr lang="it-IT" smtClean="0"/>
              <a:t>20/11/2019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0D779-4602-46F0-807E-DD92045D5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70D37-A0D3-4A77-A0C8-114C1CF2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700-7DE5-42C3-85B6-72E783659DB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85313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A83CC-0325-4584-B507-752DEBE72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1CA63-53CF-4526-8522-4FDB3D411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7C5B6-D285-4976-B545-69E56E128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3372-1EA9-4AD1-A838-7F417DD371DB}" type="datetimeFigureOut">
              <a:rPr lang="it-IT" smtClean="0"/>
              <a:t>20/11/2019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C0BCE-BBC5-41A5-BF88-9FF0B6CC1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3D1DD-7B74-4091-909A-3A5902A90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700-7DE5-42C3-85B6-72E783659DB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84701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8F7F4-95C7-40C8-92C1-E311F6984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E0691-0ABB-4146-B178-37A67C0A70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72457-7BB6-4496-B143-DD9F9A240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F6F5F0-4274-4670-B34C-22DA0F2A2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3372-1EA9-4AD1-A838-7F417DD371DB}" type="datetimeFigureOut">
              <a:rPr lang="it-IT" smtClean="0"/>
              <a:t>20/11/2019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E3CB57-A950-4FED-920F-FDC0DDD0C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ED045-43A1-44C3-B4F7-188A78E14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700-7DE5-42C3-85B6-72E783659DB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68113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98FBD-A678-4772-9A2F-D28808141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FC8467-A4AA-45B6-8C02-20D17DA65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58460D-6432-4F2F-A980-EE599684A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EC9C7E-29B6-493E-8A31-E89ABF531E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781F86-698C-4481-A491-2A49976A48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FA9EC4-9ECF-44F4-9783-FA5566B20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3372-1EA9-4AD1-A838-7F417DD371DB}" type="datetimeFigureOut">
              <a:rPr lang="it-IT" smtClean="0"/>
              <a:t>20/11/2019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941ED2-831A-484E-999E-B99FA23A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5C0C86-94F8-414F-A2E9-06062B6E6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700-7DE5-42C3-85B6-72E783659DB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7722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D8B9A-8E8A-4BFE-B54C-944304ECDFD0}" type="slidenum">
              <a:rPr lang="it-IT" altLang="it-IT" smtClean="0"/>
              <a:pPr>
                <a:defRPr/>
              </a:pPr>
              <a:t>‹#›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669413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079C4-72D9-434E-9DE1-4AE5011ED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959517-19C5-41FA-B5CD-9565A26A8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3372-1EA9-4AD1-A838-7F417DD371DB}" type="datetimeFigureOut">
              <a:rPr lang="it-IT" smtClean="0"/>
              <a:t>20/11/2019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61E83B-5DD1-4B7F-BEF1-D1D92101E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D80296-3241-480A-AA91-C74948AF7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700-7DE5-42C3-85B6-72E783659DB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67348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3D74A2-C2B8-459A-A18B-39ED8439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3372-1EA9-4AD1-A838-7F417DD371DB}" type="datetimeFigureOut">
              <a:rPr lang="it-IT" smtClean="0"/>
              <a:t>20/11/2019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B03D51-781A-4470-8E02-20080590F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36596-32EB-4DFD-A3FA-63DEA0192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700-7DE5-42C3-85B6-72E783659DB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45199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E58BE-6A4A-4871-8648-C662138E8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D79A5-3E20-4584-BD69-96D19C5F5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002E42-A6B7-4165-8AE2-E2C758001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2E7B65-3F98-44C1-A768-445BDC119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3372-1EA9-4AD1-A838-7F417DD371DB}" type="datetimeFigureOut">
              <a:rPr lang="it-IT" smtClean="0"/>
              <a:t>20/11/2019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3F1F93-0DD3-4469-BC3F-747BA2DAC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90C83A-E9A6-45FA-8031-EFA9E0129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700-7DE5-42C3-85B6-72E783659DB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79615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62989-1BB6-45FD-8A15-F4A825D33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217A9C-618D-4605-B375-B64D786531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CD9158-95E7-4B7B-81E6-842136137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662A90-74BF-4152-8AE1-8CC86EE39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3372-1EA9-4AD1-A838-7F417DD371DB}" type="datetimeFigureOut">
              <a:rPr lang="it-IT" smtClean="0"/>
              <a:t>20/11/2019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286E02-8DAB-4A49-9113-53341F422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09A745-EC95-41CF-A892-5B68BA563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700-7DE5-42C3-85B6-72E783659DB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10007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41D6E-8B4B-4DCF-BF71-8E6722832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CC6572-297A-40D6-BFC5-8F1B3E5D6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C9619-A979-4F9F-8381-632418A7F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3372-1EA9-4AD1-A838-7F417DD371DB}" type="datetimeFigureOut">
              <a:rPr lang="it-IT" smtClean="0"/>
              <a:t>20/11/2019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84074-10BD-427B-B48A-8D10F6BB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A2F53-E9E1-4010-8033-C5AC70DF3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700-7DE5-42C3-85B6-72E783659DB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68898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F2AD87-3D24-4EF9-A8BC-6D6AEE4ECF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AA4858-08A0-496B-9C4F-D18F113C6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CCF1A-F18E-4635-BFEA-EF75AEA3E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3372-1EA9-4AD1-A838-7F417DD371DB}" type="datetimeFigureOut">
              <a:rPr lang="it-IT" smtClean="0"/>
              <a:t>20/11/2019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B05EE-000B-4FD6-8E5B-DF3004889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1B0CD-1A07-4946-9E4C-CE0574ED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700-7DE5-42C3-85B6-72E783659DB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2562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E3B56-3AA9-4D2B-B9DD-8C85E3FBC522}" type="slidenum">
              <a:rPr lang="it-IT" altLang="it-IT" smtClean="0"/>
              <a:pPr>
                <a:defRPr/>
              </a:pPr>
              <a:t>‹#›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233104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00392" y="6381328"/>
            <a:ext cx="873746" cy="340147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C8DAF-9F0B-4E73-AD4B-9EC43806CC7C}" type="slidenum">
              <a:rPr lang="it-IT" altLang="it-IT" smtClean="0"/>
              <a:pPr>
                <a:defRPr/>
              </a:pPr>
              <a:t>‹#›</a:t>
            </a:fld>
            <a:endParaRPr lang="it-IT" altLang="it-IT" dirty="0"/>
          </a:p>
        </p:txBody>
      </p:sp>
      <p:sp>
        <p:nvSpPr>
          <p:cNvPr id="3" name="Rectangle 6"/>
          <p:cNvSpPr txBox="1">
            <a:spLocks noChangeArrowheads="1"/>
          </p:cNvSpPr>
          <p:nvPr userDrawn="1"/>
        </p:nvSpPr>
        <p:spPr bwMode="auto">
          <a:xfrm>
            <a:off x="971600" y="6434139"/>
            <a:ext cx="2736304" cy="287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it-IT" altLang="it-IT" dirty="0" smtClean="0"/>
              <a:t>By Prof. Leonardo Reyneri</a:t>
            </a: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279797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57288-2B8B-45F3-961E-1A137FCA0D0D}" type="slidenum">
              <a:rPr lang="it-IT" altLang="it-IT" smtClean="0"/>
              <a:pPr>
                <a:defRPr/>
              </a:pPr>
              <a:t>‹#›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931345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C0C5E-14B2-437E-8A8F-B06154FA070E}" type="slidenum">
              <a:rPr lang="it-IT" altLang="it-IT" smtClean="0"/>
              <a:pPr>
                <a:defRPr/>
              </a:pPr>
              <a:t>‹#›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27053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317AA-DE84-44E9-8011-63B501ADB64B}" type="slidenum">
              <a:rPr lang="it-IT" altLang="it-IT"/>
              <a:pPr>
                <a:defRPr/>
              </a:pPr>
              <a:t>‹#›</a:t>
            </a:fld>
            <a:r>
              <a:rPr lang="it-IT" altLang="it-IT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1775276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260350"/>
            <a:ext cx="75596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341438"/>
            <a:ext cx="7570787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302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453188"/>
            <a:ext cx="73025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2B66E0FC-0178-4C3B-85D2-12BB1D62BD60}" type="slidenum">
              <a:rPr lang="it-IT" altLang="it-IT" smtClean="0"/>
              <a:pPr>
                <a:defRPr/>
              </a:pPr>
              <a:t>‹#›</a:t>
            </a:fld>
            <a:endParaRPr lang="it-IT" altLang="it-IT" dirty="0"/>
          </a:p>
        </p:txBody>
      </p:sp>
      <p:sp>
        <p:nvSpPr>
          <p:cNvPr id="1030" name="Line 7"/>
          <p:cNvSpPr>
            <a:spLocks noChangeShapeType="1"/>
          </p:cNvSpPr>
          <p:nvPr userDrawn="1"/>
        </p:nvSpPr>
        <p:spPr bwMode="auto">
          <a:xfrm>
            <a:off x="1116013" y="836613"/>
            <a:ext cx="755967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79" r:id="rId12"/>
  </p:sldLayoutIdLst>
  <p:transition advTm="4000"/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FFFF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FFFF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 userDrawn="1"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2054" name="Rectangle 2"/>
            <p:cNvSpPr>
              <a:spLocks noChangeArrowheads="1"/>
            </p:cNvSpPr>
            <p:nvPr userDrawn="1"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solidFill>
              <a:srgbClr val="3366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it-IT" sz="1800" smtClean="0"/>
            </a:p>
          </p:txBody>
        </p:sp>
        <p:sp>
          <p:nvSpPr>
            <p:cNvPr id="2055" name="Rectangle 4"/>
            <p:cNvSpPr>
              <a:spLocks noChangeArrowheads="1"/>
            </p:cNvSpPr>
            <p:nvPr userDrawn="1"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it-IT" sz="1800" smtClean="0"/>
            </a:p>
          </p:txBody>
        </p:sp>
        <p:pic>
          <p:nvPicPr>
            <p:cNvPr id="2056" name="Picture 5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3996"/>
              <a:ext cx="1011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6" descr="logo neohm ufficiale"/>
            <p:cNvPicPr>
              <a:picLocks noChangeAspect="1" noChangeArrowheads="1"/>
            </p:cNvPicPr>
            <p:nvPr userDrawn="1"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0" y="4009"/>
              <a:ext cx="399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7" descr="LOGONEW2b"/>
            <p:cNvPicPr>
              <a:picLocks noChangeAspect="1" noChangeArrowheads="1"/>
            </p:cNvPicPr>
            <p:nvPr userDrawn="1"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" y="4018"/>
              <a:ext cx="953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8" descr="politecnico marchio_blu_100x100"/>
            <p:cNvPicPr>
              <a:picLocks noChangeAspect="1" noChangeArrowheads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3982"/>
              <a:ext cx="31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60" name="Text Box 9"/>
            <p:cNvSpPr txBox="1">
              <a:spLocks noChangeArrowheads="1"/>
            </p:cNvSpPr>
            <p:nvPr userDrawn="1"/>
          </p:nvSpPr>
          <p:spPr bwMode="auto">
            <a:xfrm>
              <a:off x="249" y="4032"/>
              <a:ext cx="11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r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defRPr/>
              </a:pPr>
              <a:r>
                <a:rPr lang="en-US" altLang="it-IT" sz="1800" smtClean="0">
                  <a:solidFill>
                    <a:srgbClr val="FF9900"/>
                  </a:solidFill>
                </a:rPr>
                <a:t>ARAMIS TEAM</a:t>
              </a:r>
            </a:p>
          </p:txBody>
        </p:sp>
      </p:grp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260350"/>
            <a:ext cx="75596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341438"/>
            <a:ext cx="7570787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302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453188"/>
            <a:ext cx="73025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80808"/>
                </a:solidFill>
              </a:defRPr>
            </a:lvl1pPr>
          </a:lstStyle>
          <a:p>
            <a:pPr>
              <a:defRPr/>
            </a:pPr>
            <a:fld id="{6388F7F0-54DF-4B87-9784-717120E7168E}" type="slidenum">
              <a:rPr lang="it-IT" altLang="it-IT"/>
              <a:pPr>
                <a:defRPr/>
              </a:pPr>
              <a:t>‹#›</a:t>
            </a:fld>
            <a:r>
              <a:rPr lang="it-IT" altLang="it-IT"/>
              <a:t>/19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ransition advTm="4000"/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rgbClr val="FFFF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rgbClr val="FFFF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rgbClr val="FFFF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rgbClr val="FFFF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9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Click to edit Master text styles</a:t>
            </a:r>
          </a:p>
          <a:p>
            <a:pPr lvl="1"/>
            <a:r>
              <a:rPr lang="en-US" altLang="it-IT" smtClean="0"/>
              <a:t>Second level</a:t>
            </a:r>
          </a:p>
          <a:p>
            <a:pPr lvl="2"/>
            <a:r>
              <a:rPr lang="en-US" altLang="it-IT" smtClean="0"/>
              <a:t>Third level</a:t>
            </a:r>
          </a:p>
          <a:p>
            <a:pPr lvl="3"/>
            <a:r>
              <a:rPr lang="en-US" altLang="it-IT" smtClean="0"/>
              <a:t>Fourth level</a:t>
            </a:r>
          </a:p>
          <a:p>
            <a:pPr lvl="4"/>
            <a:r>
              <a:rPr lang="en-US" altLang="it-IT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8F8F8">
                    <a:shade val="50000"/>
                  </a:srgbClr>
                </a:solidFill>
                <a:latin typeface="Gill Sans M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8F8F8">
                    <a:shade val="50000"/>
                  </a:srgbClr>
                </a:solidFill>
                <a:effectLst/>
                <a:latin typeface="Gill Sans MT"/>
              </a:defRPr>
            </a:lvl1pPr>
            <a:extLst/>
          </a:lstStyle>
          <a:p>
            <a:pPr>
              <a:defRPr/>
            </a:pPr>
            <a:r>
              <a:rPr lang="en-US" smtClean="0"/>
              <a:t>XXX</a:t>
            </a: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8F8F8">
                    <a:shade val="50000"/>
                    <a:satMod val="200000"/>
                  </a:srgbClr>
                </a:solidFill>
                <a:effectLst/>
                <a:latin typeface="Gill Sans MT"/>
              </a:defRPr>
            </a:lvl1pPr>
            <a:extLst/>
          </a:lstStyle>
          <a:p>
            <a:pPr>
              <a:defRPr/>
            </a:pPr>
            <a:fld id="{3E90D5E4-99F4-4609-B94D-4AB0A9F13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000000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Gill Sans MT" panose="020B0502020104020203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Gill Sans MT" panose="020B0502020104020203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Gill Sans MT" panose="020B0502020104020203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Gill Sans MT" panose="020B0502020104020203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Gill Sans MT" panose="020B0502020104020203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Gill Sans MT" panose="020B0502020104020203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Gill Sans MT" panose="020B0502020104020203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000000"/>
          </a:solidFill>
          <a:latin typeface="Gill Sans MT" panose="020B0502020104020203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08080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C4F34F-DB15-4A9F-B898-0A077A490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C61CC-6CD3-4ABC-B5AE-6686F27DA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9B89A-69A5-497C-AA2A-0365950461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E3372-1EA9-4AD1-A838-7F417DD371DB}" type="datetimeFigureOut">
              <a:rPr lang="it-IT" smtClean="0"/>
              <a:t>20/11/2019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C4368-5BFC-4FB4-8DB7-F3B72B64C4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15386-062A-4142-8D1D-A921A4B2D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AD700-7DE5-42C3-85B6-72E783659DB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972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Sat+Magneto.PDF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90.png"/><Relationship Id="rId4" Type="http://schemas.openxmlformats.org/officeDocument/2006/relationships/image" Target="../media/image118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Sat+Magneto.PDF" TargetMode="Externa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0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png"/><Relationship Id="rId4" Type="http://schemas.openxmlformats.org/officeDocument/2006/relationships/image" Target="../media/image8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png"/><Relationship Id="rId4" Type="http://schemas.openxmlformats.org/officeDocument/2006/relationships/image" Target="../media/image8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20.wmf"/><Relationship Id="rId4" Type="http://schemas.openxmlformats.org/officeDocument/2006/relationships/oleObject" Target="../embeddings/oleObject3.bin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hyperlink" Target="Sat+Magneto.PDF" TargetMode="External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hyperlink" Target="Sat+Magneto.PDF" TargetMode="Externa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0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4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6.jp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0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7.jp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9.jpg"/><Relationship Id="rId4" Type="http://schemas.openxmlformats.org/officeDocument/2006/relationships/image" Target="../media/image148.jp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6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6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6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4.xml"/><Relationship Id="rId2" Type="http://schemas.openxmlformats.org/officeDocument/2006/relationships/slideLayout" Target="../slideLayouts/slideLayout31.xml"/><Relationship Id="rId1" Type="http://schemas.openxmlformats.org/officeDocument/2006/relationships/video" Target="file:///C:\Users\Cri\Desktop\Tesi%20materials\1B21_Inertial_Attitude_Subsystem%20w%20wheel+%20magnfixedonwheel%20right.avi" TargetMode="External"/><Relationship Id="rId4" Type="http://schemas.openxmlformats.org/officeDocument/2006/relationships/image" Target="../media/image178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Documents%20and%20Settings/GCapovilla/Impostazioni%20locali/Temp/CAD/Top_side.PDF" TargetMode="External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6.wmf"/><Relationship Id="rId4" Type="http://schemas.openxmlformats.org/officeDocument/2006/relationships/oleObject" Target="../embeddings/oleObject1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8.wmf"/><Relationship Id="rId4" Type="http://schemas.openxmlformats.org/officeDocument/2006/relationships/oleObject" Target="../embeddings/oleObject2.bin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1.png"/><Relationship Id="rId5" Type="http://schemas.openxmlformats.org/officeDocument/2006/relationships/image" Target="../media/image520.png"/><Relationship Id="rId4" Type="http://schemas.openxmlformats.org/officeDocument/2006/relationships/image" Target="../media/image50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0.png"/><Relationship Id="rId4" Type="http://schemas.openxmlformats.org/officeDocument/2006/relationships/image" Target="../media/image55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59.png"/><Relationship Id="rId4" Type="http://schemas.openxmlformats.org/officeDocument/2006/relationships/image" Target="../media/image6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5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6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67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3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4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3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Click on </a:t>
            </a:r>
            <a:r>
              <a:rPr lang="it-IT" dirty="0" err="1" smtClean="0"/>
              <a:t>all</a:t>
            </a:r>
            <a:r>
              <a:rPr lang="it-IT" dirty="0" smtClean="0"/>
              <a:t> </a:t>
            </a:r>
            <a:r>
              <a:rPr lang="it-IT" dirty="0" err="1" smtClean="0"/>
              <a:t>icons</a:t>
            </a:r>
            <a:endParaRPr lang="it-IT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Preparing</a:t>
            </a:r>
            <a:r>
              <a:rPr lang="it-IT" dirty="0" smtClean="0"/>
              <a:t>…</a:t>
            </a:r>
            <a:endParaRPr lang="it-IT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C8DAF-9F0B-4E73-AD4B-9EC43806CC7C}" type="slidenum">
              <a:rPr lang="it-IT" altLang="it-IT" smtClean="0"/>
              <a:pPr>
                <a:defRPr/>
              </a:pPr>
              <a:t>1</a:t>
            </a:fld>
            <a:endParaRPr lang="it-IT" altLang="it-IT" dirty="0"/>
          </a:p>
        </p:txBody>
      </p:sp>
      <p:pic>
        <p:nvPicPr>
          <p:cNvPr id="6" name="Picture 5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990725"/>
            <a:ext cx="2448272" cy="19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7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012160" y="1772816"/>
            <a:ext cx="2880320" cy="3816424"/>
            <a:chOff x="5292080" y="1052736"/>
            <a:chExt cx="2880320" cy="3816424"/>
          </a:xfrm>
        </p:grpSpPr>
        <p:sp>
          <p:nvSpPr>
            <p:cNvPr id="10" name="Oval 9"/>
            <p:cNvSpPr/>
            <p:nvPr/>
          </p:nvSpPr>
          <p:spPr>
            <a:xfrm>
              <a:off x="6012160" y="2708920"/>
              <a:ext cx="1440160" cy="142651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 10"/>
            <p:cNvSpPr/>
            <p:nvPr/>
          </p:nvSpPr>
          <p:spPr>
            <a:xfrm>
              <a:off x="5292080" y="1988840"/>
              <a:ext cx="2880320" cy="288032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732240" y="1372752"/>
              <a:ext cx="1440160" cy="616088"/>
              <a:chOff x="4572000" y="1372752"/>
              <a:chExt cx="1440160" cy="616088"/>
            </a:xfrm>
          </p:grpSpPr>
          <p:cxnSp>
            <p:nvCxnSpPr>
              <p:cNvPr id="13" name="Straight Arrow Connector 12"/>
              <p:cNvCxnSpPr>
                <a:stCxn id="11" idx="0"/>
              </p:cNvCxnSpPr>
              <p:nvPr/>
            </p:nvCxnSpPr>
            <p:spPr>
              <a:xfrm>
                <a:off x="4572000" y="1988840"/>
                <a:ext cx="1440160" cy="0"/>
              </a:xfrm>
              <a:prstGeom prst="straightConnector1">
                <a:avLst/>
              </a:prstGeom>
              <a:ln w="57150">
                <a:solidFill>
                  <a:srgbClr val="00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5097155" y="1372752"/>
                <a:ext cx="45878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3200" dirty="0" smtClean="0">
                    <a:solidFill>
                      <a:srgbClr val="00FF00"/>
                    </a:solidFill>
                  </a:rPr>
                  <a:t>V</a:t>
                </a:r>
                <a:endParaRPr lang="it-IT" dirty="0">
                  <a:solidFill>
                    <a:srgbClr val="00FF00"/>
                  </a:solidFill>
                </a:endParaRPr>
              </a:p>
            </p:txBody>
          </p:sp>
        </p:grpSp>
        <p:cxnSp>
          <p:nvCxnSpPr>
            <p:cNvPr id="14" name="Straight Arrow Connector 13"/>
            <p:cNvCxnSpPr>
              <a:stCxn id="11" idx="0"/>
            </p:cNvCxnSpPr>
            <p:nvPr/>
          </p:nvCxnSpPr>
          <p:spPr>
            <a:xfrm>
              <a:off x="6732240" y="1988840"/>
              <a:ext cx="0" cy="1008112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1" idx="0"/>
            </p:cNvCxnSpPr>
            <p:nvPr/>
          </p:nvCxnSpPr>
          <p:spPr>
            <a:xfrm flipV="1">
              <a:off x="6732240" y="1052736"/>
              <a:ext cx="0" cy="93610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6588224" y="1844824"/>
              <a:ext cx="288032" cy="2783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6635987" y="3422177"/>
              <a:ext cx="816333" cy="635325"/>
              <a:chOff x="4211892" y="1940369"/>
              <a:chExt cx="816333" cy="635325"/>
            </a:xfrm>
          </p:grpSpPr>
          <p:cxnSp>
            <p:nvCxnSpPr>
              <p:cNvPr id="32" name="Straight Arrow Connector 31"/>
              <p:cNvCxnSpPr>
                <a:endCxn id="10" idx="6"/>
              </p:cNvCxnSpPr>
              <p:nvPr/>
            </p:nvCxnSpPr>
            <p:spPr>
              <a:xfrm flipV="1">
                <a:off x="4308145" y="1940369"/>
                <a:ext cx="720080" cy="6824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4211892" y="1990919"/>
                <a:ext cx="708848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3200" dirty="0" smtClean="0">
                    <a:solidFill>
                      <a:srgbClr val="002060"/>
                    </a:solidFill>
                  </a:rPr>
                  <a:t>Re</a:t>
                </a:r>
                <a:endParaRPr lang="it-IT" dirty="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7452320" y="3422177"/>
              <a:ext cx="720080" cy="604387"/>
              <a:chOff x="4239687" y="1889819"/>
              <a:chExt cx="720080" cy="604387"/>
            </a:xfrm>
          </p:grpSpPr>
          <p:cxnSp>
            <p:nvCxnSpPr>
              <p:cNvPr id="39" name="Straight Arrow Connector 38"/>
              <p:cNvCxnSpPr/>
              <p:nvPr/>
            </p:nvCxnSpPr>
            <p:spPr>
              <a:xfrm>
                <a:off x="4239687" y="1889819"/>
                <a:ext cx="720080" cy="6823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4393581" y="1909431"/>
                <a:ext cx="412292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3200" dirty="0" smtClean="0">
                    <a:solidFill>
                      <a:srgbClr val="FFC000"/>
                    </a:solidFill>
                  </a:rPr>
                  <a:t>h</a:t>
                </a:r>
                <a:endParaRPr lang="it-IT" dirty="0">
                  <a:solidFill>
                    <a:srgbClr val="FFC000"/>
                  </a:solidFill>
                </a:endParaRPr>
              </a:p>
            </p:txBody>
          </p:sp>
        </p:grp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Circular</a:t>
            </a:r>
            <a:r>
              <a:rPr lang="it-IT" dirty="0" smtClean="0"/>
              <a:t> </a:t>
            </a:r>
            <a:r>
              <a:rPr lang="it-IT" dirty="0" err="1" smtClean="0"/>
              <a:t>Orbit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1116013" y="1341438"/>
                <a:ext cx="7570787" cy="5255914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it-IT" sz="36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it-IT" sz="3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5.972 </m:t>
                    </m:r>
                    <m:r>
                      <m:rPr>
                        <m:nor/>
                      </m:rPr>
                      <a:rPr lang="it-IT" sz="3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it-IT" sz="3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24</m:t>
                        </m:r>
                      </m:sup>
                    </m:sSup>
                    <m:r>
                      <m:rPr>
                        <m:nor/>
                      </m:rPr>
                      <a:rPr lang="it-IT" sz="3600"/>
                      <m:t> </m:t>
                    </m:r>
                    <m:r>
                      <m:rPr>
                        <m:nor/>
                      </m:rPr>
                      <a:rPr lang="it-IT" sz="3600"/>
                      <m:t>kg</m:t>
                    </m:r>
                  </m:oMath>
                </a14:m>
                <a:endParaRPr lang="it-IT" sz="36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it-IT" sz="36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it-IT" sz="3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5.972 </m:t>
                    </m:r>
                    <m:r>
                      <m:rPr>
                        <m:nor/>
                      </m:rPr>
                      <a:rPr lang="it-IT" sz="36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it-IT" sz="36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24 </m:t>
                    </m:r>
                    <m:r>
                      <m:rPr>
                        <m:nor/>
                      </m:rPr>
                      <a:rPr lang="it-IT" sz="3600"/>
                      <m:t>kg</m:t>
                    </m:r>
                  </m:oMath>
                </a14:m>
                <a:endParaRPr lang="it-IT" sz="3600" dirty="0"/>
              </a:p>
              <a:p>
                <a14:m>
                  <m:oMath xmlns:m="http://schemas.openxmlformats.org/officeDocument/2006/math">
                    <m:r>
                      <a:rPr lang="it-IT" sz="3600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it-IT" sz="36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it-IT" sz="3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6.674 </m:t>
                    </m:r>
                    <m:r>
                      <m:rPr>
                        <m:nor/>
                      </m:rPr>
                      <a:rPr lang="it-IT" sz="3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it-IT" sz="3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−11 </m:t>
                    </m:r>
                    <m:r>
                      <m:rPr>
                        <m:nor/>
                      </m:rPr>
                      <a:rPr lang="it-IT" sz="3600"/>
                      <m:t>m</m:t>
                    </m:r>
                    <m:r>
                      <m:rPr>
                        <m:nor/>
                      </m:rPr>
                      <a:rPr lang="it-IT" sz="3600" baseline="30000"/>
                      <m:t>3</m:t>
                    </m:r>
                    <m:r>
                      <m:rPr>
                        <m:nor/>
                      </m:rPr>
                      <a:rPr lang="it-IT" sz="3600"/>
                      <m:t> </m:t>
                    </m:r>
                    <m:r>
                      <m:rPr>
                        <m:nor/>
                      </m:rPr>
                      <a:rPr lang="it-IT" sz="3600"/>
                      <m:t>kg</m:t>
                    </m:r>
                    <m:r>
                      <m:rPr>
                        <m:nor/>
                      </m:rPr>
                      <a:rPr lang="it-IT" sz="3600" baseline="30000"/>
                      <m:t>−1</m:t>
                    </m:r>
                    <m:r>
                      <m:rPr>
                        <m:nor/>
                      </m:rPr>
                      <a:rPr lang="it-IT" sz="3600"/>
                      <m:t> </m:t>
                    </m:r>
                    <m:r>
                      <m:rPr>
                        <m:nor/>
                      </m:rPr>
                      <a:rPr lang="it-IT" sz="3600"/>
                      <m:t>s</m:t>
                    </m:r>
                    <m:r>
                      <m:rPr>
                        <m:nor/>
                      </m:rPr>
                      <a:rPr lang="it-IT" sz="3600" baseline="30000"/>
                      <m:t>−2</m:t>
                    </m:r>
                  </m:oMath>
                </a14:m>
                <a:endParaRPr lang="it-IT" sz="3600" baseline="30000" dirty="0"/>
              </a:p>
              <a:p>
                <a14:m>
                  <m:oMath xmlns:m="http://schemas.openxmlformats.org/officeDocument/2006/math">
                    <m:r>
                      <a:rPr lang="it-IT" sz="36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it-IT" sz="3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it-IT" sz="36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3600" i="1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it-IT" sz="36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it-IT" sz="36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it-IT" sz="3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6356.8 </m:t>
                    </m:r>
                    <m:r>
                      <m:rPr>
                        <m:nor/>
                      </m:rPr>
                      <a:rPr lang="it-IT" sz="3600"/>
                      <m:t>km</m:t>
                    </m:r>
                  </m:oMath>
                </a14:m>
                <a:endParaRPr lang="it-IT" sz="3600" dirty="0"/>
              </a:p>
              <a:p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it-IT" sz="3600" i="1">
                        <a:solidFill>
                          <a:srgbClr val="00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it-IT" sz="3600" b="0" i="0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600</m:t>
                    </m:r>
                    <m:r>
                      <m:rPr>
                        <m:nor/>
                      </m:rPr>
                      <a:rPr lang="it-IT" sz="3600">
                        <a:solidFill>
                          <a:srgbClr val="00FF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it-IT" sz="3600">
                        <a:solidFill>
                          <a:srgbClr val="00FF00"/>
                        </a:solidFill>
                      </a:rPr>
                      <m:t>km</m:t>
                    </m:r>
                  </m:oMath>
                </a14:m>
                <a:endParaRPr lang="it-IT" sz="3600" dirty="0" smtClean="0">
                  <a:solidFill>
                    <a:srgbClr val="00FF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it-IT" sz="3600" i="1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it-IT" sz="36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it-IT" sz="36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it-IT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sz="3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3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𝐺𝑀</m:t>
                                </m:r>
                              </m:e>
                              <m:sub>
                                <m:r>
                                  <a:rPr lang="it-IT" sz="3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sub>
                            </m:sSub>
                          </m:num>
                          <m:den>
                            <m:r>
                              <a:rPr lang="it-IT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den>
                        </m:f>
                      </m:e>
                    </m:ra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6013" y="1341438"/>
                <a:ext cx="7570787" cy="5255914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C8DAF-9F0B-4E73-AD4B-9EC43806CC7C}" type="slidenum">
              <a:rPr lang="it-IT" altLang="it-IT" smtClean="0"/>
              <a:pPr/>
              <a:t>10</a:t>
            </a:fld>
            <a:endParaRPr lang="it-IT" alt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525801" y="5689917"/>
                <a:ext cx="321087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3600" i="1">
                        <a:solidFill>
                          <a:srgbClr val="00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=7.57 </m:t>
                    </m:r>
                    <m:r>
                      <a:rPr lang="it-IT" sz="3600" i="1">
                        <a:solidFill>
                          <a:srgbClr val="00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𝑘𝑚</m:t>
                    </m:r>
                    <m:r>
                      <a:rPr lang="it-IT" sz="3600" i="1">
                        <a:solidFill>
                          <a:srgbClr val="00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it-IT" sz="3600" i="1">
                        <a:solidFill>
                          <a:srgbClr val="00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it-IT" sz="3600" dirty="0">
                    <a:solidFill>
                      <a:srgbClr val="00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!!!</a:t>
                </a:r>
                <a:endParaRPr lang="it-IT" sz="3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5801" y="5689917"/>
                <a:ext cx="3210879" cy="646331"/>
              </a:xfrm>
              <a:prstGeom prst="rect">
                <a:avLst/>
              </a:prstGeom>
              <a:blipFill rotWithShape="0">
                <a:blip r:embed="rId3"/>
                <a:stretch>
                  <a:fillRect t="-14151" r="-4554" b="-349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6194532" y="4500409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chemeClr val="accent1"/>
                </a:solidFill>
              </a:rPr>
              <a:t>Me</a:t>
            </a:r>
            <a:endParaRPr lang="it-IT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89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An Exercise - 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4784725"/>
              </a:xfrm>
            </p:spPr>
            <p:txBody>
              <a:bodyPr/>
              <a:lstStyle/>
              <a:p>
                <a:pPr eaLnBrk="1" hangingPunct="1"/>
                <a:r>
                  <a:rPr lang="it-IT" altLang="it-IT" dirty="0" err="1" smtClean="0"/>
                  <a:t>Given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spacecraft</a:t>
                </a:r>
                <a:r>
                  <a:rPr lang="it-IT" altLang="it-IT" dirty="0" smtClean="0"/>
                  <a:t> COG </a:t>
                </a:r>
                <a:r>
                  <a:rPr lang="it-IT" altLang="it-IT" dirty="0" err="1" smtClean="0"/>
                  <a:t>located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longitude</a:t>
                </a:r>
                <a:r>
                  <a:rPr lang="it-IT" altLang="it-IT" dirty="0" smtClean="0"/>
                  <a:t> 35°, </a:t>
                </a:r>
                <a:r>
                  <a:rPr lang="it-IT" altLang="it-IT" dirty="0" err="1" smtClean="0"/>
                  <a:t>latitude</a:t>
                </a:r>
                <a:r>
                  <a:rPr lang="it-IT" altLang="it-IT" dirty="0" smtClean="0"/>
                  <a:t> 22°25’12" and </a:t>
                </a:r>
                <a:r>
                  <a:rPr lang="it-IT" altLang="it-IT" dirty="0" err="1" smtClean="0"/>
                  <a:t>altitude</a:t>
                </a:r>
                <a:r>
                  <a:rPr lang="it-IT" altLang="it-IT" dirty="0" smtClean="0"/>
                  <a:t> 600km </a:t>
                </a:r>
                <a:r>
                  <a:rPr lang="it-IT" altLang="it-IT" dirty="0" err="1" smtClean="0"/>
                  <a:t>above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sea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level</a:t>
                </a:r>
                <a:r>
                  <a:rPr lang="it-IT" altLang="it-IT" dirty="0" smtClean="0"/>
                  <a:t> (</a:t>
                </a:r>
                <a:r>
                  <a:rPr lang="it-IT" altLang="it-IT" dirty="0" err="1" smtClean="0"/>
                  <a:t>longitude</a:t>
                </a:r>
                <a:r>
                  <a:rPr lang="it-IT" altLang="it-IT" dirty="0" smtClean="0"/>
                  <a:t> from </a:t>
                </a:r>
                <a:r>
                  <a:rPr lang="it-IT" altLang="it-IT" dirty="0" err="1" smtClean="0"/>
                  <a:t>Vernal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point</a:t>
                </a:r>
                <a:r>
                  <a:rPr lang="it-IT" altLang="it-IT" dirty="0" smtClean="0"/>
                  <a:t>)</a:t>
                </a:r>
              </a:p>
              <a:p>
                <a:pPr eaLnBrk="1" hangingPunct="1"/>
                <a:r>
                  <a:rPr lang="it-IT" altLang="it-IT" dirty="0" err="1" smtClean="0"/>
                  <a:t>Given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mission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pointing</a:t>
                </a:r>
                <a:r>
                  <a:rPr lang="it-IT" altLang="it-IT" dirty="0" smtClean="0"/>
                  <a:t> target on Earth </a:t>
                </a:r>
                <a:r>
                  <a:rPr lang="it-IT" altLang="it-IT" dirty="0" err="1" smtClean="0"/>
                  <a:t>at</a:t>
                </a:r>
                <a:r>
                  <a:rPr lang="it-IT" altLang="it-IT" dirty="0" smtClean="0"/>
                  <a:t> </a:t>
                </a:r>
                <a:r>
                  <a:rPr lang="it-IT" altLang="it-IT" dirty="0" err="1"/>
                  <a:t>longitude</a:t>
                </a:r>
                <a:r>
                  <a:rPr lang="it-IT" altLang="it-IT" dirty="0"/>
                  <a:t> </a:t>
                </a:r>
                <a:r>
                  <a:rPr lang="it-IT" altLang="it-IT" dirty="0" smtClean="0"/>
                  <a:t>34°12’02", </a:t>
                </a:r>
                <a:r>
                  <a:rPr lang="it-IT" altLang="it-IT" dirty="0" err="1"/>
                  <a:t>latitude</a:t>
                </a:r>
                <a:r>
                  <a:rPr lang="it-IT" altLang="it-IT" dirty="0"/>
                  <a:t> </a:t>
                </a:r>
                <a:r>
                  <a:rPr lang="it-IT" altLang="it-IT" dirty="0" smtClean="0"/>
                  <a:t>21°12’ </a:t>
                </a:r>
                <a:r>
                  <a:rPr lang="it-IT" altLang="it-IT" dirty="0"/>
                  <a:t>(</a:t>
                </a:r>
                <a:r>
                  <a:rPr lang="it-IT" altLang="it-IT" dirty="0" err="1"/>
                  <a:t>sea</a:t>
                </a:r>
                <a:r>
                  <a:rPr lang="it-IT" altLang="it-IT" dirty="0"/>
                  <a:t> </a:t>
                </a:r>
                <a:r>
                  <a:rPr lang="it-IT" altLang="it-IT" dirty="0" err="1"/>
                  <a:t>level</a:t>
                </a:r>
                <a:r>
                  <a:rPr lang="it-IT" altLang="it-IT" dirty="0"/>
                  <a:t>)</a:t>
                </a:r>
                <a:endParaRPr lang="it-IT" altLang="it-IT" dirty="0" smtClean="0"/>
              </a:p>
              <a:p>
                <a:pPr eaLnBrk="1" hangingPunct="1"/>
                <a:r>
                  <a:rPr lang="it-IT" altLang="it-IT" dirty="0" smtClean="0"/>
                  <a:t>Compute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axis</a:t>
                </a:r>
                <a:r>
                  <a:rPr lang="it-IT" altLang="it-IT" dirty="0" smtClean="0"/>
                  <a:t> of Target-</a:t>
                </a:r>
                <a:r>
                  <a:rPr lang="it-IT" altLang="it-IT" dirty="0" err="1" smtClean="0"/>
                  <a:t>Pointing</a:t>
                </a:r>
                <a:r>
                  <a:rPr lang="it-IT" altLang="it-IT" dirty="0" smtClean="0"/>
                  <a:t> Frame (from COG to target)</a:t>
                </a:r>
              </a:p>
              <a:p>
                <a:pPr eaLnBrk="1" hangingPunct="1"/>
                <a:r>
                  <a:rPr lang="it-IT" altLang="it-IT" dirty="0" smtClean="0"/>
                  <a:t>Compute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altLang="it-IT" dirty="0"/>
                  <a:t> </a:t>
                </a:r>
                <a:r>
                  <a:rPr lang="it-IT" altLang="it-IT" dirty="0" err="1"/>
                  <a:t>axis</a:t>
                </a:r>
                <a:r>
                  <a:rPr lang="it-IT" altLang="it-IT" dirty="0"/>
                  <a:t> of Target-</a:t>
                </a:r>
                <a:r>
                  <a:rPr lang="it-IT" altLang="it-IT" dirty="0" err="1"/>
                  <a:t>Pointing</a:t>
                </a:r>
                <a:r>
                  <a:rPr lang="it-IT" altLang="it-IT" dirty="0"/>
                  <a:t> Frame </a:t>
                </a:r>
                <a:r>
                  <a:rPr lang="it-IT" altLang="it-IT" dirty="0" smtClean="0"/>
                  <a:t>(</a:t>
                </a:r>
                <a:r>
                  <a:rPr lang="it-IT" altLang="it-IT" dirty="0" err="1" smtClean="0"/>
                  <a:t>orthogonal</a:t>
                </a:r>
                <a:r>
                  <a:rPr lang="it-IT" altLang="it-IT" dirty="0" smtClean="0"/>
                  <a:t> to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altLang="it-IT" dirty="0"/>
                  <a:t> </a:t>
                </a:r>
                <a:r>
                  <a:rPr lang="it-IT" altLang="it-IT" dirty="0" smtClean="0"/>
                  <a:t>and </a:t>
                </a:r>
                <a:r>
                  <a:rPr lang="it-IT" altLang="it-IT" dirty="0" err="1" smtClean="0"/>
                  <a:t>parallel</a:t>
                </a:r>
                <a:r>
                  <a:rPr lang="it-IT" altLang="it-IT" dirty="0" smtClean="0"/>
                  <a:t> to </a:t>
                </a:r>
                <a:r>
                  <a:rPr lang="it-IT" altLang="it-IT" dirty="0" err="1" smtClean="0"/>
                  <a:t>equator</a:t>
                </a:r>
                <a:r>
                  <a:rPr lang="it-IT" altLang="it-IT" dirty="0" smtClean="0"/>
                  <a:t>)</a:t>
                </a:r>
              </a:p>
              <a:p>
                <a:pPr eaLnBrk="1" hangingPunct="1"/>
                <a:r>
                  <a:rPr lang="it-IT" altLang="it-IT" dirty="0"/>
                  <a:t>Compute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altLang="it-IT" dirty="0"/>
                  <a:t> </a:t>
                </a:r>
                <a:r>
                  <a:rPr lang="it-IT" altLang="it-IT" dirty="0" err="1"/>
                  <a:t>axis</a:t>
                </a:r>
                <a:r>
                  <a:rPr lang="it-IT" altLang="it-IT" dirty="0"/>
                  <a:t> of Target-</a:t>
                </a:r>
                <a:r>
                  <a:rPr lang="it-IT" altLang="it-IT" dirty="0" err="1"/>
                  <a:t>Pointing</a:t>
                </a:r>
                <a:r>
                  <a:rPr lang="it-IT" altLang="it-IT" dirty="0"/>
                  <a:t> </a:t>
                </a:r>
                <a:r>
                  <a:rPr lang="it-IT" altLang="it-IT" dirty="0" smtClean="0"/>
                  <a:t>Frame (</a:t>
                </a:r>
                <a:r>
                  <a:rPr lang="it-IT" altLang="it-IT" dirty="0" err="1" smtClean="0"/>
                  <a:t>ortogonal</a:t>
                </a:r>
                <a:r>
                  <a:rPr lang="it-IT" altLang="it-IT" dirty="0" smtClean="0"/>
                  <a:t> to </a:t>
                </a:r>
                <a:r>
                  <a:rPr lang="it-IT" altLang="it-IT" dirty="0" err="1" smtClean="0"/>
                  <a:t>both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altLang="it-IT" dirty="0" smtClean="0"/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altLang="it-IT" dirty="0" smtClean="0"/>
                  <a:t>)</a:t>
                </a:r>
                <a:endParaRPr lang="it-IT" altLang="it-IT" dirty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4784725"/>
              </a:xfrm>
              <a:blipFill rotWithShape="0">
                <a:blip r:embed="rId3"/>
                <a:stretch>
                  <a:fillRect l="-1396" t="-1274" r="-931" b="-107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100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826507019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Answers - 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4784725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TWO </a:t>
                </a:r>
                <a:r>
                  <a:rPr lang="it-IT" altLang="it-IT" dirty="0" err="1" smtClean="0"/>
                  <a:t>solutions</a:t>
                </a:r>
                <a:r>
                  <a:rPr lang="it-IT" altLang="it-IT" dirty="0" smtClean="0"/>
                  <a:t>:</a:t>
                </a:r>
              </a:p>
              <a:p>
                <a:pPr marL="0" indent="0" eaLnBrk="1" hangingPunct="1">
                  <a:buNone/>
                </a:pPr>
                <a:endParaRPr lang="it-IT" altLang="it-IT" sz="1200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𝑋𝑌𝑍</m:t>
                      </m:r>
                      <m:r>
                        <a:rPr lang="it-IT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′=</m:t>
                      </m:r>
                      <m:d>
                        <m:dPr>
                          <m:ctrlP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0.698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−0.40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b="0" i="0" dirty="0" smtClean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8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−0.588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−0.71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b="0" i="0" dirty="0" smtClean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6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−0.39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b="0" i="0" dirty="0" smtClean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8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−0.574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b="0" i="0" dirty="0" smtClean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.000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0.82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b="0" i="0" dirty="0" smtClean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b="0" i="0" dirty="0" smtClean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.5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b="0" i="0" dirty="0" smtClean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70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altLang="it-IT" dirty="0" smtClean="0">
                  <a:solidFill>
                    <a:srgbClr val="FFC000"/>
                  </a:solidFill>
                </a:endParaRPr>
              </a:p>
              <a:p>
                <a:pPr marL="0" indent="0" eaLnBrk="1" hangingPunct="1">
                  <a:buNone/>
                </a:pPr>
                <a:endParaRPr lang="it-IT" altLang="it-IT" sz="1200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Alternatively</a:t>
                </a:r>
                <a:endParaRPr lang="it-IT" altLang="it-IT" dirty="0" smtClean="0"/>
              </a:p>
              <a:p>
                <a:pPr marL="0" indent="0" eaLnBrk="1" hangingPunct="1">
                  <a:buNone/>
                </a:pPr>
                <a:endParaRPr lang="it-IT" altLang="it-IT" sz="1200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𝑋𝑌𝑍</m:t>
                      </m:r>
                      <m:r>
                        <a:rPr 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′=</m:t>
                      </m:r>
                      <m:d>
                        <m:dPr>
                          <m:ctrlP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b="0" i="0" dirty="0" smtClean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.698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0.408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b="0" i="0" dirty="0" smtClean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.588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0.716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0.398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b="0" i="0" dirty="0" smtClean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.574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.000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b="0" i="0" dirty="0" smtClean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.822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b="0" i="0" dirty="0" smtClean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.570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altLang="it-IT" dirty="0">
                  <a:solidFill>
                    <a:srgbClr val="FFC000"/>
                  </a:solidFill>
                </a:endParaRPr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Same</a:t>
                </a:r>
                <a:r>
                  <a:rPr lang="it-IT" altLang="it-IT" dirty="0" smtClean="0"/>
                  <a:t> Z. Opposite X and Y</a:t>
                </a:r>
                <a:endParaRPr lang="it-IT" altLang="it-IT" dirty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4784725"/>
              </a:xfrm>
              <a:blipFill rotWithShape="0">
                <a:blip r:embed="rId3"/>
                <a:stretch>
                  <a:fillRect l="-1552" t="-1274" b="-8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101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936911866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An Exercise - 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4784725"/>
              </a:xfrm>
            </p:spPr>
            <p:txBody>
              <a:bodyPr/>
              <a:lstStyle/>
              <a:p>
                <a:pPr eaLnBrk="1" hangingPunct="1"/>
                <a:r>
                  <a:rPr lang="it-IT" altLang="it-IT" dirty="0" err="1" smtClean="0"/>
                  <a:t>Given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spacecraft</a:t>
                </a:r>
                <a:r>
                  <a:rPr lang="it-IT" altLang="it-IT" dirty="0" smtClean="0"/>
                  <a:t> COG </a:t>
                </a:r>
                <a:r>
                  <a:rPr lang="it-IT" altLang="it-IT" dirty="0" err="1" smtClean="0"/>
                  <a:t>located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longitude</a:t>
                </a:r>
                <a:r>
                  <a:rPr lang="it-IT" altLang="it-IT" dirty="0" smtClean="0"/>
                  <a:t> 35°, </a:t>
                </a:r>
                <a:r>
                  <a:rPr lang="it-IT" altLang="it-IT" dirty="0" err="1" smtClean="0"/>
                  <a:t>latitude</a:t>
                </a:r>
                <a:r>
                  <a:rPr lang="it-IT" altLang="it-IT" dirty="0" smtClean="0"/>
                  <a:t> 22°25’12" and </a:t>
                </a:r>
                <a:r>
                  <a:rPr lang="it-IT" altLang="it-IT" dirty="0" err="1" smtClean="0"/>
                  <a:t>altitude</a:t>
                </a:r>
                <a:r>
                  <a:rPr lang="it-IT" altLang="it-IT" dirty="0" smtClean="0"/>
                  <a:t> 600km</a:t>
                </a:r>
              </a:p>
              <a:p>
                <a:pPr eaLnBrk="1" hangingPunct="1"/>
                <a:r>
                  <a:rPr lang="it-IT" altLang="it-IT" dirty="0" err="1" smtClean="0"/>
                  <a:t>Given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mission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pointing</a:t>
                </a:r>
                <a:r>
                  <a:rPr lang="it-IT" altLang="it-IT" dirty="0" smtClean="0"/>
                  <a:t> target in </a:t>
                </a:r>
                <a:r>
                  <a:rPr lang="it-IT" altLang="it-IT" dirty="0" err="1" smtClean="0"/>
                  <a:t>deep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space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at</a:t>
                </a:r>
                <a:r>
                  <a:rPr lang="it-IT" altLang="it-IT" dirty="0" smtClean="0"/>
                  <a:t> azimut 12°10’22" (w.r.t. </a:t>
                </a:r>
                <a:r>
                  <a:rPr lang="it-IT" altLang="it-IT" dirty="0" err="1" smtClean="0"/>
                  <a:t>Vernal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point</a:t>
                </a:r>
                <a:r>
                  <a:rPr lang="it-IT" altLang="it-IT" dirty="0" smtClean="0"/>
                  <a:t>), </a:t>
                </a:r>
                <a:r>
                  <a:rPr lang="it-IT" altLang="it-IT" dirty="0" err="1" smtClean="0"/>
                  <a:t>elevation</a:t>
                </a:r>
                <a:r>
                  <a:rPr lang="it-IT" altLang="it-IT" dirty="0" smtClean="0"/>
                  <a:t> -15°10’ (w.r.t. equatore)</a:t>
                </a:r>
              </a:p>
              <a:p>
                <a:pPr eaLnBrk="1" hangingPunct="1"/>
                <a:r>
                  <a:rPr lang="it-IT" altLang="it-IT" dirty="0" smtClean="0"/>
                  <a:t>Compute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axis</a:t>
                </a:r>
                <a:r>
                  <a:rPr lang="it-IT" altLang="it-IT" dirty="0" smtClean="0"/>
                  <a:t> of Target-</a:t>
                </a:r>
                <a:r>
                  <a:rPr lang="it-IT" altLang="it-IT" dirty="0" err="1" smtClean="0"/>
                  <a:t>Pointing</a:t>
                </a:r>
                <a:r>
                  <a:rPr lang="it-IT" altLang="it-IT" dirty="0" smtClean="0"/>
                  <a:t> Frame (from COG to target)</a:t>
                </a:r>
              </a:p>
              <a:p>
                <a:pPr eaLnBrk="1" hangingPunct="1"/>
                <a:r>
                  <a:rPr lang="it-IT" altLang="it-IT" dirty="0" smtClean="0"/>
                  <a:t>Compute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altLang="it-IT" dirty="0"/>
                  <a:t> </a:t>
                </a:r>
                <a:r>
                  <a:rPr lang="it-IT" altLang="it-IT" dirty="0" err="1"/>
                  <a:t>axis</a:t>
                </a:r>
                <a:r>
                  <a:rPr lang="it-IT" altLang="it-IT" dirty="0"/>
                  <a:t> of Target-</a:t>
                </a:r>
                <a:r>
                  <a:rPr lang="it-IT" altLang="it-IT" dirty="0" err="1"/>
                  <a:t>Pointing</a:t>
                </a:r>
                <a:r>
                  <a:rPr lang="it-IT" altLang="it-IT" dirty="0"/>
                  <a:t> Frame </a:t>
                </a:r>
                <a:r>
                  <a:rPr lang="it-IT" altLang="it-IT" dirty="0" smtClean="0"/>
                  <a:t>(</a:t>
                </a:r>
                <a:r>
                  <a:rPr lang="it-IT" altLang="it-IT" dirty="0" err="1" smtClean="0"/>
                  <a:t>orthogonal</a:t>
                </a:r>
                <a:r>
                  <a:rPr lang="it-IT" altLang="it-IT" dirty="0" smtClean="0"/>
                  <a:t> to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altLang="it-IT" dirty="0"/>
                  <a:t> </a:t>
                </a:r>
                <a:r>
                  <a:rPr lang="it-IT" altLang="it-IT" dirty="0" smtClean="0"/>
                  <a:t>and </a:t>
                </a:r>
                <a:r>
                  <a:rPr lang="it-IT" altLang="it-IT" dirty="0" err="1" smtClean="0"/>
                  <a:t>parallel</a:t>
                </a:r>
                <a:r>
                  <a:rPr lang="it-IT" altLang="it-IT" dirty="0" smtClean="0"/>
                  <a:t> to equatore)</a:t>
                </a:r>
              </a:p>
              <a:p>
                <a:pPr eaLnBrk="1" hangingPunct="1"/>
                <a:r>
                  <a:rPr lang="it-IT" altLang="it-IT" dirty="0"/>
                  <a:t>Compute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altLang="it-IT" dirty="0"/>
                  <a:t> </a:t>
                </a:r>
                <a:r>
                  <a:rPr lang="it-IT" altLang="it-IT" dirty="0" err="1"/>
                  <a:t>axis</a:t>
                </a:r>
                <a:r>
                  <a:rPr lang="it-IT" altLang="it-IT" dirty="0"/>
                  <a:t> of Target-</a:t>
                </a:r>
                <a:r>
                  <a:rPr lang="it-IT" altLang="it-IT" dirty="0" err="1"/>
                  <a:t>Pointing</a:t>
                </a:r>
                <a:r>
                  <a:rPr lang="it-IT" altLang="it-IT" dirty="0"/>
                  <a:t> </a:t>
                </a:r>
                <a:r>
                  <a:rPr lang="it-IT" altLang="it-IT" dirty="0" smtClean="0"/>
                  <a:t>Frame (</a:t>
                </a:r>
                <a:r>
                  <a:rPr lang="it-IT" altLang="it-IT" dirty="0" err="1" smtClean="0"/>
                  <a:t>ortogonal</a:t>
                </a:r>
                <a:r>
                  <a:rPr lang="it-IT" altLang="it-IT" dirty="0" smtClean="0"/>
                  <a:t> to </a:t>
                </a:r>
                <a:r>
                  <a:rPr lang="it-IT" altLang="it-IT" dirty="0" err="1" smtClean="0"/>
                  <a:t>both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altLang="it-IT" dirty="0" smtClean="0"/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altLang="it-IT" dirty="0" smtClean="0"/>
                  <a:t>)</a:t>
                </a:r>
                <a:endParaRPr lang="it-IT" altLang="it-IT" dirty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4784725"/>
              </a:xfrm>
              <a:blipFill rotWithShape="0">
                <a:blip r:embed="rId3"/>
                <a:stretch>
                  <a:fillRect l="-1396" t="-1274" r="-1241" b="-107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102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454503158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Answers - 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4784725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>
                    <a:solidFill>
                      <a:srgbClr val="FF0000"/>
                    </a:solidFill>
                  </a:rPr>
                  <a:t>TWO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solutions</a:t>
                </a:r>
                <a:r>
                  <a:rPr lang="it-IT" altLang="it-IT" dirty="0" smtClean="0"/>
                  <a:t>:</a:t>
                </a:r>
              </a:p>
              <a:p>
                <a:pPr marL="0" indent="0" eaLnBrk="1" hangingPunct="1">
                  <a:buNone/>
                </a:pPr>
                <a:endParaRPr lang="it-IT" altLang="it-IT" sz="1200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𝑋𝑌𝑍</m:t>
                      </m:r>
                      <m:r>
                        <a:rPr lang="it-IT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′=</m:t>
                      </m:r>
                      <m:d>
                        <m:dPr>
                          <m:ctrlP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b="0" i="0" dirty="0" smtClean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211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−0.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i="1" dirty="0" smtClean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2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b="0" i="1" dirty="0" smtClean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56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b="0" i="0" dirty="0" smtClean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943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−0.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i="1" dirty="0" smtClean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9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b="0" i="1" dirty="0" smtClean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78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−0.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i="1" dirty="0" smtClean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b="0" i="1" dirty="0" smtClean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55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−0.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b="0" i="0" dirty="0" smtClean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204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b="0" i="0" dirty="0" smtClean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.000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i="1" dirty="0" smtClean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9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b="0" i="1" dirty="0" smtClean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65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−0.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i="1" dirty="0" smtClean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2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b="0" i="1" dirty="0" smtClean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61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altLang="it-IT" dirty="0" smtClean="0">
                  <a:solidFill>
                    <a:srgbClr val="FFC000"/>
                  </a:solidFill>
                </a:endParaRPr>
              </a:p>
              <a:p>
                <a:pPr marL="0" indent="0" eaLnBrk="1" hangingPunct="1">
                  <a:buNone/>
                </a:pPr>
                <a:endParaRPr lang="it-IT" altLang="it-IT" sz="1200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Alternatively</a:t>
                </a:r>
                <a:endParaRPr lang="it-IT" altLang="it-IT" dirty="0" smtClean="0"/>
              </a:p>
              <a:p>
                <a:pPr marL="0" indent="0" eaLnBrk="1" hangingPunct="1">
                  <a:buNone/>
                </a:pPr>
                <a:endParaRPr lang="it-IT" altLang="it-IT" sz="1200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𝑋𝑌𝑍</m:t>
                      </m:r>
                      <m:r>
                        <a:rPr 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′=</m:t>
                      </m:r>
                      <m:d>
                        <m:dPr>
                          <m:ctrlP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b="0" i="0" dirty="0" smtClean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.211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i="1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256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0.943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i="1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978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i="1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055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b="0" i="0" dirty="0" smtClean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.204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.000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b="0" i="0" dirty="0" smtClean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.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i="1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965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b="0" i="0" dirty="0" smtClean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.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i="1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261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altLang="it-IT" dirty="0">
                  <a:solidFill>
                    <a:srgbClr val="FFC000"/>
                  </a:solidFill>
                </a:endParaRPr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Same</a:t>
                </a:r>
                <a:r>
                  <a:rPr lang="it-IT" altLang="it-IT" dirty="0" smtClean="0"/>
                  <a:t> Z. Opposite X and Y</a:t>
                </a:r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4784725"/>
              </a:xfrm>
              <a:blipFill rotWithShape="0">
                <a:blip r:embed="rId3"/>
                <a:stretch>
                  <a:fillRect l="-1552" t="-1274" b="-8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103</a:t>
            </a:fld>
            <a:endParaRPr lang="it-IT" alt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3624652" y="3337102"/>
            <a:ext cx="2825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altLang="it-IT" sz="4000" dirty="0" err="1">
                <a:solidFill>
                  <a:srgbClr val="FF0000"/>
                </a:solidFill>
              </a:rPr>
              <a:t>Why</a:t>
            </a:r>
            <a:r>
              <a:rPr lang="it-IT" altLang="it-IT" sz="4000" dirty="0">
                <a:solidFill>
                  <a:srgbClr val="FF0000"/>
                </a:solidFill>
              </a:rPr>
              <a:t> TWO?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251459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Comment to Exercise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4784725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>
                    <a:solidFill>
                      <a:srgbClr val="00FF00"/>
                    </a:solidFill>
                  </a:rPr>
                  <a:t>Aim of 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your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attitude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 control 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system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shall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 be to rotate 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spacecraft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such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that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its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 Body-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Fixed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 Frame 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coincides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 with Target-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Pointing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 Frame…</a:t>
                </a:r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That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, </a:t>
                </a:r>
                <a:r>
                  <a:rPr lang="it-IT" altLang="it-IT" dirty="0" smtClean="0">
                    <a:solidFill>
                      <a:srgbClr val="FF9900"/>
                    </a:solidFill>
                  </a:rPr>
                  <a:t>find a </a:t>
                </a:r>
                <a:r>
                  <a:rPr lang="it-IT" altLang="it-IT" dirty="0" err="1" smtClean="0">
                    <a:solidFill>
                      <a:srgbClr val="FF9900"/>
                    </a:solidFill>
                  </a:rPr>
                  <a:t>rotation</a:t>
                </a:r>
                <a:r>
                  <a:rPr lang="it-IT" altLang="it-IT" dirty="0" smtClean="0">
                    <a:solidFill>
                      <a:srgbClr val="FF99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it-IT" altLang="it-IT" dirty="0" smtClean="0">
                    <a:solidFill>
                      <a:srgbClr val="FF99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9900"/>
                    </a:solidFill>
                  </a:rPr>
                  <a:t>such</a:t>
                </a:r>
                <a:r>
                  <a:rPr lang="it-IT" altLang="it-IT" dirty="0" smtClean="0">
                    <a:solidFill>
                      <a:srgbClr val="FF99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9900"/>
                    </a:solidFill>
                  </a:rPr>
                  <a:t>that</a:t>
                </a:r>
                <a:r>
                  <a:rPr lang="it-IT" altLang="it-IT" dirty="0" smtClean="0">
                    <a:solidFill>
                      <a:srgbClr val="FF9900"/>
                    </a:solidFill>
                  </a:rPr>
                  <a:t>: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it-IT" dirty="0" smtClean="0">
                  <a:solidFill>
                    <a:srgbClr val="FFC000"/>
                  </a:solidFill>
                </a:endParaRPr>
              </a:p>
              <a:p>
                <a:pPr marL="0" indent="0" eaLnBrk="1" hangingPunct="1">
                  <a:buNone/>
                </a:pPr>
                <a:r>
                  <a:rPr lang="it-IT" dirty="0" err="1" smtClean="0"/>
                  <a:t>Therefore</a:t>
                </a:r>
                <a:r>
                  <a:rPr lang="it-IT" dirty="0" smtClean="0"/>
                  <a:t>:</a:t>
                </a:r>
                <a:endParaRPr lang="it-IT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e>
                        <m:sup>
                          <m:r>
                            <a:rPr 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smtClean="0">
                    <a:solidFill>
                      <a:srgbClr val="FF0000"/>
                    </a:solidFill>
                  </a:rPr>
                  <a:t>GREAT!</a:t>
                </a:r>
              </a:p>
              <a:p>
                <a:pPr marL="0" indent="0" eaLnBrk="1" hangingPunct="1">
                  <a:buNone/>
                </a:pPr>
                <a:r>
                  <a:rPr lang="it-IT" altLang="it-IT" dirty="0" err="1" smtClean="0">
                    <a:solidFill>
                      <a:srgbClr val="00FF00"/>
                    </a:solidFill>
                  </a:rPr>
                  <a:t>Seems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simple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…</a:t>
                </a:r>
              </a:p>
              <a:p>
                <a:pPr marL="0" indent="0" algn="ctr" eaLnBrk="1" hangingPunct="1">
                  <a:buNone/>
                </a:pPr>
                <a:r>
                  <a:rPr lang="it-IT" altLang="it-IT" sz="4000" dirty="0" smtClean="0">
                    <a:solidFill>
                      <a:srgbClr val="00FF00"/>
                    </a:solidFill>
                  </a:rPr>
                  <a:t>BUT</a:t>
                </a:r>
                <a:endParaRPr lang="it-IT" altLang="it-IT" dirty="0">
                  <a:solidFill>
                    <a:srgbClr val="00FF00"/>
                  </a:solidFill>
                </a:endParaRPr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4784725"/>
              </a:xfrm>
              <a:blipFill rotWithShape="0">
                <a:blip r:embed="rId3"/>
                <a:stretch>
                  <a:fillRect l="-1552" t="-1274" b="-105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104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511274267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Comment to Exercise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8027987" cy="4784725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Since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it-IT" altLang="it-IT" dirty="0"/>
                  <a:t> </a:t>
                </a:r>
                <a:r>
                  <a:rPr lang="it-IT" altLang="it-IT" dirty="0" err="1"/>
                  <a:t>is</a:t>
                </a:r>
                <a:r>
                  <a:rPr lang="it-IT" altLang="it-IT" dirty="0"/>
                  <a:t> </a:t>
                </a:r>
                <a:r>
                  <a:rPr lang="it-IT" altLang="it-IT" dirty="0" err="1"/>
                  <a:t>known</a:t>
                </a:r>
                <a:r>
                  <a:rPr lang="it-IT" altLang="it-IT" dirty="0"/>
                  <a:t> (</a:t>
                </a:r>
                <a:r>
                  <a:rPr lang="it-IT" altLang="it-IT" dirty="0" err="1"/>
                  <a:t>mission</a:t>
                </a:r>
                <a:r>
                  <a:rPr lang="it-IT" altLang="it-IT" dirty="0"/>
                  <a:t> </a:t>
                </a:r>
                <a:r>
                  <a:rPr lang="it-IT" altLang="it-IT" dirty="0" err="1"/>
                  <a:t>dependent</a:t>
                </a:r>
                <a:r>
                  <a:rPr lang="it-IT" altLang="it-IT" dirty="0" smtClean="0"/>
                  <a:t>), </a:t>
                </a:r>
                <a:r>
                  <a:rPr lang="it-IT" altLang="it-IT" dirty="0" err="1" smtClean="0"/>
                  <a:t>two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questions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arise</a:t>
                </a:r>
                <a:r>
                  <a:rPr lang="it-IT" altLang="it-IT" dirty="0" smtClean="0"/>
                  <a:t>:</a:t>
                </a:r>
              </a:p>
              <a:p>
                <a:pPr eaLnBrk="1" hangingPunct="1"/>
                <a:r>
                  <a:rPr lang="it-IT" altLang="it-IT" dirty="0" smtClean="0"/>
                  <a:t>How to </a:t>
                </a:r>
                <a:r>
                  <a:rPr lang="it-IT" altLang="it-IT" dirty="0" err="1" smtClean="0"/>
                  <a:t>measure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it-IT" altLang="it-IT" dirty="0" smtClean="0"/>
                  <a:t>? </a:t>
                </a:r>
                <a:r>
                  <a:rPr lang="it-IT" altLang="it-IT" dirty="0" smtClean="0">
                    <a:sym typeface="Wingdings" panose="05000000000000000000" pitchFamily="2" charset="2"/>
                  </a:rPr>
                  <a:t> </a:t>
                </a:r>
                <a:r>
                  <a:rPr lang="it-IT" altLang="it-IT" dirty="0" err="1" smtClean="0">
                    <a:solidFill>
                      <a:srgbClr val="00FF00"/>
                    </a:solidFill>
                    <a:sym typeface="Wingdings" panose="05000000000000000000" pitchFamily="2" charset="2"/>
                  </a:rPr>
                  <a:t>Attitude</a:t>
                </a:r>
                <a:r>
                  <a:rPr lang="it-IT" altLang="it-IT" dirty="0">
                    <a:solidFill>
                      <a:srgbClr val="00FF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it-IT" altLang="it-IT" dirty="0" err="1" smtClean="0">
                    <a:solidFill>
                      <a:srgbClr val="00FF00"/>
                    </a:solidFill>
                    <a:sym typeface="Wingdings" panose="05000000000000000000" pitchFamily="2" charset="2"/>
                  </a:rPr>
                  <a:t>Determination</a:t>
                </a:r>
                <a:endParaRPr lang="it-IT" altLang="it-IT" dirty="0" smtClean="0">
                  <a:solidFill>
                    <a:srgbClr val="00FF00"/>
                  </a:solidFill>
                  <a:sym typeface="Wingdings" panose="05000000000000000000" pitchFamily="2" charset="2"/>
                </a:endParaRPr>
              </a:p>
              <a:p>
                <a:pPr eaLnBrk="1" hangingPunct="1"/>
                <a:r>
                  <a:rPr lang="it-IT" altLang="it-IT" dirty="0" smtClean="0">
                    <a:sym typeface="Wingdings" panose="05000000000000000000" pitchFamily="2" charset="2"/>
                  </a:rPr>
                  <a:t>How to rotate by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it-IT" altLang="it-IT" dirty="0" smtClean="0"/>
                  <a:t>? </a:t>
                </a:r>
                <a:r>
                  <a:rPr lang="it-IT" altLang="it-IT" dirty="0" smtClean="0">
                    <a:sym typeface="Wingdings" panose="05000000000000000000" pitchFamily="2" charset="2"/>
                  </a:rPr>
                  <a:t> </a:t>
                </a:r>
                <a:r>
                  <a:rPr lang="it-IT" altLang="it-IT" dirty="0" err="1" smtClean="0">
                    <a:solidFill>
                      <a:srgbClr val="00FF00"/>
                    </a:solidFill>
                    <a:sym typeface="Wingdings" panose="05000000000000000000" pitchFamily="2" charset="2"/>
                  </a:rPr>
                  <a:t>Attitude</a:t>
                </a:r>
                <a:r>
                  <a:rPr lang="it-IT" altLang="it-IT" dirty="0" smtClean="0">
                    <a:solidFill>
                      <a:srgbClr val="00FF00"/>
                    </a:solidFill>
                    <a:sym typeface="Wingdings" panose="05000000000000000000" pitchFamily="2" charset="2"/>
                  </a:rPr>
                  <a:t> Control</a:t>
                </a:r>
                <a:endParaRPr lang="it-IT" altLang="it-IT" dirty="0">
                  <a:solidFill>
                    <a:srgbClr val="00FF00"/>
                  </a:solidFill>
                </a:endParaRPr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8027987" cy="4784725"/>
              </a:xfrm>
              <a:blipFill rotWithShape="0">
                <a:blip r:embed="rId3"/>
                <a:stretch>
                  <a:fillRect l="-1519" t="-1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105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944910975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Attitude Determination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4784725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Aim of </a:t>
                </a:r>
                <a:r>
                  <a:rPr lang="it-IT" altLang="it-IT" dirty="0" err="1" smtClean="0"/>
                  <a:t>attitude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determination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system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to </a:t>
                </a:r>
                <a:r>
                  <a:rPr lang="it-IT" altLang="it-IT" dirty="0" err="1" smtClean="0"/>
                  <a:t>find</a:t>
                </a:r>
                <a:r>
                  <a:rPr lang="it-IT" altLang="it-IT" dirty="0" smtClean="0"/>
                  <a:t> the </a:t>
                </a:r>
                <a:r>
                  <a:rPr lang="it-IT" altLang="it-IT" dirty="0" err="1" smtClean="0"/>
                  <a:t>attitude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it-IT" altLang="it-IT" dirty="0" smtClean="0"/>
                  <a:t> of </a:t>
                </a:r>
                <a:r>
                  <a:rPr lang="it-IT" altLang="it-IT" dirty="0" err="1" smtClean="0"/>
                  <a:t>spacecraft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any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given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instant</a:t>
                </a:r>
                <a:r>
                  <a:rPr lang="it-IT" altLang="it-IT" dirty="0" smtClean="0"/>
                  <a:t>!</a:t>
                </a:r>
              </a:p>
              <a:p>
                <a:pPr marL="0" indent="0" eaLnBrk="1" hangingPunct="1">
                  <a:buNone/>
                </a:pPr>
                <a:endParaRPr lang="it-IT" altLang="it-IT" dirty="0"/>
              </a:p>
              <a:p>
                <a:pPr marL="0" indent="0" algn="ctr" eaLnBrk="1" hangingPunct="1">
                  <a:buNone/>
                </a:pPr>
                <a:r>
                  <a:rPr lang="it-IT" altLang="it-IT" sz="6600" dirty="0" smtClean="0">
                    <a:solidFill>
                      <a:srgbClr val="00FF00"/>
                    </a:solidFill>
                  </a:rPr>
                  <a:t>HOW?</a:t>
                </a:r>
                <a:endParaRPr lang="it-IT" altLang="it-IT" sz="6600" dirty="0">
                  <a:solidFill>
                    <a:srgbClr val="00FF00"/>
                  </a:solidFill>
                </a:endParaRPr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Let’s</a:t>
                </a:r>
                <a:r>
                  <a:rPr lang="it-IT" altLang="it-IT" dirty="0" smtClean="0"/>
                  <a:t> </a:t>
                </a:r>
                <a:r>
                  <a:rPr lang="it-IT" altLang="it-IT" dirty="0" err="1"/>
                  <a:t>try</a:t>
                </a:r>
                <a:r>
                  <a:rPr lang="it-IT" altLang="it-IT" dirty="0"/>
                  <a:t> a </a:t>
                </a:r>
                <a:r>
                  <a:rPr lang="it-IT" altLang="it-IT" dirty="0" err="1"/>
                  <a:t>simple</a:t>
                </a:r>
                <a:r>
                  <a:rPr lang="it-IT" altLang="it-IT" dirty="0"/>
                  <a:t> </a:t>
                </a:r>
                <a:r>
                  <a:rPr lang="it-IT" altLang="it-IT" dirty="0" err="1"/>
                  <a:t>experiment</a:t>
                </a:r>
                <a:r>
                  <a:rPr lang="it-IT" altLang="it-IT" dirty="0"/>
                  <a:t> </a:t>
                </a:r>
                <a:r>
                  <a:rPr lang="it-IT" altLang="it-IT" dirty="0" err="1"/>
                  <a:t>together</a:t>
                </a:r>
                <a:r>
                  <a:rPr lang="it-IT" altLang="it-IT" dirty="0" smtClean="0"/>
                  <a:t>…</a:t>
                </a:r>
              </a:p>
              <a:p>
                <a:pPr marL="0" indent="0" eaLnBrk="1" hangingPunct="1">
                  <a:buNone/>
                </a:pPr>
                <a:r>
                  <a:rPr lang="it-IT" altLang="it-IT" dirty="0" err="1" smtClean="0">
                    <a:solidFill>
                      <a:srgbClr val="00FF00"/>
                    </a:solidFill>
                  </a:rPr>
                  <a:t>We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need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 a 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volunteer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!</a:t>
                </a:r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4784725"/>
              </a:xfrm>
              <a:blipFill rotWithShape="0">
                <a:blip r:embed="rId3"/>
                <a:stretch>
                  <a:fillRect l="-1552" t="-1274" r="-1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106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315294619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1"/>
          <p:cNvSpPr>
            <a:spLocks noChangeArrowheads="1"/>
          </p:cNvSpPr>
          <p:nvPr/>
        </p:nvSpPr>
        <p:spPr bwMode="auto">
          <a:xfrm>
            <a:off x="1042988" y="765175"/>
            <a:ext cx="7705725" cy="142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it-IT" altLang="it-IT" sz="1400">
              <a:solidFill>
                <a:schemeClr val="tx1"/>
              </a:solidFill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1407164"/>
            <a:ext cx="7772400" cy="1944687"/>
          </a:xfrm>
        </p:spPr>
        <p:txBody>
          <a:bodyPr/>
          <a:lstStyle/>
          <a:p>
            <a:pPr algn="ctr" eaLnBrk="1" hangingPunct="1"/>
            <a:r>
              <a:rPr lang="en-US" altLang="it-IT" sz="5400" b="0" dirty="0" smtClean="0">
                <a:latin typeface="Arial Black" panose="020B0A04020102020204" pitchFamily="34" charset="0"/>
              </a:rPr>
              <a:t>PART III</a:t>
            </a:r>
            <a:endParaRPr lang="en-US" altLang="it-IT" sz="5400" b="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3799" name="Rectangle 3"/>
          <p:cNvSpPr>
            <a:spLocks noChangeArrowheads="1"/>
          </p:cNvSpPr>
          <p:nvPr/>
        </p:nvSpPr>
        <p:spPr bwMode="auto">
          <a:xfrm>
            <a:off x="1135062" y="3850965"/>
            <a:ext cx="6873875" cy="129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it-IT" sz="3600" dirty="0" smtClean="0"/>
              <a:t>Attitude Sensors</a:t>
            </a:r>
            <a:endParaRPr lang="en-US" altLang="it-IT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C8DAF-9F0B-4E73-AD4B-9EC43806CC7C}" type="slidenum">
              <a:rPr lang="it-IT" altLang="it-IT" smtClean="0"/>
              <a:pPr>
                <a:defRPr/>
              </a:pPr>
              <a:t>107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682229879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Attitude Determination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478472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it-IT" altLang="it-IT" dirty="0" smtClean="0"/>
                  <a:t>The </a:t>
                </a:r>
                <a:r>
                  <a:rPr lang="it-IT" altLang="it-IT" dirty="0" err="1" smtClean="0"/>
                  <a:t>attitude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en-US" altLang="it-IT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it-IT" altLang="it-IT" dirty="0" smtClean="0"/>
                  <a:t> of a </a:t>
                </a:r>
                <a:r>
                  <a:rPr lang="it-IT" altLang="it-IT" dirty="0" err="1" smtClean="0"/>
                  <a:t>spacecraft</a:t>
                </a:r>
                <a:r>
                  <a:rPr lang="it-IT" altLang="it-IT" dirty="0" smtClean="0"/>
                  <a:t> </a:t>
                </a:r>
                <a:r>
                  <a:rPr lang="en-US" dirty="0" smtClean="0"/>
                  <a:t>is </a:t>
                </a:r>
                <a:r>
                  <a:rPr lang="en-US" dirty="0"/>
                  <a:t>defined as the 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ROTATION</a:t>
                </a:r>
                <a:r>
                  <a:rPr lang="en-US" dirty="0" smtClean="0"/>
                  <a:t> </a:t>
                </a: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from</a:t>
                </a:r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dirty="0">
                    <a:solidFill>
                      <a:srgbClr val="FFC000"/>
                    </a:solidFill>
                  </a:rPr>
                  <a:t>Spacecraft Centered Inertial Frame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FFC000"/>
                    </a:solidFill>
                  </a:rPr>
                  <a:t> </a:t>
                </a: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to</a:t>
                </a:r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dirty="0">
                    <a:solidFill>
                      <a:srgbClr val="FFC000"/>
                    </a:solidFill>
                  </a:rPr>
                  <a:t>Body-Fixed Frame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altLang="it-IT" dirty="0" smtClean="0">
                  <a:solidFill>
                    <a:srgbClr val="FFC000"/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alt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it-IT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>
                    <a:solidFill>
                      <a:srgbClr val="FFC000"/>
                    </a:solidFill>
                  </a:rPr>
                  <a:t> </a:t>
                </a:r>
                <a:endParaRPr lang="en-US" dirty="0" smtClean="0">
                  <a:solidFill>
                    <a:srgbClr val="FFC000"/>
                  </a:solidFill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rgbClr val="00B0F0"/>
                    </a:solidFill>
                  </a:rPr>
                  <a:t>to</a:t>
                </a:r>
                <a:endParaRPr lang="en-US" dirty="0">
                  <a:solidFill>
                    <a:srgbClr val="00B0F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0.21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−0.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i="1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26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0.94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−0.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i="1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98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−0.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i="1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05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−0.2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i="1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96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it-IT" alt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−0.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altLang="it-IT" i="1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26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altLang="it-IT" dirty="0">
                  <a:solidFill>
                    <a:srgbClr val="FFC000"/>
                  </a:solidFill>
                </a:endParaRPr>
              </a:p>
              <a:p>
                <a:endParaRPr lang="it-IT" altLang="it-IT" dirty="0" smtClean="0">
                  <a:solidFill>
                    <a:srgbClr val="00FF00"/>
                  </a:solidFill>
                </a:endParaRPr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4784725"/>
              </a:xfrm>
              <a:blipFill>
                <a:blip r:embed="rId3"/>
                <a:stretch>
                  <a:fillRect l="-1552" b="-54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108</a:t>
            </a:fld>
            <a:endParaRPr lang="it-IT" altLang="it-IT" dirty="0"/>
          </a:p>
        </p:txBody>
      </p:sp>
      <p:grpSp>
        <p:nvGrpSpPr>
          <p:cNvPr id="4" name="Group 3"/>
          <p:cNvGrpSpPr/>
          <p:nvPr/>
        </p:nvGrpSpPr>
        <p:grpSpPr>
          <a:xfrm>
            <a:off x="6021810" y="3140968"/>
            <a:ext cx="2952328" cy="3168352"/>
            <a:chOff x="6021810" y="2807110"/>
            <a:chExt cx="2952328" cy="31683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35417" t="9642" r="16058" b="21416"/>
            <a:stretch/>
          </p:blipFill>
          <p:spPr>
            <a:xfrm>
              <a:off x="6021810" y="2807110"/>
              <a:ext cx="2952328" cy="3168352"/>
            </a:xfrm>
            <a:prstGeom prst="rect">
              <a:avLst/>
            </a:prstGeom>
          </p:spPr>
        </p:pic>
        <p:sp>
          <p:nvSpPr>
            <p:cNvPr id="3" name="Curved Up Arrow 2"/>
            <p:cNvSpPr/>
            <p:nvPr/>
          </p:nvSpPr>
          <p:spPr>
            <a:xfrm rot="13247671">
              <a:off x="6991907" y="3722776"/>
              <a:ext cx="1296144" cy="439953"/>
            </a:xfrm>
            <a:prstGeom prst="curvedUpArrow">
              <a:avLst/>
            </a:prstGeom>
            <a:solidFill>
              <a:srgbClr val="FFFF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09150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Attitude Determination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4784725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sz="36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sz="3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it-IT" altLang="it-IT" sz="3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altLang="it-IT" sz="36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it-IT" sz="3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it-IT" sz="36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it-IT" sz="36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it-IT" sz="36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it-IT" sz="36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it-IT" sz="36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it-IT" sz="36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it-IT" sz="36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it-IT" sz="36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it-IT" sz="36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it-IT" sz="360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it-IT" sz="36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it-IT" sz="36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altLang="it-IT" sz="3600" i="1" dirty="0" smtClean="0">
                  <a:solidFill>
                    <a:srgbClr val="FFC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it-IT" altLang="it-IT" sz="3600" i="1" dirty="0" smtClean="0">
                  <a:solidFill>
                    <a:srgbClr val="FFC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sz="36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sz="3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it-IT" sz="3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it-IT" sz="36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36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it-IT" altLang="it-IT" sz="3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sz="3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it-IT" altLang="it-IT" sz="3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altLang="it-IT" sz="36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it-IT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it-IT" sz="36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altLang="it-IT" sz="36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it-IT" sz="36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it-IT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it-IT" altLang="it-IT" dirty="0">
                  <a:solidFill>
                    <a:srgbClr val="00FF00"/>
                  </a:solidFill>
                </a:endParaRPr>
              </a:p>
              <a:p>
                <a:pPr marL="0" indent="0">
                  <a:buNone/>
                </a:pPr>
                <a:endParaRPr lang="en-US" altLang="it-IT" dirty="0" smtClean="0">
                  <a:solidFill>
                    <a:srgbClr val="FFC00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it-IT" sz="36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altLang="it-IT" sz="3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sz="3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it-IT" sz="3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it-IT" altLang="it-IT" dirty="0">
                  <a:solidFill>
                    <a:srgbClr val="00FF00"/>
                  </a:solidFill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rgbClr val="FFC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4784725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109</a:t>
            </a:fld>
            <a:endParaRPr lang="it-IT" altLang="it-IT" dirty="0"/>
          </a:p>
        </p:txBody>
      </p:sp>
      <p:grpSp>
        <p:nvGrpSpPr>
          <p:cNvPr id="4" name="Group 3"/>
          <p:cNvGrpSpPr/>
          <p:nvPr/>
        </p:nvGrpSpPr>
        <p:grpSpPr>
          <a:xfrm>
            <a:off x="6021810" y="2924944"/>
            <a:ext cx="2952328" cy="3168352"/>
            <a:chOff x="6021810" y="2807110"/>
            <a:chExt cx="2952328" cy="31683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35417" t="9642" r="16058" b="21416"/>
            <a:stretch/>
          </p:blipFill>
          <p:spPr>
            <a:xfrm>
              <a:off x="6021810" y="2807110"/>
              <a:ext cx="2952328" cy="3168352"/>
            </a:xfrm>
            <a:prstGeom prst="rect">
              <a:avLst/>
            </a:prstGeom>
          </p:spPr>
        </p:pic>
        <p:sp>
          <p:nvSpPr>
            <p:cNvPr id="3" name="Curved Up Arrow 2"/>
            <p:cNvSpPr/>
            <p:nvPr/>
          </p:nvSpPr>
          <p:spPr>
            <a:xfrm rot="13247671">
              <a:off x="6991907" y="3722776"/>
              <a:ext cx="1296144" cy="439953"/>
            </a:xfrm>
            <a:prstGeom prst="curvedUpArrow">
              <a:avLst/>
            </a:prstGeom>
            <a:solidFill>
              <a:srgbClr val="FFFF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52710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1" y="260350"/>
            <a:ext cx="7704088" cy="504825"/>
          </a:xfrm>
        </p:spPr>
        <p:txBody>
          <a:bodyPr/>
          <a:lstStyle/>
          <a:p>
            <a:r>
              <a:rPr lang="it-IT" dirty="0" err="1" smtClean="0"/>
              <a:t>Circular</a:t>
            </a:r>
            <a:r>
              <a:rPr lang="it-IT" dirty="0" smtClean="0"/>
              <a:t> </a:t>
            </a:r>
            <a:r>
              <a:rPr lang="it-IT" dirty="0" err="1" smtClean="0"/>
              <a:t>Orbit</a:t>
            </a: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6013" y="1124744"/>
            <a:ext cx="7570787" cy="5472608"/>
          </a:xfrm>
        </p:spPr>
        <p:txBody>
          <a:bodyPr/>
          <a:lstStyle/>
          <a:p>
            <a:pPr marL="0" indent="0">
              <a:buNone/>
            </a:pPr>
            <a:r>
              <a:rPr lang="it-IT" dirty="0" err="1" smtClean="0"/>
              <a:t>Low</a:t>
            </a:r>
            <a:r>
              <a:rPr lang="it-IT" dirty="0" smtClean="0"/>
              <a:t> Earth </a:t>
            </a:r>
            <a:r>
              <a:rPr lang="it-IT" dirty="0" err="1" smtClean="0"/>
              <a:t>Orbit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(200-2000) </a:t>
            </a:r>
            <a:r>
              <a:rPr lang="it-IT" dirty="0"/>
              <a:t>km</a:t>
            </a:r>
          </a:p>
          <a:p>
            <a:pPr marL="4043363" indent="0">
              <a:buNone/>
            </a:pPr>
            <a:endParaRPr lang="it-IT" dirty="0" smtClean="0"/>
          </a:p>
          <a:p>
            <a:pPr marL="4043363" indent="0">
              <a:buNone/>
            </a:pPr>
            <a:endParaRPr lang="it-IT" dirty="0"/>
          </a:p>
          <a:p>
            <a:pPr marL="4043363" indent="0">
              <a:buNone/>
            </a:pPr>
            <a:endParaRPr lang="it-IT" dirty="0" smtClean="0"/>
          </a:p>
          <a:p>
            <a:pPr marL="4043363" indent="0">
              <a:buNone/>
            </a:pPr>
            <a:endParaRPr lang="it-IT" dirty="0"/>
          </a:p>
          <a:p>
            <a:pPr marL="4043363" indent="0">
              <a:buNone/>
            </a:pPr>
            <a:endParaRPr lang="it-IT" sz="1600" dirty="0" smtClean="0"/>
          </a:p>
          <a:p>
            <a:pPr marL="4043363" indent="0">
              <a:buNone/>
            </a:pPr>
            <a:r>
              <a:rPr lang="it-IT" dirty="0" smtClean="0"/>
              <a:t>Medium Earth </a:t>
            </a:r>
            <a:r>
              <a:rPr lang="it-IT" dirty="0" err="1" smtClean="0"/>
              <a:t>Orbit</a:t>
            </a:r>
            <a:r>
              <a:rPr lang="it-IT" dirty="0" smtClean="0"/>
              <a:t> (2000-35,786) km</a:t>
            </a:r>
          </a:p>
          <a:p>
            <a:pPr marL="4043363" indent="0">
              <a:buNone/>
            </a:pPr>
            <a:endParaRPr lang="it-IT" sz="1400" dirty="0"/>
          </a:p>
          <a:p>
            <a:pPr marL="4043363" indent="0">
              <a:buNone/>
            </a:pPr>
            <a:r>
              <a:rPr lang="it-IT" dirty="0" smtClean="0"/>
              <a:t>High Earth </a:t>
            </a:r>
            <a:r>
              <a:rPr lang="it-IT" dirty="0" err="1" smtClean="0"/>
              <a:t>Orbit</a:t>
            </a:r>
            <a:endParaRPr lang="it-IT" dirty="0" smtClean="0"/>
          </a:p>
          <a:p>
            <a:pPr marL="4043363" indent="0">
              <a:buNone/>
            </a:pPr>
            <a:r>
              <a:rPr lang="it-IT" dirty="0" smtClean="0"/>
              <a:t>&gt; 35,786 km</a:t>
            </a:r>
            <a:endParaRPr lang="it-I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3005"/>
            <a:ext cx="5148064" cy="45849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0"/>
            <a:ext cx="4925652" cy="43869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80276" y="686971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GEO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96212" y="654487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b="1" dirty="0">
                <a:solidFill>
                  <a:srgbClr val="FF0000"/>
                </a:solidFill>
              </a:rPr>
              <a:t>(23 h 56 min 4 s)</a:t>
            </a:r>
            <a:endParaRPr lang="it-IT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02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Attitude Determination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341438"/>
            <a:ext cx="7858125" cy="47847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it-IT" altLang="it-IT" dirty="0" smtClean="0"/>
              <a:t>The </a:t>
            </a:r>
            <a:r>
              <a:rPr lang="it-IT" altLang="it-IT" dirty="0" err="1" smtClean="0"/>
              <a:t>attitude</a:t>
            </a:r>
            <a:r>
              <a:rPr lang="it-IT" altLang="it-IT" dirty="0" smtClean="0"/>
              <a:t> of a </a:t>
            </a:r>
            <a:r>
              <a:rPr lang="it-IT" altLang="it-IT" dirty="0" err="1" smtClean="0"/>
              <a:t>spacecraft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has</a:t>
            </a:r>
            <a:r>
              <a:rPr lang="it-IT" altLang="it-IT" dirty="0" smtClean="0"/>
              <a:t> </a:t>
            </a:r>
            <a:r>
              <a:rPr lang="it-IT" altLang="it-IT" dirty="0" err="1" smtClean="0">
                <a:solidFill>
                  <a:srgbClr val="FF0000"/>
                </a:solidFill>
              </a:rPr>
              <a:t>three</a:t>
            </a:r>
            <a:r>
              <a:rPr lang="it-IT" altLang="it-IT" dirty="0" smtClean="0">
                <a:solidFill>
                  <a:srgbClr val="FF0000"/>
                </a:solidFill>
              </a:rPr>
              <a:t> </a:t>
            </a:r>
            <a:r>
              <a:rPr lang="it-IT" altLang="it-IT" dirty="0" smtClean="0"/>
              <a:t>DOF!</a:t>
            </a:r>
          </a:p>
          <a:p>
            <a:pPr eaLnBrk="1" hangingPunct="1"/>
            <a:r>
              <a:rPr lang="it-IT" altLang="it-IT" dirty="0" smtClean="0"/>
              <a:t>So </a:t>
            </a:r>
            <a:r>
              <a:rPr lang="it-IT" altLang="it-IT" dirty="0" err="1" smtClean="0"/>
              <a:t>you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need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at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least</a:t>
            </a:r>
            <a:r>
              <a:rPr lang="it-IT" altLang="it-IT" dirty="0" smtClean="0"/>
              <a:t> </a:t>
            </a:r>
            <a:r>
              <a:rPr lang="it-IT" altLang="it-IT" dirty="0" err="1" smtClean="0">
                <a:solidFill>
                  <a:srgbClr val="FF0000"/>
                </a:solidFill>
              </a:rPr>
              <a:t>three</a:t>
            </a:r>
            <a:r>
              <a:rPr lang="it-IT" altLang="it-IT" dirty="0" smtClean="0">
                <a:solidFill>
                  <a:srgbClr val="FF0000"/>
                </a:solidFill>
              </a:rPr>
              <a:t> </a:t>
            </a:r>
            <a:r>
              <a:rPr lang="it-IT" altLang="it-IT" dirty="0" err="1" smtClean="0"/>
              <a:t>independent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oriented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measurements</a:t>
            </a:r>
            <a:r>
              <a:rPr lang="it-IT" altLang="it-IT" dirty="0" smtClean="0"/>
              <a:t>, </a:t>
            </a:r>
            <a:r>
              <a:rPr lang="it-IT" altLang="it-IT" dirty="0" err="1" smtClean="0"/>
              <a:t>as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orthogonal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as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possible</a:t>
            </a:r>
            <a:r>
              <a:rPr lang="it-IT" altLang="it-IT" dirty="0" smtClean="0"/>
              <a:t>. </a:t>
            </a:r>
            <a:r>
              <a:rPr lang="it-IT" altLang="it-IT" dirty="0" smtClean="0">
                <a:solidFill>
                  <a:srgbClr val="FF0000"/>
                </a:solidFill>
              </a:rPr>
              <a:t>BUT…</a:t>
            </a:r>
          </a:p>
          <a:p>
            <a:pPr eaLnBrk="1" hangingPunct="1"/>
            <a:r>
              <a:rPr lang="it-IT" altLang="it-IT" dirty="0" smtClean="0"/>
              <a:t>The more </a:t>
            </a:r>
            <a:r>
              <a:rPr lang="it-IT" altLang="it-IT" dirty="0" err="1" smtClean="0"/>
              <a:t>measurements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you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have</a:t>
            </a:r>
            <a:r>
              <a:rPr lang="it-IT" altLang="it-IT" dirty="0" smtClean="0"/>
              <a:t>, </a:t>
            </a:r>
            <a:r>
              <a:rPr lang="it-IT" altLang="it-IT" dirty="0" smtClean="0">
                <a:solidFill>
                  <a:srgbClr val="FFC000"/>
                </a:solidFill>
              </a:rPr>
              <a:t>the </a:t>
            </a:r>
            <a:r>
              <a:rPr lang="it-IT" altLang="it-IT" dirty="0" err="1" smtClean="0">
                <a:solidFill>
                  <a:srgbClr val="FFC000"/>
                </a:solidFill>
              </a:rPr>
              <a:t>higher</a:t>
            </a:r>
            <a:r>
              <a:rPr lang="it-IT" altLang="it-IT" dirty="0" smtClean="0">
                <a:solidFill>
                  <a:srgbClr val="FFC000"/>
                </a:solidFill>
              </a:rPr>
              <a:t> the </a:t>
            </a:r>
            <a:r>
              <a:rPr lang="it-IT" altLang="it-IT" dirty="0" err="1" smtClean="0">
                <a:solidFill>
                  <a:srgbClr val="FFC000"/>
                </a:solidFill>
              </a:rPr>
              <a:t>accuracy</a:t>
            </a:r>
            <a:endParaRPr lang="it-IT" altLang="it-IT" dirty="0">
              <a:solidFill>
                <a:srgbClr val="FFC000"/>
              </a:solidFill>
            </a:endParaRPr>
          </a:p>
          <a:p>
            <a:pPr eaLnBrk="1" hangingPunct="1"/>
            <a:r>
              <a:rPr lang="it-IT" altLang="it-IT" dirty="0"/>
              <a:t>The more </a:t>
            </a:r>
            <a:r>
              <a:rPr lang="it-IT" altLang="it-IT" dirty="0" err="1"/>
              <a:t>measurements</a:t>
            </a:r>
            <a:r>
              <a:rPr lang="it-IT" altLang="it-IT" dirty="0"/>
              <a:t> </a:t>
            </a:r>
            <a:r>
              <a:rPr lang="it-IT" altLang="it-IT" dirty="0" err="1"/>
              <a:t>you</a:t>
            </a:r>
            <a:r>
              <a:rPr lang="it-IT" altLang="it-IT" dirty="0"/>
              <a:t> </a:t>
            </a:r>
            <a:r>
              <a:rPr lang="it-IT" altLang="it-IT" dirty="0" err="1"/>
              <a:t>have</a:t>
            </a:r>
            <a:r>
              <a:rPr lang="it-IT" altLang="it-IT" dirty="0"/>
              <a:t>, </a:t>
            </a:r>
            <a:r>
              <a:rPr lang="it-IT" altLang="it-IT" dirty="0">
                <a:solidFill>
                  <a:srgbClr val="FFC000"/>
                </a:solidFill>
              </a:rPr>
              <a:t>the </a:t>
            </a:r>
            <a:r>
              <a:rPr lang="it-IT" altLang="it-IT" dirty="0" err="1">
                <a:solidFill>
                  <a:srgbClr val="FFC000"/>
                </a:solidFill>
              </a:rPr>
              <a:t>higher</a:t>
            </a:r>
            <a:r>
              <a:rPr lang="it-IT" altLang="it-IT" dirty="0">
                <a:solidFill>
                  <a:srgbClr val="FFC000"/>
                </a:solidFill>
              </a:rPr>
              <a:t> </a:t>
            </a:r>
            <a:r>
              <a:rPr lang="it-IT" altLang="it-IT" dirty="0" err="1" smtClean="0">
                <a:solidFill>
                  <a:srgbClr val="FFC000"/>
                </a:solidFill>
              </a:rPr>
              <a:t>is</a:t>
            </a:r>
            <a:r>
              <a:rPr lang="it-IT" altLang="it-IT" dirty="0" smtClean="0">
                <a:solidFill>
                  <a:srgbClr val="FFC000"/>
                </a:solidFill>
              </a:rPr>
              <a:t> </a:t>
            </a:r>
            <a:r>
              <a:rPr lang="it-IT" altLang="it-IT" dirty="0" err="1" smtClean="0">
                <a:solidFill>
                  <a:srgbClr val="FFC000"/>
                </a:solidFill>
              </a:rPr>
              <a:t>also</a:t>
            </a:r>
            <a:r>
              <a:rPr lang="it-IT" altLang="it-IT" dirty="0" smtClean="0">
                <a:solidFill>
                  <a:srgbClr val="FFC000"/>
                </a:solidFill>
              </a:rPr>
              <a:t> the </a:t>
            </a:r>
            <a:r>
              <a:rPr lang="it-IT" altLang="it-IT" dirty="0" err="1" smtClean="0">
                <a:solidFill>
                  <a:srgbClr val="FFC000"/>
                </a:solidFill>
              </a:rPr>
              <a:t>tolerance</a:t>
            </a:r>
            <a:r>
              <a:rPr lang="it-IT" altLang="it-IT" dirty="0" smtClean="0">
                <a:solidFill>
                  <a:srgbClr val="FFC000"/>
                </a:solidFill>
              </a:rPr>
              <a:t> to </a:t>
            </a:r>
            <a:r>
              <a:rPr lang="it-IT" altLang="it-IT" dirty="0" err="1" smtClean="0">
                <a:solidFill>
                  <a:srgbClr val="FFC000"/>
                </a:solidFill>
              </a:rPr>
              <a:t>faults</a:t>
            </a:r>
            <a:endParaRPr lang="it-IT" altLang="it-IT" dirty="0">
              <a:solidFill>
                <a:srgbClr val="FFC000"/>
              </a:solidFill>
            </a:endParaRPr>
          </a:p>
          <a:p>
            <a:pPr marL="0" indent="0" eaLnBrk="1" hangingPunct="1">
              <a:buNone/>
            </a:pPr>
            <a:r>
              <a:rPr lang="it-IT" altLang="it-IT" dirty="0" err="1" smtClean="0">
                <a:solidFill>
                  <a:srgbClr val="00FF00"/>
                </a:solidFill>
              </a:rPr>
              <a:t>Let’s</a:t>
            </a:r>
            <a:r>
              <a:rPr lang="it-IT" altLang="it-IT" dirty="0" smtClean="0">
                <a:solidFill>
                  <a:srgbClr val="00FF00"/>
                </a:solidFill>
              </a:rPr>
              <a:t> first </a:t>
            </a:r>
            <a:r>
              <a:rPr lang="it-IT" altLang="it-IT" dirty="0" err="1" smtClean="0">
                <a:solidFill>
                  <a:srgbClr val="00FF00"/>
                </a:solidFill>
              </a:rPr>
              <a:t>have</a:t>
            </a:r>
            <a:r>
              <a:rPr lang="it-IT" altLang="it-IT" dirty="0" smtClean="0">
                <a:solidFill>
                  <a:srgbClr val="00FF00"/>
                </a:solidFill>
              </a:rPr>
              <a:t> a look </a:t>
            </a:r>
            <a:r>
              <a:rPr lang="it-IT" altLang="it-IT" dirty="0" err="1" smtClean="0">
                <a:solidFill>
                  <a:srgbClr val="00FF00"/>
                </a:solidFill>
              </a:rPr>
              <a:t>at</a:t>
            </a:r>
            <a:r>
              <a:rPr lang="it-IT" altLang="it-IT" dirty="0" smtClean="0">
                <a:solidFill>
                  <a:srgbClr val="00FF00"/>
                </a:solidFill>
              </a:rPr>
              <a:t> the </a:t>
            </a:r>
            <a:r>
              <a:rPr lang="it-IT" altLang="it-IT" dirty="0" err="1" smtClean="0">
                <a:solidFill>
                  <a:srgbClr val="00FF00"/>
                </a:solidFill>
              </a:rPr>
              <a:t>existing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attitude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sensors</a:t>
            </a:r>
            <a:r>
              <a:rPr lang="it-IT" altLang="it-IT" dirty="0" smtClean="0">
                <a:solidFill>
                  <a:srgbClr val="00FF00"/>
                </a:solidFill>
              </a:rPr>
              <a:t>, </a:t>
            </a:r>
            <a:r>
              <a:rPr lang="it-IT" altLang="it-IT" dirty="0" err="1" smtClean="0">
                <a:solidFill>
                  <a:srgbClr val="00FF00"/>
                </a:solidFill>
              </a:rPr>
              <a:t>then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we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will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draw</a:t>
            </a:r>
            <a:r>
              <a:rPr lang="it-IT" altLang="it-IT" dirty="0" smtClean="0">
                <a:solidFill>
                  <a:srgbClr val="00FF00"/>
                </a:solidFill>
              </a:rPr>
              <a:t> some </a:t>
            </a:r>
            <a:r>
              <a:rPr lang="it-IT" altLang="it-IT" dirty="0" err="1" smtClean="0">
                <a:solidFill>
                  <a:srgbClr val="00FF00"/>
                </a:solidFill>
              </a:rPr>
              <a:t>consideration</a:t>
            </a:r>
            <a:endParaRPr lang="it-IT" altLang="it-IT" dirty="0" smtClean="0">
              <a:solidFill>
                <a:srgbClr val="00FF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110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778223421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Attitude Determination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341438"/>
            <a:ext cx="7858125" cy="47847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it-IT" altLang="it-IT" dirty="0" err="1" smtClean="0"/>
              <a:t>What</a:t>
            </a:r>
            <a:r>
              <a:rPr lang="it-IT" altLang="it-IT" dirty="0" smtClean="0"/>
              <a:t> can </a:t>
            </a:r>
            <a:r>
              <a:rPr lang="it-IT" altLang="it-IT" dirty="0" err="1" smtClean="0"/>
              <a:t>you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measure</a:t>
            </a:r>
            <a:r>
              <a:rPr lang="it-IT" altLang="it-IT" dirty="0" smtClean="0"/>
              <a:t> in a S/C for </a:t>
            </a:r>
            <a:r>
              <a:rPr lang="it-IT" altLang="it-IT" dirty="0" err="1" smtClean="0"/>
              <a:t>attitude</a:t>
            </a:r>
            <a:r>
              <a:rPr lang="it-IT" altLang="it-IT" dirty="0" smtClean="0"/>
              <a:t>?</a:t>
            </a:r>
          </a:p>
          <a:p>
            <a:pPr eaLnBrk="1" hangingPunct="1"/>
            <a:r>
              <a:rPr lang="it-IT" altLang="it-IT" dirty="0" smtClean="0"/>
              <a:t>Earth </a:t>
            </a:r>
            <a:r>
              <a:rPr lang="it-IT" altLang="it-IT" dirty="0" err="1" smtClean="0"/>
              <a:t>magnetic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field</a:t>
            </a:r>
            <a:r>
              <a:rPr lang="it-IT" altLang="it-IT" dirty="0" smtClean="0"/>
              <a:t> (</a:t>
            </a:r>
            <a:r>
              <a:rPr lang="it-IT" altLang="it-IT" dirty="0" err="1" smtClean="0"/>
              <a:t>axis</a:t>
            </a:r>
            <a:r>
              <a:rPr lang="it-IT" altLang="it-IT" dirty="0" smtClean="0"/>
              <a:t> of </a:t>
            </a:r>
            <a:r>
              <a:rPr lang="it-IT" altLang="it-IT" dirty="0" err="1" smtClean="0"/>
              <a:t>magnetic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field</a:t>
            </a:r>
            <a:r>
              <a:rPr lang="it-IT" altLang="it-IT" dirty="0" smtClean="0"/>
              <a:t> </a:t>
            </a:r>
            <a:r>
              <a:rPr lang="it-IT" altLang="it-IT" dirty="0" smtClean="0">
                <a:sym typeface="Wingdings" panose="05000000000000000000" pitchFamily="2" charset="2"/>
              </a:rPr>
              <a:t> 2 DOF; </a:t>
            </a:r>
            <a:r>
              <a:rPr lang="it-IT" altLang="it-IT" dirty="0" err="1" smtClean="0">
                <a:sym typeface="Wingdings" panose="05000000000000000000" pitchFamily="2" charset="2"/>
              </a:rPr>
              <a:t>oriented</a:t>
            </a:r>
            <a:r>
              <a:rPr lang="it-IT" altLang="it-IT" dirty="0" smtClean="0">
                <a:sym typeface="Wingdings" panose="05000000000000000000" pitchFamily="2" charset="2"/>
              </a:rPr>
              <a:t>)</a:t>
            </a:r>
            <a:endParaRPr lang="it-IT" altLang="it-IT" dirty="0" smtClean="0"/>
          </a:p>
          <a:p>
            <a:pPr eaLnBrk="1" hangingPunct="1"/>
            <a:r>
              <a:rPr lang="it-IT" altLang="it-IT" dirty="0" err="1" smtClean="0"/>
              <a:t>Sun</a:t>
            </a:r>
            <a:r>
              <a:rPr lang="it-IT" altLang="it-IT" dirty="0" smtClean="0"/>
              <a:t> light</a:t>
            </a:r>
            <a:r>
              <a:rPr lang="it-IT" altLang="it-IT" dirty="0"/>
              <a:t> (</a:t>
            </a:r>
            <a:r>
              <a:rPr lang="it-IT" altLang="it-IT" dirty="0" err="1"/>
              <a:t>axis</a:t>
            </a:r>
            <a:r>
              <a:rPr lang="it-IT" altLang="it-IT" dirty="0"/>
              <a:t> of </a:t>
            </a:r>
            <a:r>
              <a:rPr lang="it-IT" altLang="it-IT" dirty="0" err="1" smtClean="0"/>
              <a:t>luminous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radiation</a:t>
            </a:r>
            <a:r>
              <a:rPr lang="it-IT" altLang="it-IT" dirty="0" smtClean="0"/>
              <a:t> </a:t>
            </a:r>
            <a:r>
              <a:rPr lang="it-IT" altLang="it-IT" dirty="0" smtClean="0">
                <a:sym typeface="Wingdings" panose="05000000000000000000" pitchFamily="2" charset="2"/>
              </a:rPr>
              <a:t> </a:t>
            </a:r>
            <a:r>
              <a:rPr lang="it-IT" altLang="it-IT" dirty="0">
                <a:sym typeface="Wingdings" panose="05000000000000000000" pitchFamily="2" charset="2"/>
              </a:rPr>
              <a:t>2 DOF; </a:t>
            </a:r>
            <a:r>
              <a:rPr lang="it-IT" altLang="it-IT" dirty="0" err="1" smtClean="0">
                <a:sym typeface="Wingdings" panose="05000000000000000000" pitchFamily="2" charset="2"/>
              </a:rPr>
              <a:t>oriented</a:t>
            </a:r>
            <a:r>
              <a:rPr lang="it-IT" altLang="it-IT" dirty="0" smtClean="0">
                <a:sym typeface="Wingdings" panose="05000000000000000000" pitchFamily="2" charset="2"/>
              </a:rPr>
              <a:t>) – </a:t>
            </a:r>
            <a:r>
              <a:rPr lang="it-IT" altLang="it-IT" dirty="0" err="1" smtClean="0">
                <a:sym typeface="Wingdings" panose="05000000000000000000" pitchFamily="2" charset="2"/>
              </a:rPr>
              <a:t>only</a:t>
            </a:r>
            <a:r>
              <a:rPr lang="it-IT" altLang="it-IT" dirty="0" smtClean="0">
                <a:sym typeface="Wingdings" panose="05000000000000000000" pitchFamily="2" charset="2"/>
              </a:rPr>
              <a:t> </a:t>
            </a:r>
            <a:r>
              <a:rPr lang="it-IT" altLang="it-IT" dirty="0" err="1" smtClean="0">
                <a:sym typeface="Wingdings" panose="05000000000000000000" pitchFamily="2" charset="2"/>
              </a:rPr>
              <a:t>during</a:t>
            </a:r>
            <a:r>
              <a:rPr lang="it-IT" altLang="it-IT" dirty="0" smtClean="0">
                <a:sym typeface="Wingdings" panose="05000000000000000000" pitchFamily="2" charset="2"/>
              </a:rPr>
              <a:t> </a:t>
            </a:r>
            <a:r>
              <a:rPr lang="it-IT" altLang="it-IT" dirty="0" err="1" smtClean="0">
                <a:sym typeface="Wingdings" panose="05000000000000000000" pitchFamily="2" charset="2"/>
              </a:rPr>
              <a:t>day</a:t>
            </a:r>
            <a:r>
              <a:rPr lang="it-IT" altLang="it-IT" dirty="0" smtClean="0">
                <a:sym typeface="Wingdings" panose="05000000000000000000" pitchFamily="2" charset="2"/>
              </a:rPr>
              <a:t> 60-70% of time…</a:t>
            </a:r>
            <a:endParaRPr lang="it-IT" altLang="it-IT" dirty="0" smtClean="0"/>
          </a:p>
          <a:p>
            <a:pPr eaLnBrk="1" hangingPunct="1"/>
            <a:r>
              <a:rPr lang="it-IT" altLang="it-IT" dirty="0" smtClean="0"/>
              <a:t>Ground station RF </a:t>
            </a:r>
            <a:r>
              <a:rPr lang="it-IT" altLang="it-IT" dirty="0"/>
              <a:t>(</a:t>
            </a:r>
            <a:r>
              <a:rPr lang="it-IT" altLang="it-IT" dirty="0" err="1"/>
              <a:t>axis</a:t>
            </a:r>
            <a:r>
              <a:rPr lang="it-IT" altLang="it-IT" dirty="0"/>
              <a:t> of </a:t>
            </a:r>
            <a:r>
              <a:rPr lang="it-IT" altLang="it-IT" dirty="0" smtClean="0"/>
              <a:t>RF </a:t>
            </a:r>
            <a:r>
              <a:rPr lang="it-IT" altLang="it-IT" dirty="0" err="1" smtClean="0"/>
              <a:t>signal</a:t>
            </a:r>
            <a:r>
              <a:rPr lang="it-IT" altLang="it-IT" dirty="0" smtClean="0"/>
              <a:t> </a:t>
            </a:r>
            <a:r>
              <a:rPr lang="it-IT" altLang="it-IT" dirty="0" smtClean="0">
                <a:sym typeface="Wingdings" panose="05000000000000000000" pitchFamily="2" charset="2"/>
              </a:rPr>
              <a:t> </a:t>
            </a:r>
            <a:r>
              <a:rPr lang="it-IT" altLang="it-IT" dirty="0">
                <a:sym typeface="Wingdings" panose="05000000000000000000" pitchFamily="2" charset="2"/>
              </a:rPr>
              <a:t>2 DOF; </a:t>
            </a:r>
            <a:r>
              <a:rPr lang="it-IT" altLang="it-IT" dirty="0" err="1" smtClean="0">
                <a:sym typeface="Wingdings" panose="05000000000000000000" pitchFamily="2" charset="2"/>
              </a:rPr>
              <a:t>often</a:t>
            </a:r>
            <a:r>
              <a:rPr lang="it-IT" altLang="it-IT" dirty="0" smtClean="0">
                <a:sym typeface="Wingdings" panose="05000000000000000000" pitchFamily="2" charset="2"/>
              </a:rPr>
              <a:t> UN-</a:t>
            </a:r>
            <a:r>
              <a:rPr lang="it-IT" altLang="it-IT" dirty="0" err="1" smtClean="0">
                <a:sym typeface="Wingdings" panose="05000000000000000000" pitchFamily="2" charset="2"/>
              </a:rPr>
              <a:t>oriented</a:t>
            </a:r>
            <a:r>
              <a:rPr lang="it-IT" altLang="it-IT" dirty="0" smtClean="0">
                <a:sym typeface="Wingdings" panose="05000000000000000000" pitchFamily="2" charset="2"/>
              </a:rPr>
              <a:t>) – </a:t>
            </a:r>
            <a:r>
              <a:rPr lang="it-IT" altLang="it-IT" dirty="0" err="1" smtClean="0">
                <a:sym typeface="Wingdings" panose="05000000000000000000" pitchFamily="2" charset="2"/>
              </a:rPr>
              <a:t>only</a:t>
            </a:r>
            <a:r>
              <a:rPr lang="it-IT" altLang="it-IT" dirty="0" smtClean="0">
                <a:sym typeface="Wingdings" panose="05000000000000000000" pitchFamily="2" charset="2"/>
              </a:rPr>
              <a:t> </a:t>
            </a:r>
            <a:r>
              <a:rPr lang="it-IT" altLang="it-IT" dirty="0" err="1" smtClean="0">
                <a:sym typeface="Wingdings" panose="05000000000000000000" pitchFamily="2" charset="2"/>
              </a:rPr>
              <a:t>during</a:t>
            </a:r>
            <a:r>
              <a:rPr lang="it-IT" altLang="it-IT" dirty="0" smtClean="0">
                <a:sym typeface="Wingdings" panose="05000000000000000000" pitchFamily="2" charset="2"/>
              </a:rPr>
              <a:t> TX</a:t>
            </a:r>
          </a:p>
          <a:p>
            <a:pPr eaLnBrk="1" hangingPunct="1"/>
            <a:r>
              <a:rPr lang="it-IT" altLang="it-IT" dirty="0" smtClean="0">
                <a:solidFill>
                  <a:srgbClr val="00FF00"/>
                </a:solidFill>
                <a:sym typeface="Wingdings" panose="05000000000000000000" pitchFamily="2" charset="2"/>
              </a:rPr>
              <a:t>Star pattern </a:t>
            </a:r>
            <a:r>
              <a:rPr lang="it-IT" altLang="it-IT" dirty="0" smtClean="0">
                <a:solidFill>
                  <a:srgbClr val="00FF00"/>
                </a:solidFill>
              </a:rPr>
              <a:t>(</a:t>
            </a:r>
            <a:r>
              <a:rPr lang="it-IT" altLang="it-IT" dirty="0" err="1">
                <a:solidFill>
                  <a:srgbClr val="00FF00"/>
                </a:solidFill>
              </a:rPr>
              <a:t>axis</a:t>
            </a:r>
            <a:r>
              <a:rPr lang="it-IT" altLang="it-IT" dirty="0">
                <a:solidFill>
                  <a:srgbClr val="00FF00"/>
                </a:solidFill>
              </a:rPr>
              <a:t> of </a:t>
            </a:r>
            <a:r>
              <a:rPr lang="it-IT" altLang="it-IT" dirty="0" err="1" smtClean="0">
                <a:solidFill>
                  <a:srgbClr val="00FF00"/>
                </a:solidFill>
              </a:rPr>
              <a:t>pointing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vector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>
                <a:solidFill>
                  <a:srgbClr val="00FF00"/>
                </a:solidFill>
                <a:sym typeface="Wingdings" panose="05000000000000000000" pitchFamily="2" charset="2"/>
              </a:rPr>
              <a:t> 2 DOF; </a:t>
            </a:r>
            <a:r>
              <a:rPr lang="it-IT" altLang="it-IT" dirty="0" smtClean="0">
                <a:solidFill>
                  <a:srgbClr val="00FF00"/>
                </a:solidFill>
                <a:sym typeface="Wingdings" panose="05000000000000000000" pitchFamily="2" charset="2"/>
              </a:rPr>
              <a:t>plus angle  1 DOF)</a:t>
            </a:r>
            <a:endParaRPr lang="it-IT" altLang="it-IT" dirty="0">
              <a:solidFill>
                <a:srgbClr val="00FF00"/>
              </a:solidFill>
              <a:sym typeface="Wingdings" panose="05000000000000000000" pitchFamily="2" charset="2"/>
            </a:endParaRPr>
          </a:p>
          <a:p>
            <a:pPr eaLnBrk="1" hangingPunct="1"/>
            <a:r>
              <a:rPr lang="it-IT" altLang="it-IT" dirty="0" smtClean="0">
                <a:solidFill>
                  <a:srgbClr val="00FF00"/>
                </a:solidFill>
              </a:rPr>
              <a:t>Ground </a:t>
            </a:r>
            <a:r>
              <a:rPr lang="it-IT" altLang="it-IT" dirty="0" err="1" smtClean="0">
                <a:solidFill>
                  <a:srgbClr val="00FF00"/>
                </a:solidFill>
              </a:rPr>
              <a:t>photos</a:t>
            </a:r>
            <a:r>
              <a:rPr lang="it-IT" altLang="it-IT" dirty="0">
                <a:solidFill>
                  <a:srgbClr val="00FF00"/>
                </a:solidFill>
                <a:sym typeface="Wingdings" panose="05000000000000000000" pitchFamily="2" charset="2"/>
              </a:rPr>
              <a:t> </a:t>
            </a:r>
            <a:r>
              <a:rPr lang="it-IT" altLang="it-IT" dirty="0">
                <a:solidFill>
                  <a:srgbClr val="00FF00"/>
                </a:solidFill>
              </a:rPr>
              <a:t>(</a:t>
            </a:r>
            <a:r>
              <a:rPr lang="it-IT" altLang="it-IT" dirty="0" err="1">
                <a:solidFill>
                  <a:srgbClr val="00FF00"/>
                </a:solidFill>
              </a:rPr>
              <a:t>axis</a:t>
            </a:r>
            <a:r>
              <a:rPr lang="it-IT" altLang="it-IT" dirty="0">
                <a:solidFill>
                  <a:srgbClr val="00FF00"/>
                </a:solidFill>
              </a:rPr>
              <a:t> of </a:t>
            </a:r>
            <a:r>
              <a:rPr lang="it-IT" altLang="it-IT" dirty="0" err="1">
                <a:solidFill>
                  <a:srgbClr val="00FF00"/>
                </a:solidFill>
              </a:rPr>
              <a:t>pointing</a:t>
            </a:r>
            <a:r>
              <a:rPr lang="it-IT" altLang="it-IT" dirty="0">
                <a:solidFill>
                  <a:srgbClr val="00FF00"/>
                </a:solidFill>
              </a:rPr>
              <a:t> </a:t>
            </a:r>
            <a:r>
              <a:rPr lang="it-IT" altLang="it-IT" dirty="0" err="1">
                <a:solidFill>
                  <a:srgbClr val="00FF00"/>
                </a:solidFill>
              </a:rPr>
              <a:t>vector</a:t>
            </a:r>
            <a:r>
              <a:rPr lang="it-IT" altLang="it-IT" dirty="0">
                <a:solidFill>
                  <a:srgbClr val="00FF00"/>
                </a:solidFill>
              </a:rPr>
              <a:t> </a:t>
            </a:r>
            <a:r>
              <a:rPr lang="it-IT" altLang="it-IT" dirty="0">
                <a:solidFill>
                  <a:srgbClr val="00FF00"/>
                </a:solidFill>
                <a:sym typeface="Wingdings" panose="05000000000000000000" pitchFamily="2" charset="2"/>
              </a:rPr>
              <a:t> 2 DOF; plus angle  1 DOF)</a:t>
            </a:r>
            <a:endParaRPr lang="it-IT" altLang="it-IT" dirty="0" smtClean="0">
              <a:solidFill>
                <a:srgbClr val="00FF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111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727174760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Spin Determination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341438"/>
            <a:ext cx="7858125" cy="47847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it-IT" altLang="it-IT" dirty="0" err="1" smtClean="0"/>
              <a:t>What</a:t>
            </a:r>
            <a:r>
              <a:rPr lang="it-IT" altLang="it-IT" dirty="0" smtClean="0"/>
              <a:t> can </a:t>
            </a:r>
            <a:r>
              <a:rPr lang="it-IT" altLang="it-IT" dirty="0" err="1" smtClean="0"/>
              <a:t>you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measure</a:t>
            </a:r>
            <a:r>
              <a:rPr lang="it-IT" altLang="it-IT" dirty="0" smtClean="0"/>
              <a:t> in a S/C for spin?</a:t>
            </a:r>
          </a:p>
          <a:p>
            <a:pPr eaLnBrk="1" hangingPunct="1"/>
            <a:r>
              <a:rPr lang="it-IT" altLang="it-IT" dirty="0" smtClean="0"/>
              <a:t>Spin can be </a:t>
            </a:r>
            <a:r>
              <a:rPr lang="it-IT" altLang="it-IT" dirty="0" err="1" smtClean="0"/>
              <a:t>determined</a:t>
            </a:r>
            <a:r>
              <a:rPr lang="it-IT" altLang="it-IT" dirty="0" smtClean="0"/>
              <a:t> in a </a:t>
            </a:r>
            <a:r>
              <a:rPr lang="it-IT" altLang="it-IT" dirty="0" err="1" smtClean="0"/>
              <a:t>blind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manner</a:t>
            </a:r>
            <a:r>
              <a:rPr lang="it-IT" altLang="it-IT" dirty="0" smtClean="0"/>
              <a:t> (no </a:t>
            </a:r>
            <a:r>
              <a:rPr lang="it-IT" altLang="it-IT" dirty="0" err="1" smtClean="0"/>
              <a:t>external</a:t>
            </a:r>
            <a:r>
              <a:rPr lang="it-IT" altLang="it-IT" dirty="0" smtClean="0"/>
              <a:t> source </a:t>
            </a:r>
            <a:r>
              <a:rPr lang="it-IT" altLang="it-IT" dirty="0" err="1" smtClean="0"/>
              <a:t>is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required</a:t>
            </a:r>
            <a:r>
              <a:rPr lang="it-IT" altLang="it-IT" dirty="0" smtClean="0"/>
              <a:t>) by </a:t>
            </a:r>
            <a:r>
              <a:rPr lang="it-IT" altLang="it-IT" dirty="0" err="1" smtClean="0"/>
              <a:t>means</a:t>
            </a:r>
            <a:r>
              <a:rPr lang="it-IT" altLang="it-IT" dirty="0" smtClean="0"/>
              <a:t> of </a:t>
            </a:r>
            <a:r>
              <a:rPr lang="it-IT" altLang="it-IT" dirty="0" err="1" smtClean="0"/>
              <a:t>gyroscopes</a:t>
            </a:r>
            <a:endParaRPr lang="it-IT" altLang="it-IT" dirty="0" smtClean="0"/>
          </a:p>
          <a:p>
            <a:pPr eaLnBrk="1" hangingPunct="1"/>
            <a:r>
              <a:rPr lang="it-IT" altLang="it-IT" dirty="0" err="1" smtClean="0">
                <a:solidFill>
                  <a:srgbClr val="00FF00"/>
                </a:solidFill>
              </a:rPr>
              <a:t>Alternatively</a:t>
            </a:r>
            <a:r>
              <a:rPr lang="it-IT" altLang="it-IT" dirty="0" smtClean="0">
                <a:solidFill>
                  <a:srgbClr val="00FF00"/>
                </a:solidFill>
              </a:rPr>
              <a:t>, spin can be </a:t>
            </a:r>
            <a:r>
              <a:rPr lang="it-IT" altLang="it-IT" dirty="0" err="1" smtClean="0">
                <a:solidFill>
                  <a:srgbClr val="00FF00"/>
                </a:solidFill>
              </a:rPr>
              <a:t>determined</a:t>
            </a:r>
            <a:r>
              <a:rPr lang="it-IT" altLang="it-IT" dirty="0" smtClean="0">
                <a:solidFill>
                  <a:srgbClr val="00FF00"/>
                </a:solidFill>
              </a:rPr>
              <a:t> by time-derivative of </a:t>
            </a:r>
            <a:r>
              <a:rPr lang="it-IT" altLang="it-IT" dirty="0" err="1" smtClean="0">
                <a:solidFill>
                  <a:srgbClr val="00FF00"/>
                </a:solidFill>
              </a:rPr>
              <a:t>attitude</a:t>
            </a:r>
            <a:r>
              <a:rPr lang="it-IT" altLang="it-IT" dirty="0" smtClean="0">
                <a:solidFill>
                  <a:srgbClr val="00FF00"/>
                </a:solidFill>
              </a:rPr>
              <a:t> angle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112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518853504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Magnetometers</a:t>
            </a:r>
            <a:endParaRPr lang="en-US" altLang="it-IT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341438"/>
            <a:ext cx="7858125" cy="47847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it-IT" altLang="it-IT" dirty="0" err="1" smtClean="0"/>
              <a:t>Different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types</a:t>
            </a:r>
            <a:r>
              <a:rPr lang="it-IT" altLang="it-IT" dirty="0" smtClean="0"/>
              <a:t>:</a:t>
            </a:r>
          </a:p>
          <a:p>
            <a:pPr eaLnBrk="1" hangingPunct="1"/>
            <a:r>
              <a:rPr lang="it-IT" altLang="it-IT" dirty="0" smtClean="0">
                <a:solidFill>
                  <a:srgbClr val="00FF00"/>
                </a:solidFill>
              </a:rPr>
              <a:t>Scalar (</a:t>
            </a:r>
            <a:r>
              <a:rPr lang="it-IT" altLang="it-IT" dirty="0" err="1" smtClean="0">
                <a:solidFill>
                  <a:srgbClr val="00FF00"/>
                </a:solidFill>
              </a:rPr>
              <a:t>only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measure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total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strength</a:t>
            </a:r>
            <a:r>
              <a:rPr lang="it-IT" altLang="it-IT" dirty="0" smtClean="0">
                <a:solidFill>
                  <a:srgbClr val="00FF00"/>
                </a:solidFill>
              </a:rPr>
              <a:t> of </a:t>
            </a:r>
            <a:r>
              <a:rPr lang="it-IT" altLang="it-IT" dirty="0" err="1" smtClean="0">
                <a:solidFill>
                  <a:srgbClr val="00FF00"/>
                </a:solidFill>
              </a:rPr>
              <a:t>field</a:t>
            </a:r>
            <a:r>
              <a:rPr lang="it-IT" altLang="it-IT" dirty="0" smtClean="0">
                <a:solidFill>
                  <a:srgbClr val="00FF00"/>
                </a:solidFill>
              </a:rPr>
              <a:t>; </a:t>
            </a:r>
            <a:r>
              <a:rPr lang="it-IT" altLang="it-IT" dirty="0" err="1" smtClean="0">
                <a:solidFill>
                  <a:srgbClr val="00FF00"/>
                </a:solidFill>
              </a:rPr>
              <a:t>not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useful</a:t>
            </a:r>
            <a:r>
              <a:rPr lang="it-IT" altLang="it-IT" dirty="0" smtClean="0">
                <a:solidFill>
                  <a:srgbClr val="00FF00"/>
                </a:solidFill>
              </a:rPr>
              <a:t>)</a:t>
            </a:r>
          </a:p>
          <a:p>
            <a:pPr eaLnBrk="1" hangingPunct="1"/>
            <a:r>
              <a:rPr lang="it-IT" altLang="it-IT" dirty="0" err="1" smtClean="0">
                <a:solidFill>
                  <a:srgbClr val="00FF00"/>
                </a:solidFill>
              </a:rPr>
              <a:t>Vector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smtClean="0"/>
              <a:t>(</a:t>
            </a:r>
            <a:r>
              <a:rPr lang="en-US" dirty="0" smtClean="0"/>
              <a:t>measure </a:t>
            </a:r>
            <a:r>
              <a:rPr lang="en-US" dirty="0"/>
              <a:t>the </a:t>
            </a:r>
            <a:r>
              <a:rPr lang="en-US" dirty="0" smtClean="0"/>
              <a:t>component(s) </a:t>
            </a:r>
            <a:r>
              <a:rPr lang="en-US" dirty="0"/>
              <a:t>of the magnetic field in </a:t>
            </a:r>
            <a:r>
              <a:rPr lang="en-US" dirty="0" smtClean="0"/>
              <a:t>one (or more) </a:t>
            </a:r>
            <a:r>
              <a:rPr lang="en-US" dirty="0"/>
              <a:t>particular </a:t>
            </a:r>
            <a:r>
              <a:rPr lang="en-US" dirty="0" smtClean="0"/>
              <a:t>direction/s</a:t>
            </a:r>
            <a:r>
              <a:rPr lang="it-IT" altLang="it-IT" dirty="0" smtClean="0"/>
              <a:t>) </a:t>
            </a:r>
            <a:r>
              <a:rPr lang="it-IT" altLang="it-IT" dirty="0" smtClean="0">
                <a:solidFill>
                  <a:srgbClr val="00FF00"/>
                </a:solidFill>
                <a:sym typeface="Wingdings" panose="05000000000000000000" pitchFamily="2" charset="2"/>
              </a:rPr>
              <a:t> </a:t>
            </a:r>
            <a:r>
              <a:rPr lang="it-IT" altLang="it-IT" dirty="0" err="1" smtClean="0">
                <a:solidFill>
                  <a:srgbClr val="00FF00"/>
                </a:solidFill>
                <a:sym typeface="Wingdings" panose="05000000000000000000" pitchFamily="2" charset="2"/>
              </a:rPr>
              <a:t>they</a:t>
            </a:r>
            <a:r>
              <a:rPr lang="it-IT" altLang="it-IT" dirty="0" smtClean="0">
                <a:solidFill>
                  <a:srgbClr val="00FF00"/>
                </a:solidFill>
                <a:sym typeface="Wingdings" panose="05000000000000000000" pitchFamily="2" charset="2"/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  <a:sym typeface="Wingdings" panose="05000000000000000000" pitchFamily="2" charset="2"/>
              </a:rPr>
              <a:t>measure</a:t>
            </a:r>
            <a:r>
              <a:rPr lang="it-IT" altLang="it-IT" dirty="0" smtClean="0">
                <a:solidFill>
                  <a:srgbClr val="00FF00"/>
                </a:solidFill>
                <a:sym typeface="Wingdings" panose="05000000000000000000" pitchFamily="2" charset="2"/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  <a:sym typeface="Wingdings" panose="05000000000000000000" pitchFamily="2" charset="2"/>
              </a:rPr>
              <a:t>magnetic</a:t>
            </a:r>
            <a:r>
              <a:rPr lang="it-IT" altLang="it-IT" dirty="0" smtClean="0">
                <a:solidFill>
                  <a:srgbClr val="00FF00"/>
                </a:solidFill>
                <a:sym typeface="Wingdings" panose="05000000000000000000" pitchFamily="2" charset="2"/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  <a:sym typeface="Wingdings" panose="05000000000000000000" pitchFamily="2" charset="2"/>
              </a:rPr>
              <a:t>field</a:t>
            </a:r>
            <a:r>
              <a:rPr lang="it-IT" altLang="it-IT" dirty="0" smtClean="0">
                <a:solidFill>
                  <a:srgbClr val="00FF00"/>
                </a:solidFill>
                <a:sym typeface="Wingdings" panose="05000000000000000000" pitchFamily="2" charset="2"/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  <a:sym typeface="Wingdings" panose="05000000000000000000" pitchFamily="2" charset="2"/>
              </a:rPr>
              <a:t>axis</a:t>
            </a:r>
            <a:r>
              <a:rPr lang="it-IT" altLang="it-IT" dirty="0" smtClean="0">
                <a:solidFill>
                  <a:srgbClr val="00FF00"/>
                </a:solidFill>
                <a:sym typeface="Wingdings" panose="05000000000000000000" pitchFamily="2" charset="2"/>
              </a:rPr>
              <a:t> and </a:t>
            </a:r>
            <a:r>
              <a:rPr lang="it-IT" altLang="it-IT" dirty="0" err="1" smtClean="0">
                <a:solidFill>
                  <a:srgbClr val="00FF00"/>
                </a:solidFill>
                <a:sym typeface="Wingdings" panose="05000000000000000000" pitchFamily="2" charset="2"/>
              </a:rPr>
              <a:t>its</a:t>
            </a:r>
            <a:r>
              <a:rPr lang="it-IT" altLang="it-IT" dirty="0" smtClean="0">
                <a:solidFill>
                  <a:srgbClr val="00FF00"/>
                </a:solidFill>
                <a:sym typeface="Wingdings" panose="05000000000000000000" pitchFamily="2" charset="2"/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  <a:sym typeface="Wingdings" panose="05000000000000000000" pitchFamily="2" charset="2"/>
              </a:rPr>
              <a:t>amplitude</a:t>
            </a:r>
            <a:r>
              <a:rPr lang="it-IT" altLang="it-IT" dirty="0" smtClean="0">
                <a:solidFill>
                  <a:srgbClr val="00FF00"/>
                </a:solidFill>
                <a:sym typeface="Wingdings" panose="05000000000000000000" pitchFamily="2" charset="2"/>
              </a:rPr>
              <a:t> (</a:t>
            </a:r>
            <a:r>
              <a:rPr lang="it-IT" altLang="it-IT" dirty="0" err="1" smtClean="0">
                <a:solidFill>
                  <a:srgbClr val="00FF00"/>
                </a:solidFill>
                <a:sym typeface="Wingdings" panose="05000000000000000000" pitchFamily="2" charset="2"/>
              </a:rPr>
              <a:t>not</a:t>
            </a:r>
            <a:r>
              <a:rPr lang="it-IT" altLang="it-IT" dirty="0" smtClean="0">
                <a:solidFill>
                  <a:srgbClr val="00FF00"/>
                </a:solidFill>
                <a:sym typeface="Wingdings" panose="05000000000000000000" pitchFamily="2" charset="2"/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  <a:sym typeface="Wingdings" panose="05000000000000000000" pitchFamily="2" charset="2"/>
              </a:rPr>
              <a:t>useful</a:t>
            </a:r>
            <a:r>
              <a:rPr lang="it-IT" altLang="it-IT" dirty="0" smtClean="0">
                <a:solidFill>
                  <a:srgbClr val="00FF00"/>
                </a:solidFill>
                <a:sym typeface="Wingdings" panose="05000000000000000000" pitchFamily="2" charset="2"/>
              </a:rPr>
              <a:t>)</a:t>
            </a:r>
            <a:endParaRPr lang="it-IT" altLang="it-IT" dirty="0" smtClean="0">
              <a:solidFill>
                <a:srgbClr val="00FF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113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968540996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Vector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Magnetometers</a:t>
            </a:r>
            <a:endParaRPr lang="en-US" altLang="it-IT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341438"/>
            <a:ext cx="7858125" cy="47847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it-IT" altLang="it-IT" dirty="0" err="1" smtClean="0"/>
              <a:t>Different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types</a:t>
            </a:r>
            <a:r>
              <a:rPr lang="it-IT" altLang="it-IT" dirty="0" smtClean="0"/>
              <a:t>:</a:t>
            </a:r>
          </a:p>
          <a:p>
            <a:r>
              <a:rPr lang="en-US" b="1" dirty="0">
                <a:solidFill>
                  <a:srgbClr val="FFC000"/>
                </a:solidFill>
              </a:rPr>
              <a:t>Rotating </a:t>
            </a:r>
            <a:r>
              <a:rPr lang="en-US" b="1" dirty="0" smtClean="0">
                <a:solidFill>
                  <a:srgbClr val="FFC000"/>
                </a:solidFill>
              </a:rPr>
              <a:t>Coil</a:t>
            </a:r>
            <a:r>
              <a:rPr lang="en-US" b="1" dirty="0" smtClean="0"/>
              <a:t>: </a:t>
            </a:r>
            <a:r>
              <a:rPr lang="en-US" dirty="0" smtClean="0"/>
              <a:t>magnetic </a:t>
            </a:r>
            <a:r>
              <a:rPr lang="en-US" dirty="0"/>
              <a:t>field induces a sine wave in a rotating coil. </a:t>
            </a:r>
            <a:r>
              <a:rPr lang="en-US" dirty="0" smtClean="0"/>
              <a:t>Phase of sinewave indicates direction but only on a </a:t>
            </a:r>
            <a:r>
              <a:rPr lang="en-US" dirty="0" smtClean="0">
                <a:solidFill>
                  <a:srgbClr val="FF0000"/>
                </a:solidFill>
              </a:rPr>
              <a:t>2D </a:t>
            </a:r>
            <a:r>
              <a:rPr lang="en-US" dirty="0" smtClean="0"/>
              <a:t>plane. </a:t>
            </a:r>
            <a:r>
              <a:rPr lang="en-US" dirty="0" smtClean="0">
                <a:solidFill>
                  <a:srgbClr val="FF0000"/>
                </a:solidFill>
              </a:rPr>
              <a:t>Obsolete and mechanically complex!</a:t>
            </a:r>
          </a:p>
          <a:p>
            <a:r>
              <a:rPr lang="en-US" b="1" dirty="0">
                <a:solidFill>
                  <a:srgbClr val="FFC000"/>
                </a:solidFill>
              </a:rPr>
              <a:t>Hall </a:t>
            </a:r>
            <a:r>
              <a:rPr lang="en-US" b="1" dirty="0" smtClean="0">
                <a:solidFill>
                  <a:srgbClr val="FFC000"/>
                </a:solidFill>
              </a:rPr>
              <a:t>Effect</a:t>
            </a:r>
            <a:r>
              <a:rPr lang="en-US" dirty="0"/>
              <a:t>: </a:t>
            </a:r>
            <a:r>
              <a:rPr lang="en-US" dirty="0" smtClean="0"/>
              <a:t>produce </a:t>
            </a:r>
            <a:r>
              <a:rPr lang="en-US" dirty="0"/>
              <a:t>a voltage proportional to the applied magnetic field </a:t>
            </a:r>
            <a:r>
              <a:rPr lang="en-US" dirty="0" smtClean="0"/>
              <a:t>along a </a:t>
            </a:r>
            <a:r>
              <a:rPr lang="en-US" dirty="0" smtClean="0">
                <a:solidFill>
                  <a:srgbClr val="FF0000"/>
                </a:solidFill>
              </a:rPr>
              <a:t>1D</a:t>
            </a:r>
            <a:r>
              <a:rPr lang="en-US" dirty="0" smtClean="0"/>
              <a:t> direction. </a:t>
            </a:r>
            <a:r>
              <a:rPr lang="en-US" dirty="0" smtClean="0">
                <a:solidFill>
                  <a:srgbClr val="FF0000"/>
                </a:solidFill>
              </a:rPr>
              <a:t>Field </a:t>
            </a:r>
            <a:r>
              <a:rPr lang="en-US" dirty="0">
                <a:solidFill>
                  <a:srgbClr val="FF0000"/>
                </a:solidFill>
              </a:rPr>
              <a:t>strength </a:t>
            </a:r>
            <a:r>
              <a:rPr lang="en-US" dirty="0" smtClean="0">
                <a:solidFill>
                  <a:srgbClr val="FF0000"/>
                </a:solidFill>
              </a:rPr>
              <a:t>must be large, therefore not always applicable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114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864766046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/>
              <a:t>Vector</a:t>
            </a:r>
            <a:r>
              <a:rPr lang="it-IT" altLang="it-IT" dirty="0"/>
              <a:t> </a:t>
            </a:r>
            <a:r>
              <a:rPr lang="it-IT" altLang="it-IT" dirty="0" err="1"/>
              <a:t>Magnetometers</a:t>
            </a:r>
            <a:endParaRPr lang="en-US" altLang="it-IT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341438"/>
            <a:ext cx="7858125" cy="511175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C000"/>
                </a:solidFill>
              </a:rPr>
              <a:t>Magnetoresistive</a:t>
            </a:r>
            <a:r>
              <a:rPr lang="en-US" dirty="0"/>
              <a:t>: thin strips of </a:t>
            </a:r>
            <a:r>
              <a:rPr lang="en-US" dirty="0" err="1"/>
              <a:t>permalloy</a:t>
            </a:r>
            <a:r>
              <a:rPr lang="en-US" dirty="0"/>
              <a:t> (</a:t>
            </a:r>
            <a:r>
              <a:rPr lang="en-US" dirty="0" err="1"/>
              <a:t>NiFe</a:t>
            </a:r>
            <a:r>
              <a:rPr lang="en-US" dirty="0"/>
              <a:t> magnetic film) whose electrical resistance varies with </a:t>
            </a:r>
            <a:r>
              <a:rPr lang="en-US" dirty="0" smtClean="0"/>
              <a:t>magnetic field.</a:t>
            </a:r>
          </a:p>
          <a:p>
            <a:pPr marL="352425" indent="0">
              <a:buNone/>
            </a:pPr>
            <a:r>
              <a:rPr lang="en-US" dirty="0" smtClean="0"/>
              <a:t>They </a:t>
            </a:r>
            <a:r>
              <a:rPr lang="en-US" dirty="0"/>
              <a:t>have a well-defined axis of sensitivity, can be produced in 3-D versions and can be mass-produced as an integrated </a:t>
            </a:r>
            <a:r>
              <a:rPr lang="en-US" dirty="0" smtClean="0"/>
              <a:t>circuit.</a:t>
            </a:r>
          </a:p>
          <a:p>
            <a:pPr marL="352425" indent="0">
              <a:buNone/>
            </a:pPr>
            <a:r>
              <a:rPr lang="en-US" dirty="0" smtClean="0"/>
              <a:t>Response </a:t>
            </a:r>
            <a:r>
              <a:rPr lang="en-US" dirty="0"/>
              <a:t>time of less than 1 microsecond and can be sampled </a:t>
            </a:r>
            <a:r>
              <a:rPr lang="en-US" dirty="0" smtClean="0"/>
              <a:t>up </a:t>
            </a:r>
            <a:r>
              <a:rPr lang="en-US" dirty="0"/>
              <a:t>to 1,000 </a:t>
            </a:r>
            <a:r>
              <a:rPr lang="en-US" dirty="0" smtClean="0"/>
              <a:t>times/second.</a:t>
            </a:r>
          </a:p>
          <a:p>
            <a:pPr marL="352425" indent="0">
              <a:buNone/>
            </a:pPr>
            <a:r>
              <a:rPr lang="en-US" dirty="0" smtClean="0"/>
              <a:t>Can have accuracy or 0.1°-1°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115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517377939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/>
              <a:t>Vector</a:t>
            </a:r>
            <a:r>
              <a:rPr lang="it-IT" altLang="it-IT" dirty="0"/>
              <a:t> </a:t>
            </a:r>
            <a:r>
              <a:rPr lang="it-IT" altLang="it-IT" dirty="0" err="1"/>
              <a:t>Magnetometers</a:t>
            </a:r>
            <a:endParaRPr lang="en-US" altLang="it-IT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341438"/>
            <a:ext cx="7858125" cy="5111750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Fluxgate</a:t>
            </a:r>
            <a:r>
              <a:rPr lang="en-US" dirty="0"/>
              <a:t>: </a:t>
            </a:r>
            <a:r>
              <a:rPr lang="en-US" dirty="0" smtClean="0"/>
              <a:t>a </a:t>
            </a:r>
            <a:r>
              <a:rPr lang="en-US" dirty="0"/>
              <a:t>small, magnetically susceptible core wrapped by two coils of </a:t>
            </a:r>
            <a:r>
              <a:rPr lang="en-US" dirty="0" smtClean="0"/>
              <a:t>wire.</a:t>
            </a:r>
          </a:p>
          <a:p>
            <a:pPr marL="352425" indent="0">
              <a:buNone/>
            </a:pPr>
            <a:r>
              <a:rPr lang="en-US" dirty="0" smtClean="0"/>
              <a:t>An </a:t>
            </a:r>
            <a:r>
              <a:rPr lang="en-US" dirty="0"/>
              <a:t>alternating </a:t>
            </a:r>
            <a:r>
              <a:rPr lang="en-US" dirty="0" smtClean="0"/>
              <a:t>current is flown in one </a:t>
            </a:r>
            <a:r>
              <a:rPr lang="en-US" dirty="0"/>
              <a:t>coil, driving </a:t>
            </a:r>
            <a:r>
              <a:rPr lang="en-US" dirty="0" smtClean="0"/>
              <a:t>the core through alternating saturation.</a:t>
            </a:r>
          </a:p>
          <a:p>
            <a:pPr marL="352425" indent="0">
              <a:buNone/>
            </a:pPr>
            <a:r>
              <a:rPr lang="en-US" dirty="0" smtClean="0"/>
              <a:t>This field </a:t>
            </a:r>
            <a:r>
              <a:rPr lang="en-US" dirty="0"/>
              <a:t>induces </a:t>
            </a:r>
            <a:r>
              <a:rPr lang="en-US" dirty="0" smtClean="0"/>
              <a:t>a voltage in </a:t>
            </a:r>
            <a:r>
              <a:rPr lang="en-US" dirty="0"/>
              <a:t>the second coil, </a:t>
            </a:r>
            <a:r>
              <a:rPr lang="en-US" dirty="0" smtClean="0"/>
              <a:t>which is </a:t>
            </a:r>
            <a:r>
              <a:rPr lang="en-US" dirty="0"/>
              <a:t>measured by a </a:t>
            </a:r>
            <a:r>
              <a:rPr lang="en-US" dirty="0" smtClean="0"/>
              <a:t>detector.</a:t>
            </a:r>
          </a:p>
          <a:p>
            <a:pPr marL="352425" indent="0">
              <a:buNone/>
            </a:pPr>
            <a:r>
              <a:rPr lang="en-US" dirty="0" smtClean="0"/>
              <a:t>When </a:t>
            </a:r>
            <a:r>
              <a:rPr lang="en-US" dirty="0"/>
              <a:t>the core is exposed to a </a:t>
            </a:r>
            <a:r>
              <a:rPr lang="en-US" dirty="0" smtClean="0"/>
              <a:t>magnetic field</a:t>
            </a:r>
            <a:r>
              <a:rPr lang="en-US" dirty="0"/>
              <a:t>, it is more easily saturated in alignment with </a:t>
            </a:r>
            <a:r>
              <a:rPr lang="en-US" dirty="0" smtClean="0"/>
              <a:t>the field </a:t>
            </a:r>
            <a:r>
              <a:rPr lang="en-US" dirty="0"/>
              <a:t>and less easily </a:t>
            </a:r>
            <a:r>
              <a:rPr lang="en-US" dirty="0" smtClean="0"/>
              <a:t>in </a:t>
            </a:r>
            <a:r>
              <a:rPr lang="en-US" dirty="0"/>
              <a:t>opposition to </a:t>
            </a:r>
            <a:r>
              <a:rPr lang="en-US" dirty="0" smtClean="0"/>
              <a:t>it.</a:t>
            </a:r>
          </a:p>
          <a:p>
            <a:pPr marL="352425" indent="0">
              <a:buNone/>
            </a:pPr>
            <a:r>
              <a:rPr lang="en-US" dirty="0" smtClean="0"/>
              <a:t>The </a:t>
            </a:r>
            <a:r>
              <a:rPr lang="en-US" dirty="0"/>
              <a:t>alternating magnetic </a:t>
            </a:r>
            <a:r>
              <a:rPr lang="en-US" dirty="0" smtClean="0"/>
              <a:t>field </a:t>
            </a:r>
            <a:r>
              <a:rPr lang="en-US" dirty="0"/>
              <a:t>and the induced </a:t>
            </a:r>
            <a:r>
              <a:rPr lang="en-US" dirty="0" smtClean="0"/>
              <a:t>voltage go out </a:t>
            </a:r>
            <a:r>
              <a:rPr lang="en-US" dirty="0"/>
              <a:t>of </a:t>
            </a:r>
            <a:r>
              <a:rPr lang="en-US" dirty="0" smtClean="0"/>
              <a:t>phase w.r.t. input </a:t>
            </a:r>
            <a:r>
              <a:rPr lang="en-US" dirty="0"/>
              <a:t>current.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116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412773929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Fluxgate</a:t>
            </a:r>
            <a:r>
              <a:rPr lang="it-IT" altLang="it-IT" dirty="0" smtClean="0"/>
              <a:t> Sensor</a:t>
            </a:r>
            <a:endParaRPr lang="en-US" altLang="it-IT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117</a:t>
            </a:fld>
            <a:endParaRPr lang="it-IT" alt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1905000"/>
            <a:ext cx="4064000" cy="304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0692" y="6014403"/>
            <a:ext cx="8722616" cy="30777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dirty="0"/>
              <a:t>By </a:t>
            </a:r>
            <a:r>
              <a:rPr lang="en-US" dirty="0" err="1"/>
              <a:t>User:Zhatt</a:t>
            </a:r>
            <a:r>
              <a:rPr lang="en-US" dirty="0"/>
              <a:t> - Own work, Public Domain, https://commons.wikimedia.org/w/index.php?curid=280053</a:t>
            </a: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65112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HMC1051/HMC1052L/HMC1053</a:t>
            </a:r>
            <a:endParaRPr lang="en-US" dirty="0"/>
          </a:p>
          <a:p>
            <a:endParaRPr lang="en-US" dirty="0"/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Magnetoresistive</a:t>
            </a:r>
            <a:r>
              <a:rPr lang="it-IT" altLang="it-IT" dirty="0" smtClean="0"/>
              <a:t> Sensor, Bridge</a:t>
            </a:r>
            <a:endParaRPr lang="en-US" altLang="it-IT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118</a:t>
            </a:fld>
            <a:endParaRPr lang="it-IT" alt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2211250"/>
            <a:ext cx="4381500" cy="3943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9038" y="1861612"/>
            <a:ext cx="2705100" cy="1971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180" y="4111033"/>
            <a:ext cx="3843958" cy="243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92281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Magnetoresistive</a:t>
            </a:r>
            <a:r>
              <a:rPr lang="it-IT" altLang="it-IT" dirty="0" smtClean="0"/>
              <a:t> Sensor, Bridge</a:t>
            </a:r>
            <a:endParaRPr lang="en-US" altLang="it-IT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119</a:t>
            </a:fld>
            <a:endParaRPr lang="it-IT" alt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013" y="1370963"/>
            <a:ext cx="7628111" cy="475932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051720" y="1366837"/>
            <a:ext cx="1152128" cy="22061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923928" y="1398903"/>
            <a:ext cx="2520280" cy="2206179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904148" y="2204864"/>
            <a:ext cx="2520280" cy="2206179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547664" y="4797152"/>
            <a:ext cx="5688632" cy="135441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34735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Elliptical</a:t>
            </a:r>
            <a:r>
              <a:rPr lang="it-IT" dirty="0" smtClean="0"/>
              <a:t> </a:t>
            </a:r>
            <a:r>
              <a:rPr lang="it-IT" dirty="0" err="1" smtClean="0"/>
              <a:t>Orbit</a:t>
            </a:r>
            <a:endParaRPr lang="it-IT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C8DAF-9F0B-4E73-AD4B-9EC43806CC7C}" type="slidenum">
              <a:rPr lang="it-IT" altLang="it-IT" smtClean="0"/>
              <a:pPr/>
              <a:t>12</a:t>
            </a:fld>
            <a:endParaRPr lang="it-IT" altLang="it-IT" dirty="0"/>
          </a:p>
        </p:txBody>
      </p:sp>
      <p:grpSp>
        <p:nvGrpSpPr>
          <p:cNvPr id="37" name="Group 36"/>
          <p:cNvGrpSpPr/>
          <p:nvPr/>
        </p:nvGrpSpPr>
        <p:grpSpPr>
          <a:xfrm>
            <a:off x="5286013" y="1988840"/>
            <a:ext cx="3307760" cy="4320480"/>
            <a:chOff x="5292080" y="2708920"/>
            <a:chExt cx="3307760" cy="4320480"/>
          </a:xfrm>
        </p:grpSpPr>
        <p:sp>
          <p:nvSpPr>
            <p:cNvPr id="10" name="Oval 9"/>
            <p:cNvSpPr/>
            <p:nvPr/>
          </p:nvSpPr>
          <p:spPr>
            <a:xfrm>
              <a:off x="6018227" y="3140968"/>
              <a:ext cx="1440160" cy="142651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 10"/>
            <p:cNvSpPr/>
            <p:nvPr/>
          </p:nvSpPr>
          <p:spPr>
            <a:xfrm>
              <a:off x="5292080" y="2708920"/>
              <a:ext cx="2880320" cy="432048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3" name="Straight Arrow Connector 12"/>
            <p:cNvCxnSpPr>
              <a:stCxn id="11" idx="7"/>
            </p:cNvCxnSpPr>
            <p:nvPr/>
          </p:nvCxnSpPr>
          <p:spPr>
            <a:xfrm>
              <a:off x="7750587" y="3341640"/>
              <a:ext cx="643904" cy="1048547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8141060" y="3341640"/>
              <a:ext cx="4587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dirty="0" smtClean="0">
                  <a:solidFill>
                    <a:srgbClr val="00FF00"/>
                  </a:solidFill>
                </a:rPr>
                <a:t>V</a:t>
              </a:r>
              <a:endParaRPr lang="it-IT" dirty="0">
                <a:solidFill>
                  <a:srgbClr val="00FF00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7604190" y="3202451"/>
              <a:ext cx="288032" cy="27837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2" name="Straight Arrow Connector 31"/>
            <p:cNvCxnSpPr>
              <a:endCxn id="11" idx="7"/>
            </p:cNvCxnSpPr>
            <p:nvPr/>
          </p:nvCxnSpPr>
          <p:spPr>
            <a:xfrm flipV="1">
              <a:off x="6738307" y="3341640"/>
              <a:ext cx="1012280" cy="519408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882654" y="3755504"/>
              <a:ext cx="48122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3200" dirty="0" smtClean="0">
                  <a:solidFill>
                    <a:srgbClr val="002060"/>
                  </a:solidFill>
                </a:rPr>
                <a:t>R</a:t>
              </a:r>
              <a:endParaRPr lang="it-IT" dirty="0">
                <a:solidFill>
                  <a:srgbClr val="002060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508104" y="4356393"/>
              <a:ext cx="7537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dirty="0" smtClean="0">
                  <a:solidFill>
                    <a:schemeClr val="accent1"/>
                  </a:solidFill>
                </a:rPr>
                <a:t>Me</a:t>
              </a:r>
              <a:endParaRPr lang="it-IT" dirty="0">
                <a:solidFill>
                  <a:schemeClr val="accent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3"/>
              <p:cNvSpPr txBox="1">
                <a:spLocks/>
              </p:cNvSpPr>
              <p:nvPr/>
            </p:nvSpPr>
            <p:spPr bwMode="auto">
              <a:xfrm>
                <a:off x="899592" y="1050310"/>
                <a:ext cx="5223675" cy="482696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rgbClr val="FFFF00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FFFF00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rgbClr val="FFFF00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FFFF00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00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00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00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00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3600" i="1" kern="0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3600" b="0" i="1" kern="0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kern="0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3600" b="0" i="1" kern="0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ad>
                        <m:radPr>
                          <m:degHide m:val="on"/>
                          <m:ctrlPr>
                            <a:rPr lang="it-IT" sz="3600" i="1" kern="0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it-IT" sz="3600" i="1" ker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600" i="1" ker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</m:e>
                            <m:sub>
                              <m:r>
                                <a:rPr lang="it-IT" sz="3600" i="1" ker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3600" i="1" kern="0" smtClea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3600" i="1" kern="0">
                                      <a:solidFill>
                                        <a:srgbClr val="00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3600" b="0" i="1" kern="0" smtClean="0">
                                      <a:solidFill>
                                        <a:srgbClr val="00FF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it-IT" sz="3600" i="1" kern="0">
                                      <a:solidFill>
                                        <a:srgbClr val="00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it-IT" sz="3600" b="0" i="1" kern="0" smtClean="0">
                                      <a:solidFill>
                                        <a:srgbClr val="00FF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it-IT" sz="3600" b="0" i="1" kern="0" smtClean="0">
                                      <a:solidFill>
                                        <a:srgbClr val="00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it-IT" sz="3600" b="0" i="1" kern="0" smtClean="0">
                                      <a:solidFill>
                                        <a:srgbClr val="00FF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  <m:r>
                                <a:rPr lang="it-IT" sz="3600" b="0" i="1" kern="0" smtClea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it-IT" sz="3600" i="1" kern="0">
                                      <a:solidFill>
                                        <a:srgbClr val="00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3600" b="0" i="1" kern="0" smtClean="0">
                                      <a:solidFill>
                                        <a:srgbClr val="00FF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it-IT" sz="3600" b="0" i="1" kern="0" smtClean="0">
                                      <a:solidFill>
                                        <a:srgbClr val="00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den>
                              </m:f>
                            </m:e>
                          </m:d>
                        </m:e>
                      </m:rad>
                    </m:oMath>
                  </m:oMathPara>
                </a14:m>
                <a:endParaRPr lang="it-IT" kern="0" dirty="0" smtClean="0"/>
              </a:p>
              <a:p>
                <a:pPr marL="0" indent="0">
                  <a:buNone/>
                </a:pPr>
                <a:r>
                  <a:rPr lang="it-IT" sz="3600" kern="0" dirty="0" smtClean="0">
                    <a:solidFill>
                      <a:srgbClr val="FFC000"/>
                    </a:solidFill>
                  </a:rPr>
                  <a:t>For </a:t>
                </a:r>
                <a:r>
                  <a:rPr lang="it-IT" sz="3600" kern="0" dirty="0" err="1" smtClean="0">
                    <a:solidFill>
                      <a:srgbClr val="FFC000"/>
                    </a:solidFill>
                  </a:rPr>
                  <a:t>circular</a:t>
                </a:r>
                <a:r>
                  <a:rPr lang="it-IT" sz="3600" kern="0" dirty="0" smtClean="0">
                    <a:solidFill>
                      <a:srgbClr val="FFC000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it-IT" sz="3600" i="1" kern="0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it-IT" sz="3600" i="1" kern="0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3600" i="1" kern="0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3600" b="0" i="1" kern="0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it-IT" sz="3600" b="0" i="1" kern="0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it-IT" sz="3600" kern="0" dirty="0" smtClean="0">
                    <a:solidFill>
                      <a:srgbClr val="FFC000"/>
                    </a:solidFill>
                  </a:rPr>
                  <a:t>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36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it-IT" sz="36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36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it-IT" sz="36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6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</m:e>
                            <m:sub>
                              <m:r>
                                <a:rPr lang="it-IT" sz="36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  <m:f>
                            <m:fPr>
                              <m:ctrlPr>
                                <a:rPr lang="it-IT" sz="36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36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36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it-IT" sz="3600" kern="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it-IT" kern="0" dirty="0" smtClean="0"/>
              </a:p>
            </p:txBody>
          </p:sp>
        </mc:Choice>
        <mc:Fallback xmlns="">
          <p:sp>
            <p:nvSpPr>
              <p:cNvPr id="49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1050310"/>
                <a:ext cx="5223675" cy="4826962"/>
              </a:xfrm>
              <a:prstGeom prst="rect">
                <a:avLst/>
              </a:prstGeom>
              <a:blipFill>
                <a:blip r:embed="rId2"/>
                <a:stretch>
                  <a:fillRect l="-3621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6136743" y="4563706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FFC000"/>
                </a:solidFill>
              </a:rPr>
              <a:t>A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50961" y="1255693"/>
            <a:ext cx="15504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err="1">
                <a:solidFill>
                  <a:srgbClr val="FFC000"/>
                </a:solidFill>
              </a:rPr>
              <a:t>perigee</a:t>
            </a:r>
            <a:endParaRPr lang="it-IT" sz="3200" dirty="0">
              <a:solidFill>
                <a:srgbClr val="FFC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07697" y="6110307"/>
            <a:ext cx="15504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err="1" smtClean="0">
                <a:solidFill>
                  <a:srgbClr val="FFC000"/>
                </a:solidFill>
              </a:rPr>
              <a:t>apogee</a:t>
            </a:r>
            <a:endParaRPr lang="it-IT" sz="3200" dirty="0">
              <a:solidFill>
                <a:srgbClr val="FFC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57368" y="1781590"/>
            <a:ext cx="731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 smtClean="0">
                <a:solidFill>
                  <a:srgbClr val="FFFF00"/>
                </a:solidFill>
              </a:rPr>
              <a:t>Ms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598123" y="5531354"/>
            <a:ext cx="288032" cy="2783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2" name="Straight Arrow Connector 21"/>
          <p:cNvCxnSpPr>
            <a:endCxn id="11" idx="5"/>
          </p:cNvCxnSpPr>
          <p:nvPr/>
        </p:nvCxnSpPr>
        <p:spPr>
          <a:xfrm>
            <a:off x="6739869" y="3169178"/>
            <a:ext cx="1004651" cy="250742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732240" y="1988840"/>
            <a:ext cx="0" cy="432048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83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uiExpand="1" build="allAtOnce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6013" y="1341438"/>
            <a:ext cx="7570787" cy="5111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SET/RESET STRAP</a:t>
            </a:r>
          </a:p>
          <a:p>
            <a:r>
              <a:rPr lang="en-US" dirty="0"/>
              <a:t>The set/reset strap is </a:t>
            </a:r>
            <a:r>
              <a:rPr lang="en-US" dirty="0" smtClean="0"/>
              <a:t>spiral </a:t>
            </a:r>
            <a:r>
              <a:rPr lang="en-US" dirty="0"/>
              <a:t>of </a:t>
            </a:r>
            <a:r>
              <a:rPr lang="en-US" dirty="0" smtClean="0"/>
              <a:t>metallization that </a:t>
            </a:r>
            <a:r>
              <a:rPr lang="en-US" dirty="0"/>
              <a:t>couples to the sensor </a:t>
            </a:r>
            <a:r>
              <a:rPr lang="en-US" dirty="0" smtClean="0"/>
              <a:t>elements. </a:t>
            </a:r>
            <a:r>
              <a:rPr lang="en-US" dirty="0"/>
              <a:t>Each set/reset strap has a </a:t>
            </a:r>
            <a:r>
              <a:rPr lang="en-US" dirty="0" smtClean="0"/>
              <a:t>resistance </a:t>
            </a:r>
            <a:r>
              <a:rPr lang="en-US" dirty="0"/>
              <a:t>of </a:t>
            </a:r>
            <a:r>
              <a:rPr lang="en-US" dirty="0" smtClean="0"/>
              <a:t>a few ohms </a:t>
            </a:r>
            <a:r>
              <a:rPr lang="en-US" dirty="0"/>
              <a:t>with a minimum required peak </a:t>
            </a:r>
            <a:r>
              <a:rPr lang="en-US" dirty="0" smtClean="0"/>
              <a:t>current </a:t>
            </a:r>
            <a:r>
              <a:rPr lang="en-US" dirty="0"/>
              <a:t>of </a:t>
            </a:r>
            <a:r>
              <a:rPr lang="en-US" dirty="0" smtClean="0"/>
              <a:t>400mA (pulses).</a:t>
            </a:r>
          </a:p>
          <a:p>
            <a:r>
              <a:rPr lang="en-US" dirty="0" smtClean="0"/>
              <a:t>With </a:t>
            </a:r>
            <a:r>
              <a:rPr lang="en-US" dirty="0"/>
              <a:t>rare exception, the set/reset strap must be used to periodically condition </a:t>
            </a:r>
            <a:r>
              <a:rPr lang="en-US" dirty="0" smtClean="0"/>
              <a:t>the magnetic </a:t>
            </a:r>
            <a:r>
              <a:rPr lang="en-US" dirty="0"/>
              <a:t>domains of the </a:t>
            </a:r>
            <a:r>
              <a:rPr lang="en-US" dirty="0" smtClean="0"/>
              <a:t>magneto-resistive </a:t>
            </a:r>
            <a:r>
              <a:rPr lang="en-US" dirty="0"/>
              <a:t>elements for best and reliable performance</a:t>
            </a:r>
            <a:r>
              <a:rPr lang="en-US" dirty="0" smtClean="0"/>
              <a:t>.</a:t>
            </a:r>
          </a:p>
          <a:p>
            <a:r>
              <a:rPr lang="it-IT" dirty="0" err="1" smtClean="0"/>
              <a:t>Periodical</a:t>
            </a:r>
            <a:r>
              <a:rPr lang="it-IT" dirty="0" smtClean="0"/>
              <a:t> short </a:t>
            </a:r>
            <a:r>
              <a:rPr lang="it-IT" dirty="0" err="1" smtClean="0"/>
              <a:t>pulses</a:t>
            </a:r>
            <a:r>
              <a:rPr lang="it-IT" dirty="0" smtClean="0"/>
              <a:t> of high </a:t>
            </a:r>
            <a:r>
              <a:rPr lang="it-IT" dirty="0" err="1" smtClean="0"/>
              <a:t>current</a:t>
            </a:r>
            <a:endParaRPr lang="en-US" dirty="0"/>
          </a:p>
          <a:p>
            <a:endParaRPr lang="en-US" dirty="0"/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Magnetoresistive</a:t>
            </a:r>
            <a:r>
              <a:rPr lang="it-IT" altLang="it-IT" dirty="0" smtClean="0"/>
              <a:t> Sensor, Bridge</a:t>
            </a:r>
            <a:endParaRPr lang="en-US" altLang="it-IT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120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071646371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6013" y="1341438"/>
            <a:ext cx="7570787" cy="51117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Magnetoresistive</a:t>
            </a:r>
            <a:r>
              <a:rPr lang="it-IT" altLang="it-IT" dirty="0" smtClean="0"/>
              <a:t> Sensor, Bridge</a:t>
            </a:r>
            <a:endParaRPr lang="en-US" altLang="it-IT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121</a:t>
            </a:fld>
            <a:endParaRPr lang="it-IT" alt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968" y="1916832"/>
            <a:ext cx="7512832" cy="334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01590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6013" y="1341438"/>
            <a:ext cx="7570787" cy="51117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Magnetoresistive</a:t>
            </a:r>
            <a:r>
              <a:rPr lang="it-IT" altLang="it-IT" dirty="0" smtClean="0"/>
              <a:t> Sensor, Bridge</a:t>
            </a:r>
            <a:endParaRPr lang="en-US" altLang="it-IT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122</a:t>
            </a:fld>
            <a:endParaRPr lang="it-IT" alt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1550"/>
            <a:ext cx="9144000" cy="53800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364088" y="5821306"/>
            <a:ext cx="4032448" cy="72042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364088" y="5373216"/>
            <a:ext cx="4032448" cy="72042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364088" y="3661575"/>
            <a:ext cx="4032448" cy="72042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33941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6013" y="1341438"/>
            <a:ext cx="7570787" cy="5111750"/>
          </a:xfrm>
        </p:spPr>
        <p:txBody>
          <a:bodyPr/>
          <a:lstStyle/>
          <a:p>
            <a:r>
              <a:rPr lang="it-IT" dirty="0" smtClean="0"/>
              <a:t>GROUND CALIBRATION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required</a:t>
            </a:r>
            <a:r>
              <a:rPr lang="it-IT" dirty="0" smtClean="0"/>
              <a:t>!</a:t>
            </a:r>
          </a:p>
          <a:p>
            <a:r>
              <a:rPr lang="it-IT" dirty="0" smtClean="0"/>
              <a:t>SET/RESET in </a:t>
            </a:r>
            <a:r>
              <a:rPr lang="it-IT" dirty="0" err="1" smtClean="0"/>
              <a:t>flight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required</a:t>
            </a:r>
            <a:r>
              <a:rPr lang="it-IT" dirty="0" smtClean="0"/>
              <a:t>!</a:t>
            </a:r>
          </a:p>
          <a:p>
            <a:r>
              <a:rPr lang="it-IT" dirty="0" smtClean="0"/>
              <a:t>IN-FLIGHT CALIBRATION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required</a:t>
            </a:r>
            <a:r>
              <a:rPr lang="it-IT" dirty="0" smtClean="0"/>
              <a:t>!</a:t>
            </a:r>
            <a:endParaRPr lang="en-US" dirty="0"/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Magnetoresistive</a:t>
            </a:r>
            <a:r>
              <a:rPr lang="it-IT" altLang="it-IT" dirty="0" smtClean="0"/>
              <a:t> Sensor, Bridge</a:t>
            </a:r>
            <a:endParaRPr lang="en-US" altLang="it-IT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123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962322779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MMC5883MA</a:t>
            </a:r>
            <a:endParaRPr lang="en-US" dirty="0"/>
          </a:p>
          <a:p>
            <a:endParaRPr lang="en-US" dirty="0"/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Magnetoresistive</a:t>
            </a:r>
            <a:r>
              <a:rPr lang="it-IT" altLang="it-IT" dirty="0" smtClean="0"/>
              <a:t> Sensor, I2C</a:t>
            </a:r>
            <a:endParaRPr lang="en-US" altLang="it-IT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124</a:t>
            </a:fld>
            <a:endParaRPr lang="it-IT" alt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013" y="2195512"/>
            <a:ext cx="3943350" cy="2466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1700808"/>
            <a:ext cx="4789054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34054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289492"/>
            <a:ext cx="6153150" cy="5304935"/>
          </a:xfrm>
          <a:prstGeom prst="rect">
            <a:avLst/>
          </a:prstGeom>
        </p:spPr>
      </p:pic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Magnetoresistive</a:t>
            </a:r>
            <a:r>
              <a:rPr lang="it-IT" altLang="it-IT" dirty="0" smtClean="0"/>
              <a:t> Sensor, I2C</a:t>
            </a:r>
            <a:endParaRPr lang="en-US" altLang="it-IT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125</a:t>
            </a:fld>
            <a:endParaRPr lang="it-IT" altLang="it-IT" dirty="0"/>
          </a:p>
        </p:txBody>
      </p:sp>
      <p:sp>
        <p:nvSpPr>
          <p:cNvPr id="8" name="Oval 7"/>
          <p:cNvSpPr/>
          <p:nvPr/>
        </p:nvSpPr>
        <p:spPr>
          <a:xfrm>
            <a:off x="2267744" y="1289493"/>
            <a:ext cx="2235782" cy="10593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547664" y="2708920"/>
            <a:ext cx="1368152" cy="2448272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67829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6013" y="1341438"/>
            <a:ext cx="7570787" cy="51117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Magnetoresistive</a:t>
            </a:r>
            <a:r>
              <a:rPr lang="it-IT" altLang="it-IT" dirty="0" smtClean="0"/>
              <a:t> Sensor, I2C</a:t>
            </a:r>
            <a:endParaRPr lang="en-US" altLang="it-IT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14009" y="1041570"/>
            <a:ext cx="9129991" cy="5816430"/>
            <a:chOff x="14010" y="1252893"/>
            <a:chExt cx="9129991" cy="58164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10" y="1252893"/>
              <a:ext cx="9129990" cy="265306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10" y="3836029"/>
              <a:ext cx="9129990" cy="132116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011" y="5133636"/>
              <a:ext cx="9129990" cy="1935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8981987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6013" y="1341438"/>
            <a:ext cx="7570787" cy="5111750"/>
          </a:xfrm>
        </p:spPr>
        <p:txBody>
          <a:bodyPr/>
          <a:lstStyle/>
          <a:p>
            <a:r>
              <a:rPr lang="it-IT" dirty="0" err="1" smtClean="0">
                <a:solidFill>
                  <a:srgbClr val="00FF00"/>
                </a:solidFill>
              </a:rPr>
              <a:t>Simpler</a:t>
            </a:r>
            <a:r>
              <a:rPr lang="it-IT" dirty="0" smtClean="0">
                <a:solidFill>
                  <a:srgbClr val="00FF00"/>
                </a:solidFill>
              </a:rPr>
              <a:t> </a:t>
            </a:r>
            <a:r>
              <a:rPr lang="it-IT" dirty="0" err="1" smtClean="0">
                <a:solidFill>
                  <a:srgbClr val="00FF00"/>
                </a:solidFill>
              </a:rPr>
              <a:t>circuit</a:t>
            </a:r>
            <a:endParaRPr lang="it-IT" dirty="0" smtClean="0">
              <a:solidFill>
                <a:srgbClr val="00FF00"/>
              </a:solidFill>
            </a:endParaRPr>
          </a:p>
          <a:p>
            <a:r>
              <a:rPr lang="it-IT" dirty="0" smtClean="0">
                <a:solidFill>
                  <a:srgbClr val="FF0000"/>
                </a:solidFill>
              </a:rPr>
              <a:t>More </a:t>
            </a:r>
            <a:r>
              <a:rPr lang="it-IT" dirty="0" err="1" smtClean="0">
                <a:solidFill>
                  <a:srgbClr val="FF0000"/>
                </a:solidFill>
              </a:rPr>
              <a:t>complex</a:t>
            </a:r>
            <a:r>
              <a:rPr lang="it-IT" dirty="0" smtClean="0">
                <a:solidFill>
                  <a:srgbClr val="FF0000"/>
                </a:solidFill>
              </a:rPr>
              <a:t> SW (</a:t>
            </a:r>
            <a:r>
              <a:rPr lang="it-IT" dirty="0" err="1" smtClean="0">
                <a:solidFill>
                  <a:srgbClr val="FF0000"/>
                </a:solidFill>
              </a:rPr>
              <a:t>configuration</a:t>
            </a:r>
            <a:r>
              <a:rPr lang="it-IT" dirty="0" smtClean="0">
                <a:solidFill>
                  <a:srgbClr val="FF0000"/>
                </a:solidFill>
              </a:rPr>
              <a:t>, </a:t>
            </a:r>
            <a:r>
              <a:rPr lang="it-IT" dirty="0" err="1" smtClean="0">
                <a:solidFill>
                  <a:srgbClr val="FF0000"/>
                </a:solidFill>
              </a:rPr>
              <a:t>readout</a:t>
            </a:r>
            <a:r>
              <a:rPr lang="it-IT" dirty="0" smtClean="0">
                <a:solidFill>
                  <a:srgbClr val="FF0000"/>
                </a:solidFill>
              </a:rPr>
              <a:t>, UART, etc.)</a:t>
            </a:r>
          </a:p>
          <a:p>
            <a:r>
              <a:rPr lang="it-IT" dirty="0" smtClean="0"/>
              <a:t>GROUND CALIBRATION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required</a:t>
            </a:r>
            <a:r>
              <a:rPr lang="it-IT" dirty="0" smtClean="0"/>
              <a:t>!</a:t>
            </a:r>
          </a:p>
          <a:p>
            <a:r>
              <a:rPr lang="it-IT" dirty="0" smtClean="0"/>
              <a:t>SET/RESET in </a:t>
            </a:r>
            <a:r>
              <a:rPr lang="it-IT" dirty="0" err="1" smtClean="0"/>
              <a:t>flight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required</a:t>
            </a:r>
            <a:r>
              <a:rPr lang="it-IT" dirty="0" smtClean="0"/>
              <a:t>!</a:t>
            </a:r>
          </a:p>
          <a:p>
            <a:r>
              <a:rPr lang="it-IT" dirty="0" smtClean="0"/>
              <a:t>IN-FLIGHT CALIBRATION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required</a:t>
            </a:r>
            <a:r>
              <a:rPr lang="it-IT" dirty="0" smtClean="0"/>
              <a:t>!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DIGITAL SYSTEM: </a:t>
            </a:r>
            <a:r>
              <a:rPr lang="it-IT" dirty="0" err="1" smtClean="0">
                <a:solidFill>
                  <a:srgbClr val="FF0000"/>
                </a:solidFill>
              </a:rPr>
              <a:t>may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suffer</a:t>
            </a:r>
            <a:r>
              <a:rPr lang="it-IT" dirty="0" smtClean="0">
                <a:solidFill>
                  <a:srgbClr val="FF0000"/>
                </a:solidFill>
              </a:rPr>
              <a:t> from </a:t>
            </a:r>
            <a:r>
              <a:rPr lang="it-IT" dirty="0" err="1" smtClean="0">
                <a:solidFill>
                  <a:srgbClr val="FF0000"/>
                </a:solidFill>
              </a:rPr>
              <a:t>radiation-induced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latchup</a:t>
            </a:r>
            <a:r>
              <a:rPr lang="it-IT" dirty="0" smtClean="0">
                <a:solidFill>
                  <a:srgbClr val="FF0000"/>
                </a:solidFill>
              </a:rPr>
              <a:t> (SEL) and </a:t>
            </a:r>
            <a:r>
              <a:rPr lang="it-IT" dirty="0" err="1" smtClean="0">
                <a:solidFill>
                  <a:srgbClr val="FF0000"/>
                </a:solidFill>
              </a:rPr>
              <a:t>upsets</a:t>
            </a:r>
            <a:r>
              <a:rPr lang="it-IT" dirty="0" smtClean="0">
                <a:solidFill>
                  <a:srgbClr val="FF0000"/>
                </a:solidFill>
              </a:rPr>
              <a:t> (SEU)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Magnetoresistive</a:t>
            </a:r>
            <a:r>
              <a:rPr lang="it-IT" altLang="it-IT" dirty="0" smtClean="0"/>
              <a:t> Sensor, I2C</a:t>
            </a:r>
            <a:endParaRPr lang="en-US" altLang="it-IT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127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360989489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ICM-20948</a:t>
            </a:r>
            <a:endParaRPr lang="en-US" dirty="0"/>
          </a:p>
          <a:p>
            <a:endParaRPr lang="en-US" dirty="0"/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smtClean="0"/>
              <a:t>IMU (</a:t>
            </a:r>
            <a:r>
              <a:rPr lang="it-IT" altLang="it-IT" dirty="0" err="1" smtClean="0"/>
              <a:t>Magnetometer+Gyroscope</a:t>
            </a:r>
            <a:r>
              <a:rPr lang="it-IT" altLang="it-IT" dirty="0" smtClean="0"/>
              <a:t>)</a:t>
            </a:r>
            <a:endParaRPr lang="en-US" altLang="it-IT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128</a:t>
            </a:fld>
            <a:endParaRPr lang="it-IT" alt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3" t="13534" b="17560"/>
          <a:stretch/>
        </p:blipFill>
        <p:spPr>
          <a:xfrm>
            <a:off x="971600" y="1916832"/>
            <a:ext cx="5420112" cy="40324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1052102"/>
            <a:ext cx="5436096" cy="580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75277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ICM-20948</a:t>
            </a:r>
            <a:endParaRPr lang="en-US" dirty="0"/>
          </a:p>
          <a:p>
            <a:endParaRPr lang="en-US" dirty="0"/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smtClean="0"/>
              <a:t>IMU (</a:t>
            </a:r>
            <a:r>
              <a:rPr lang="it-IT" altLang="it-IT" dirty="0" err="1" smtClean="0"/>
              <a:t>Magnetometer+Gyroscope</a:t>
            </a:r>
            <a:r>
              <a:rPr lang="it-IT" altLang="it-IT" dirty="0" smtClean="0"/>
              <a:t>)</a:t>
            </a:r>
            <a:endParaRPr lang="en-US" altLang="it-IT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129</a:t>
            </a:fld>
            <a:endParaRPr lang="it-IT" altLang="it-I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8720"/>
            <a:ext cx="9143999" cy="571356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67544" y="1556792"/>
            <a:ext cx="1512168" cy="7920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716016" y="1556792"/>
            <a:ext cx="2376264" cy="7920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092280" y="3097515"/>
            <a:ext cx="864096" cy="7920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987824" y="5856590"/>
            <a:ext cx="1134120" cy="7920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411760" y="5101544"/>
            <a:ext cx="4824535" cy="7920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9650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6013" y="235108"/>
            <a:ext cx="7559675" cy="555308"/>
          </a:xfrm>
        </p:spPr>
        <p:txBody>
          <a:bodyPr/>
          <a:lstStyle/>
          <a:p>
            <a:r>
              <a:rPr lang="it-IT" sz="3200" dirty="0" err="1"/>
              <a:t>Orbital</a:t>
            </a:r>
            <a:r>
              <a:rPr lang="it-IT" sz="3200" dirty="0"/>
              <a:t> </a:t>
            </a:r>
            <a:r>
              <a:rPr lang="it-IT" sz="3200" dirty="0" err="1"/>
              <a:t>params</a:t>
            </a:r>
            <a:r>
              <a:rPr lang="it-IT" sz="3200" dirty="0"/>
              <a:t> (</a:t>
            </a:r>
            <a:r>
              <a:rPr lang="it-IT" sz="3200" dirty="0" err="1"/>
              <a:t>Keplerian</a:t>
            </a:r>
            <a:r>
              <a:rPr lang="it-IT" sz="3200" dirty="0"/>
              <a:t> </a:t>
            </a:r>
            <a:r>
              <a:rPr lang="it-IT" sz="3200" dirty="0" err="1"/>
              <a:t>elements</a:t>
            </a:r>
            <a:r>
              <a:rPr lang="it-IT" sz="3200" dirty="0"/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C8DAF-9F0B-4E73-AD4B-9EC43806CC7C}" type="slidenum">
              <a:rPr lang="it-IT" altLang="it-IT" smtClean="0"/>
              <a:pPr/>
              <a:t>13</a:t>
            </a:fld>
            <a:endParaRPr lang="it-IT" altLang="it-IT" dirty="0"/>
          </a:p>
        </p:txBody>
      </p:sp>
      <p:sp>
        <p:nvSpPr>
          <p:cNvPr id="10" name="Oval 9"/>
          <p:cNvSpPr/>
          <p:nvPr/>
        </p:nvSpPr>
        <p:spPr>
          <a:xfrm>
            <a:off x="6022100" y="2425243"/>
            <a:ext cx="1440160" cy="14265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 10"/>
          <p:cNvSpPr/>
          <p:nvPr/>
        </p:nvSpPr>
        <p:spPr>
          <a:xfrm>
            <a:off x="5298147" y="1988840"/>
            <a:ext cx="2874253" cy="43204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 27"/>
          <p:cNvSpPr/>
          <p:nvPr/>
        </p:nvSpPr>
        <p:spPr>
          <a:xfrm>
            <a:off x="7513096" y="2397968"/>
            <a:ext cx="288032" cy="2783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2" name="Straight Arrow Connector 31"/>
          <p:cNvCxnSpPr>
            <a:endCxn id="11" idx="0"/>
          </p:cNvCxnSpPr>
          <p:nvPr/>
        </p:nvCxnSpPr>
        <p:spPr>
          <a:xfrm flipV="1">
            <a:off x="6735274" y="1988840"/>
            <a:ext cx="0" cy="116584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95643" y="1813193"/>
            <a:ext cx="708848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3200" dirty="0" err="1" smtClean="0">
                <a:solidFill>
                  <a:srgbClr val="00B0F0"/>
                </a:solidFill>
              </a:rPr>
              <a:t>Rp</a:t>
            </a:r>
            <a:endParaRPr lang="it-IT" dirty="0">
              <a:solidFill>
                <a:srgbClr val="00B0F0"/>
              </a:solidFill>
            </a:endParaRPr>
          </a:p>
        </p:txBody>
      </p:sp>
      <p:cxnSp>
        <p:nvCxnSpPr>
          <p:cNvPr id="21" name="Straight Arrow Connector 20"/>
          <p:cNvCxnSpPr>
            <a:endCxn id="11" idx="4"/>
          </p:cNvCxnSpPr>
          <p:nvPr/>
        </p:nvCxnSpPr>
        <p:spPr>
          <a:xfrm flipH="1">
            <a:off x="6735274" y="3154680"/>
            <a:ext cx="13813" cy="315464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804248" y="4716433"/>
            <a:ext cx="708848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3200" dirty="0" err="1" smtClean="0">
                <a:solidFill>
                  <a:srgbClr val="FFC000"/>
                </a:solidFill>
              </a:rPr>
              <a:t>Ra</a:t>
            </a:r>
            <a:endParaRPr lang="it-IT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3"/>
              <p:cNvSpPr txBox="1">
                <a:spLocks/>
              </p:cNvSpPr>
              <p:nvPr/>
            </p:nvSpPr>
            <p:spPr bwMode="auto">
              <a:xfrm>
                <a:off x="899592" y="1341438"/>
                <a:ext cx="3815469" cy="3374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rgbClr val="FFFF00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FFFF00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rgbClr val="FFFF00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FFFF00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00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00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00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00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it-IT" b="1" kern="0" dirty="0" err="1" smtClean="0"/>
                  <a:t>Perigee</a:t>
                </a:r>
                <a:r>
                  <a:rPr lang="it-IT" b="1" kern="0" dirty="0" smtClean="0"/>
                  <a:t>/</a:t>
                </a:r>
                <a:r>
                  <a:rPr lang="it-IT" b="1" kern="0" dirty="0" err="1" smtClean="0"/>
                  <a:t>periapsis</a:t>
                </a:r>
                <a:r>
                  <a:rPr lang="it-IT" b="1" kern="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kern="0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it-IT" b="1" i="1" kern="0" smtClean="0">
                            <a:latin typeface="Cambria Math" panose="02040503050406030204" pitchFamily="18" charset="0"/>
                          </a:rPr>
                          <m:t>𝑷</m:t>
                        </m:r>
                      </m:sub>
                    </m:sSub>
                  </m:oMath>
                </a14:m>
                <a:endParaRPr lang="it-IT" b="1" kern="0" dirty="0" smtClean="0"/>
              </a:p>
              <a:p>
                <a:pPr marL="0" indent="0">
                  <a:buNone/>
                </a:pPr>
                <a:endParaRPr lang="it-IT" sz="600" b="1" kern="0" dirty="0" smtClean="0"/>
              </a:p>
              <a:p>
                <a:pPr marL="0" indent="0">
                  <a:buNone/>
                </a:pPr>
                <a:r>
                  <a:rPr lang="it-IT" b="1" kern="0" dirty="0" err="1" smtClean="0"/>
                  <a:t>Apogee</a:t>
                </a:r>
                <a:r>
                  <a:rPr lang="it-IT" b="1" kern="0" dirty="0" smtClean="0"/>
                  <a:t>/</a:t>
                </a:r>
                <a:r>
                  <a:rPr lang="it-IT" b="1" kern="0" dirty="0" err="1" smtClean="0"/>
                  <a:t>apoapsis</a:t>
                </a:r>
                <a:r>
                  <a:rPr lang="it-IT" b="1" kern="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ker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it-IT" b="1" i="1" kern="0" smtClean="0"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</m:sSub>
                  </m:oMath>
                </a14:m>
                <a:endParaRPr lang="it-IT" b="1" kern="0" dirty="0" smtClean="0"/>
              </a:p>
              <a:p>
                <a:pPr marL="0" indent="0">
                  <a:buNone/>
                </a:pPr>
                <a:endParaRPr lang="it-IT" sz="600" b="1" kern="0" dirty="0" smtClean="0"/>
              </a:p>
              <a:p>
                <a:pPr marL="514350" indent="-514350">
                  <a:buAutoNum type="arabicParenR"/>
                </a:pPr>
                <a:r>
                  <a:rPr lang="it-IT" b="1" kern="0" dirty="0" err="1" smtClean="0"/>
                  <a:t>Eccentricity</a:t>
                </a:r>
                <a:r>
                  <a:rPr lang="it-IT" b="1" kern="0" dirty="0" smtClean="0"/>
                  <a:t>: </a:t>
                </a:r>
                <a:endParaRPr lang="it-IT" b="1" kern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0" kern="0" smtClean="0">
                          <a:latin typeface="Cambria Math" panose="02040503050406030204" pitchFamily="18" charset="0"/>
                        </a:rPr>
                        <m:t>𝐞</m:t>
                      </m:r>
                      <m:r>
                        <a:rPr lang="it-IT" b="1" i="0" kern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1" i="1" kern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1" i="1" kern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1" i="1" kern="0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it-IT" b="1" i="1" kern="0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it-IT" b="1" i="1" kern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b="1" i="1" ker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1" i="1" ker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it-IT" b="1" i="1" kern="0" smtClean="0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b="1" i="1" ker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1" i="1" ker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it-IT" b="1" i="1" ker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it-IT" b="1" i="1" kern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b="1" i="1" ker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1" i="1" ker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it-IT" b="1" i="1" kern="0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b="1" kern="0" dirty="0" smtClean="0"/>
              </a:p>
              <a:p>
                <a:pPr marL="0" indent="0">
                  <a:buNone/>
                </a:pPr>
                <a:endParaRPr lang="it-IT" b="1" kern="0" dirty="0" smtClean="0"/>
              </a:p>
              <a:p>
                <a:pPr marL="0" indent="0">
                  <a:buNone/>
                </a:pPr>
                <a:r>
                  <a:rPr lang="it-IT" b="1" kern="0" dirty="0" smtClean="0"/>
                  <a:t>2) </a:t>
                </a:r>
                <a:r>
                  <a:rPr lang="it-IT" b="1" kern="0" dirty="0"/>
                  <a:t>Semi-major </a:t>
                </a:r>
                <a:r>
                  <a:rPr lang="it-IT" b="1" kern="0" dirty="0" err="1"/>
                  <a:t>axis</a:t>
                </a:r>
                <a:r>
                  <a:rPr lang="it-IT" kern="0" dirty="0"/>
                  <a:t>:</a:t>
                </a:r>
                <a:endParaRPr lang="it-IT" kern="0" dirty="0" smtClean="0"/>
              </a:p>
              <a:p>
                <a:pPr marL="0" indent="0">
                  <a:buNone/>
                </a:pPr>
                <a:r>
                  <a:rPr lang="it-IT" kern="0" dirty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3200" kern="0">
                        <a:latin typeface="Cambria Math" panose="02040503050406030204" pitchFamily="18" charset="0"/>
                      </a:rPr>
                      <m:t>a</m:t>
                    </m:r>
                    <m:r>
                      <a:rPr lang="it-IT" sz="3200" ker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3200" i="1" ker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3200" i="1" kern="0"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it-IT" sz="3200" i="1" ker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it-IT" sz="3200" i="1" ker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3200" b="1" i="1" ker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3200" b="1" i="1" ker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200" b="1" i="1" ker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it-IT" sz="3200" b="1" i="1" ker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b>
                        </m:sSub>
                        <m:r>
                          <a:rPr lang="it-IT" sz="3200" b="1" i="1" ker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it-IT" sz="3200" b="1" i="1" ker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200" b="1" i="1" ker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it-IT" sz="3200" b="1" i="1" kern="0">
                                <a:latin typeface="Cambria Math" panose="02040503050406030204" pitchFamily="18" charset="0"/>
                              </a:rPr>
                              <m:t>𝑷</m:t>
                            </m:r>
                          </m:sub>
                        </m:sSub>
                      </m:num>
                      <m:den>
                        <m:r>
                          <a:rPr lang="it-IT" sz="3200" b="1" i="1" ker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it-IT" b="1" kern="0" dirty="0" smtClean="0"/>
                  <a:t> </a:t>
                </a:r>
                <a:endParaRPr lang="it-IT" b="1" kern="0" dirty="0"/>
              </a:p>
            </p:txBody>
          </p:sp>
        </mc:Choice>
        <mc:Fallback xmlns="">
          <p:sp>
            <p:nvSpPr>
              <p:cNvPr id="34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1341438"/>
                <a:ext cx="3815469" cy="3374995"/>
              </a:xfrm>
              <a:prstGeom prst="rect">
                <a:avLst/>
              </a:prstGeom>
              <a:blipFill>
                <a:blip r:embed="rId2"/>
                <a:stretch>
                  <a:fillRect l="-3360" t="-1805" b="-3194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5625388" y="1988840"/>
            <a:ext cx="537035" cy="4334621"/>
            <a:chOff x="5625388" y="1988840"/>
            <a:chExt cx="537035" cy="4334621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6144944" y="1988840"/>
              <a:ext cx="17479" cy="4334621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5625388" y="4126722"/>
              <a:ext cx="45878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3200" dirty="0" smtClean="0">
                  <a:solidFill>
                    <a:srgbClr val="FFFF00"/>
                  </a:solidFill>
                </a:rPr>
                <a:t>A</a:t>
              </a:r>
              <a:endParaRPr lang="it-IT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133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6013" y="1341438"/>
            <a:ext cx="7570787" cy="51117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/>
              <a:t>IMU (</a:t>
            </a:r>
            <a:r>
              <a:rPr lang="it-IT" altLang="it-IT" dirty="0" err="1"/>
              <a:t>Magnetometer+Gyroscope</a:t>
            </a:r>
            <a:r>
              <a:rPr lang="it-IT" altLang="it-IT" dirty="0"/>
              <a:t>)</a:t>
            </a:r>
            <a:endParaRPr lang="en-US" altLang="it-IT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-11515" y="1772816"/>
            <a:ext cx="9155515" cy="4536504"/>
            <a:chOff x="-11515" y="1772816"/>
            <a:chExt cx="5548673" cy="33102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r="72745"/>
            <a:stretch/>
          </p:blipFill>
          <p:spPr>
            <a:xfrm>
              <a:off x="-11515" y="1772816"/>
              <a:ext cx="2495284" cy="33082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66516"/>
            <a:stretch/>
          </p:blipFill>
          <p:spPr>
            <a:xfrm>
              <a:off x="2471569" y="1774896"/>
              <a:ext cx="3065589" cy="33082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6820857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6013" y="1341438"/>
            <a:ext cx="7570787" cy="51117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/>
              <a:t>IMU (</a:t>
            </a:r>
            <a:r>
              <a:rPr lang="it-IT" altLang="it-IT" dirty="0" err="1"/>
              <a:t>Magnetometer+Gyroscope</a:t>
            </a:r>
            <a:r>
              <a:rPr lang="it-IT" altLang="it-IT" dirty="0"/>
              <a:t>)</a:t>
            </a:r>
            <a:endParaRPr lang="en-US" altLang="it-IT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1597" y="1339968"/>
            <a:ext cx="9142403" cy="4681320"/>
            <a:chOff x="1597" y="1339968"/>
            <a:chExt cx="6190075" cy="284739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r="70487"/>
            <a:stretch/>
          </p:blipFill>
          <p:spPr>
            <a:xfrm>
              <a:off x="1597" y="1341438"/>
              <a:ext cx="2698195" cy="284592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61805"/>
            <a:stretch/>
          </p:blipFill>
          <p:spPr>
            <a:xfrm>
              <a:off x="2699792" y="1339968"/>
              <a:ext cx="3491880" cy="2845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0022469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6013" y="1341438"/>
            <a:ext cx="7570787" cy="5111750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1190624"/>
            <a:ext cx="9144000" cy="5667376"/>
            <a:chOff x="0" y="1190624"/>
            <a:chExt cx="6172550" cy="48306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r="65132"/>
            <a:stretch/>
          </p:blipFill>
          <p:spPr>
            <a:xfrm>
              <a:off x="0" y="1190624"/>
              <a:ext cx="3203848" cy="483066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67782"/>
            <a:stretch/>
          </p:blipFill>
          <p:spPr>
            <a:xfrm>
              <a:off x="3212196" y="1190624"/>
              <a:ext cx="2960354" cy="4830663"/>
            </a:xfrm>
            <a:prstGeom prst="rect">
              <a:avLst/>
            </a:prstGeom>
          </p:spPr>
        </p:pic>
      </p:grp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/>
              <a:t>IMU (</a:t>
            </a:r>
            <a:r>
              <a:rPr lang="it-IT" altLang="it-IT" dirty="0" err="1"/>
              <a:t>Magnetometer+Gyroscope</a:t>
            </a:r>
            <a:r>
              <a:rPr lang="it-IT" altLang="it-IT" dirty="0"/>
              <a:t>)</a:t>
            </a:r>
            <a:endParaRPr lang="en-US" altLang="it-IT" dirty="0" smtClean="0"/>
          </a:p>
        </p:txBody>
      </p:sp>
      <p:sp>
        <p:nvSpPr>
          <p:cNvPr id="2" name="Oval 1"/>
          <p:cNvSpPr/>
          <p:nvPr/>
        </p:nvSpPr>
        <p:spPr>
          <a:xfrm>
            <a:off x="4758539" y="2708920"/>
            <a:ext cx="3341853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758539" y="4829236"/>
            <a:ext cx="3341853" cy="6980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746172" y="5683256"/>
            <a:ext cx="3354220" cy="64147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758539" y="6161146"/>
            <a:ext cx="3341853" cy="8476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59738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6013" y="1341438"/>
            <a:ext cx="7570787" cy="5111750"/>
          </a:xfrm>
        </p:spPr>
        <p:txBody>
          <a:bodyPr/>
          <a:lstStyle/>
          <a:p>
            <a:r>
              <a:rPr lang="it-IT" dirty="0" err="1" smtClean="0">
                <a:solidFill>
                  <a:srgbClr val="00FF00"/>
                </a:solidFill>
              </a:rPr>
              <a:t>Very</a:t>
            </a:r>
            <a:r>
              <a:rPr lang="it-IT" dirty="0" smtClean="0">
                <a:solidFill>
                  <a:srgbClr val="00FF00"/>
                </a:solidFill>
              </a:rPr>
              <a:t> Simple </a:t>
            </a:r>
            <a:r>
              <a:rPr lang="it-IT" dirty="0" err="1">
                <a:solidFill>
                  <a:srgbClr val="00FF00"/>
                </a:solidFill>
              </a:rPr>
              <a:t>circuit</a:t>
            </a:r>
            <a:endParaRPr lang="it-IT" dirty="0">
              <a:solidFill>
                <a:srgbClr val="00FF00"/>
              </a:solidFill>
            </a:endParaRPr>
          </a:p>
          <a:p>
            <a:r>
              <a:rPr lang="it-IT" dirty="0" err="1" smtClean="0">
                <a:solidFill>
                  <a:srgbClr val="FF0000"/>
                </a:solidFill>
              </a:rPr>
              <a:t>Complex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>
                <a:solidFill>
                  <a:srgbClr val="FF0000"/>
                </a:solidFill>
              </a:rPr>
              <a:t>SW (</a:t>
            </a:r>
            <a:r>
              <a:rPr lang="it-IT" dirty="0" err="1">
                <a:solidFill>
                  <a:srgbClr val="FF0000"/>
                </a:solidFill>
              </a:rPr>
              <a:t>configuration</a:t>
            </a:r>
            <a:r>
              <a:rPr lang="it-IT" dirty="0">
                <a:solidFill>
                  <a:srgbClr val="FF0000"/>
                </a:solidFill>
              </a:rPr>
              <a:t>, </a:t>
            </a:r>
            <a:r>
              <a:rPr lang="it-IT" dirty="0" err="1">
                <a:solidFill>
                  <a:srgbClr val="FF0000"/>
                </a:solidFill>
              </a:rPr>
              <a:t>readout</a:t>
            </a:r>
            <a:r>
              <a:rPr lang="it-IT" dirty="0">
                <a:solidFill>
                  <a:srgbClr val="FF0000"/>
                </a:solidFill>
              </a:rPr>
              <a:t>, UART, etc.)</a:t>
            </a:r>
          </a:p>
          <a:p>
            <a:r>
              <a:rPr lang="it-IT" dirty="0" smtClean="0"/>
              <a:t>GROUND CALIBRATION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required</a:t>
            </a:r>
            <a:r>
              <a:rPr lang="it-IT" dirty="0" smtClean="0"/>
              <a:t>!</a:t>
            </a:r>
          </a:p>
          <a:p>
            <a:r>
              <a:rPr lang="it-IT" dirty="0" smtClean="0"/>
              <a:t>IN-FLIGHT CALIBRATION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required</a:t>
            </a:r>
            <a:r>
              <a:rPr lang="it-IT" dirty="0" smtClean="0"/>
              <a:t>!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DIGITAL SYSTEM: </a:t>
            </a:r>
            <a:r>
              <a:rPr lang="it-IT" dirty="0" err="1" smtClean="0">
                <a:solidFill>
                  <a:srgbClr val="FF0000"/>
                </a:solidFill>
              </a:rPr>
              <a:t>may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suffer</a:t>
            </a:r>
            <a:r>
              <a:rPr lang="it-IT" dirty="0" smtClean="0">
                <a:solidFill>
                  <a:srgbClr val="FF0000"/>
                </a:solidFill>
              </a:rPr>
              <a:t> from </a:t>
            </a:r>
            <a:r>
              <a:rPr lang="it-IT" dirty="0" err="1" smtClean="0">
                <a:solidFill>
                  <a:srgbClr val="FF0000"/>
                </a:solidFill>
              </a:rPr>
              <a:t>radiation-induced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latchup</a:t>
            </a:r>
            <a:r>
              <a:rPr lang="it-IT" dirty="0" smtClean="0">
                <a:solidFill>
                  <a:srgbClr val="FF0000"/>
                </a:solidFill>
              </a:rPr>
              <a:t> (SEL) and </a:t>
            </a:r>
            <a:r>
              <a:rPr lang="it-IT" dirty="0" err="1" smtClean="0">
                <a:solidFill>
                  <a:srgbClr val="FF0000"/>
                </a:solidFill>
              </a:rPr>
              <a:t>upsets</a:t>
            </a:r>
            <a:r>
              <a:rPr lang="it-IT" dirty="0" smtClean="0">
                <a:solidFill>
                  <a:srgbClr val="FF0000"/>
                </a:solidFill>
              </a:rPr>
              <a:t> (SEU)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NO FLIGHT HERITAGE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/>
              <a:t>IMU (</a:t>
            </a:r>
            <a:r>
              <a:rPr lang="it-IT" altLang="it-IT" dirty="0" err="1"/>
              <a:t>Magnetometer+Gyroscope</a:t>
            </a:r>
            <a:r>
              <a:rPr lang="it-IT" altLang="it-IT" dirty="0"/>
              <a:t>)</a:t>
            </a:r>
            <a:endParaRPr lang="en-US" altLang="it-IT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133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4172082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Sun</a:t>
            </a:r>
            <a:r>
              <a:rPr lang="it-IT" altLang="it-IT" dirty="0" smtClean="0"/>
              <a:t> and Star </a:t>
            </a:r>
            <a:r>
              <a:rPr lang="it-IT" altLang="it-IT" dirty="0" err="1" smtClean="0"/>
              <a:t>Sensors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8027987" cy="4784725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Different </a:t>
                </a:r>
                <a:r>
                  <a:rPr lang="it-IT" altLang="it-IT" dirty="0" err="1" smtClean="0"/>
                  <a:t>types</a:t>
                </a:r>
                <a:r>
                  <a:rPr lang="it-IT" altLang="it-IT" dirty="0" smtClean="0"/>
                  <a:t>:</a:t>
                </a:r>
              </a:p>
              <a:p>
                <a:pPr eaLnBrk="1" hangingPunct="1"/>
                <a:r>
                  <a:rPr lang="it-IT" altLang="it-IT" dirty="0" smtClean="0">
                    <a:solidFill>
                      <a:srgbClr val="00FF00"/>
                    </a:solidFill>
                  </a:rPr>
                  <a:t>Solar 1D (scalar)</a:t>
                </a:r>
              </a:p>
              <a:p>
                <a:pPr eaLnBrk="1" hangingPunct="1"/>
                <a:r>
                  <a:rPr lang="it-IT" altLang="it-IT" dirty="0" smtClean="0">
                    <a:solidFill>
                      <a:srgbClr val="00FF00"/>
                    </a:solidFill>
                  </a:rPr>
                  <a:t>Solar 2D (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axis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, no angle)</a:t>
                </a:r>
              </a:p>
              <a:p>
                <a:pPr eaLnBrk="1" hangingPunct="1"/>
                <a:r>
                  <a:rPr lang="it-IT" altLang="it-IT" dirty="0" smtClean="0">
                    <a:solidFill>
                      <a:srgbClr val="00FF00"/>
                    </a:solidFill>
                  </a:rPr>
                  <a:t>Solar + 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Horizon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 3D (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axis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 + angle)</a:t>
                </a:r>
              </a:p>
              <a:p>
                <a:pPr eaLnBrk="1" hangingPunct="1"/>
                <a:r>
                  <a:rPr lang="it-IT" altLang="it-IT" dirty="0" smtClean="0">
                    <a:solidFill>
                      <a:srgbClr val="00FF00"/>
                    </a:solidFill>
                  </a:rPr>
                  <a:t>Star 3D (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axis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 + angle)</a:t>
                </a:r>
              </a:p>
              <a:p>
                <a:pPr marL="0" indent="0" eaLnBrk="1" hangingPunct="1">
                  <a:buNone/>
                </a:pPr>
                <a:r>
                  <a:rPr lang="it-IT" altLang="it-IT" dirty="0" smtClean="0">
                    <a:solidFill>
                      <a:srgbClr val="FFFF00"/>
                    </a:solidFill>
                  </a:rPr>
                  <a:t>Note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that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they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ALL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have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to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identify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the so-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called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</a:t>
                </a:r>
                <a:r>
                  <a:rPr lang="it-IT" altLang="it-IT" dirty="0" smtClean="0">
                    <a:solidFill>
                      <a:srgbClr val="FFC000"/>
                    </a:solidFill>
                  </a:rPr>
                  <a:t>sun </a:t>
                </a:r>
                <a:r>
                  <a:rPr lang="it-IT" altLang="it-IT" dirty="0" err="1" smtClean="0">
                    <a:solidFill>
                      <a:srgbClr val="FFC000"/>
                    </a:solidFill>
                  </a:rPr>
                  <a:t>poiting</a:t>
                </a:r>
                <a:r>
                  <a:rPr lang="it-IT" altLang="it-IT" dirty="0" smtClean="0">
                    <a:solidFill>
                      <a:srgbClr val="FFC0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C000"/>
                    </a:solidFill>
                  </a:rPr>
                  <a:t>vector</a:t>
                </a:r>
                <a:r>
                  <a:rPr lang="it-IT" altLang="it-IT" dirty="0" smtClean="0">
                    <a:solidFill>
                      <a:srgbClr val="FFC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alt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altLang="it-IT" dirty="0" smtClean="0">
                    <a:solidFill>
                      <a:srgbClr val="FFFF00"/>
                    </a:solidFill>
                  </a:rPr>
                  <a:t>,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which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is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by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definition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a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unit-length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vector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pointing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from satellite to the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sun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.</a:t>
                </a:r>
              </a:p>
              <a:p>
                <a:pPr marL="0" indent="0" eaLnBrk="1" hangingPunct="1">
                  <a:buNone/>
                </a:pPr>
                <a:r>
                  <a:rPr lang="it-IT" altLang="it-IT" dirty="0" smtClean="0"/>
                  <a:t>A </a:t>
                </a:r>
                <a:r>
                  <a:rPr lang="it-IT" altLang="it-IT" dirty="0" err="1" smtClean="0"/>
                  <a:t>unit-length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vector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only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has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two</a:t>
                </a:r>
                <a:r>
                  <a:rPr lang="it-IT" altLang="it-IT" dirty="0" smtClean="0"/>
                  <a:t> DOF, </a:t>
                </a:r>
                <a:r>
                  <a:rPr lang="it-IT" altLang="it-IT" dirty="0" err="1" smtClean="0"/>
                  <a:t>therefore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two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components</a:t>
                </a:r>
                <a:r>
                  <a:rPr lang="it-IT" altLang="it-IT" dirty="0" smtClean="0"/>
                  <a:t> are </a:t>
                </a:r>
                <a:r>
                  <a:rPr lang="it-IT" altLang="it-IT" dirty="0" err="1" smtClean="0"/>
                  <a:t>usually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enough</a:t>
                </a:r>
                <a:r>
                  <a:rPr lang="it-IT" altLang="it-IT" dirty="0" smtClean="0"/>
                  <a:t> to </a:t>
                </a:r>
                <a:r>
                  <a:rPr lang="it-IT" altLang="it-IT" dirty="0" err="1" smtClean="0"/>
                  <a:t>define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it</a:t>
                </a:r>
                <a:r>
                  <a:rPr lang="it-IT" altLang="it-IT" dirty="0" smtClean="0"/>
                  <a:t>.</a:t>
                </a:r>
                <a:endParaRPr lang="it-IT" altLang="it-IT" dirty="0">
                  <a:solidFill>
                    <a:srgbClr val="FFFF00"/>
                  </a:solidFill>
                </a:endParaRPr>
              </a:p>
              <a:p>
                <a:pPr eaLnBrk="1" hangingPunct="1"/>
                <a:endParaRPr lang="it-IT" altLang="it-IT" dirty="0">
                  <a:solidFill>
                    <a:srgbClr val="00FF00"/>
                  </a:solidFill>
                </a:endParaRPr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8027987" cy="4784725"/>
              </a:xfrm>
              <a:blipFill rotWithShape="0">
                <a:blip r:embed="rId3"/>
                <a:stretch>
                  <a:fillRect l="-1519" t="-1274" b="-5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134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4297903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it-IT" altLang="it-IT" dirty="0"/>
              <a:t>Solar 1D </a:t>
            </a:r>
            <a:r>
              <a:rPr lang="it-IT" altLang="it-IT" dirty="0" err="1"/>
              <a:t>sensor</a:t>
            </a:r>
            <a:endParaRPr lang="it-IT" alt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196752"/>
                <a:ext cx="7858125" cy="5256436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Usually made of a single </a:t>
                </a:r>
                <a:r>
                  <a:rPr lang="it-IT" altLang="it-IT" dirty="0" err="1" smtClean="0"/>
                  <a:t>photodiode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foreseen</a:t>
                </a:r>
                <a:r>
                  <a:rPr lang="it-IT" altLang="it-IT" dirty="0" smtClean="0"/>
                  <a:t> for high </a:t>
                </a:r>
                <a:r>
                  <a:rPr lang="it-IT" altLang="it-IT" dirty="0" err="1" smtClean="0"/>
                  <a:t>illuminance</a:t>
                </a:r>
                <a:r>
                  <a:rPr lang="it-IT" altLang="it-IT" dirty="0" smtClean="0"/>
                  <a:t> (up to 128 k lx = 1360W/m2)</a:t>
                </a:r>
              </a:p>
              <a:p>
                <a:pPr marL="0" indent="0" eaLnBrk="1" hangingPunct="1">
                  <a:buNone/>
                </a:pPr>
                <a:r>
                  <a:rPr lang="it-IT" altLang="it-IT" dirty="0" smtClean="0">
                    <a:solidFill>
                      <a:srgbClr val="FF0000"/>
                    </a:solidFill>
                  </a:rPr>
                  <a:t>In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theory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altLang="it-IT" dirty="0" err="1" smtClean="0"/>
                  <a:t>current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generated</a:t>
                </a:r>
                <a:r>
                  <a:rPr lang="it-IT" altLang="it-IT" dirty="0" smtClean="0"/>
                  <a:t> by the </a:t>
                </a:r>
                <a:r>
                  <a:rPr lang="it-IT" altLang="it-IT" dirty="0" err="1" smtClean="0"/>
                  <a:t>photodiode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proportional</a:t>
                </a:r>
                <a:r>
                  <a:rPr lang="it-IT" altLang="it-IT" dirty="0" smtClean="0"/>
                  <a:t> to:</a:t>
                </a:r>
              </a:p>
              <a:p>
                <a:pPr eaLnBrk="1" hangingPunct="1"/>
                <a:r>
                  <a:rPr lang="it-IT" altLang="it-IT" dirty="0" smtClean="0">
                    <a:solidFill>
                      <a:srgbClr val="00FF00"/>
                    </a:solidFill>
                  </a:rPr>
                  <a:t>Cosine of </a:t>
                </a:r>
                <a:r>
                  <a:rPr lang="it-IT" altLang="it-IT" dirty="0" err="1">
                    <a:solidFill>
                      <a:srgbClr val="00FF00"/>
                    </a:solidFill>
                  </a:rPr>
                  <a:t>incidence</a:t>
                </a:r>
                <a:r>
                  <a:rPr lang="it-IT" altLang="it-IT" dirty="0">
                    <a:solidFill>
                      <a:srgbClr val="00FF00"/>
                    </a:solidFill>
                  </a:rPr>
                  <a:t> angle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altLang="it-IT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it-IT" altLang="it-IT" dirty="0" smtClean="0">
                    <a:solidFill>
                      <a:srgbClr val="00FF00"/>
                    </a:solidFill>
                  </a:rPr>
                  <a:t> (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variable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)</a:t>
                </a:r>
                <a:endParaRPr lang="it-IT" altLang="it-IT" dirty="0">
                  <a:solidFill>
                    <a:srgbClr val="00FF00"/>
                  </a:solidFill>
                </a:endParaRPr>
              </a:p>
              <a:p>
                <a:pPr eaLnBrk="1" hangingPunct="1"/>
                <a:r>
                  <a:rPr lang="it-IT" altLang="it-IT" dirty="0" err="1" smtClean="0"/>
                  <a:t>Illuminance</a:t>
                </a:r>
                <a:r>
                  <a:rPr lang="it-IT" altLang="it-IT" dirty="0" smtClean="0"/>
                  <a:t> (</a:t>
                </a:r>
                <a:r>
                  <a:rPr lang="it-IT" altLang="it-IT" dirty="0" err="1" smtClean="0"/>
                  <a:t>constant</a:t>
                </a:r>
                <a:r>
                  <a:rPr lang="it-IT" altLang="it-IT" dirty="0" smtClean="0"/>
                  <a:t> = 128 k lx)</a:t>
                </a:r>
              </a:p>
              <a:p>
                <a:pPr eaLnBrk="1" hangingPunct="1"/>
                <a:r>
                  <a:rPr lang="it-IT" altLang="it-IT" dirty="0" smtClean="0"/>
                  <a:t>Sensor sensitive area (</a:t>
                </a:r>
                <a:r>
                  <a:rPr lang="it-IT" altLang="it-IT" dirty="0" err="1" smtClean="0"/>
                  <a:t>constant</a:t>
                </a:r>
                <a:r>
                  <a:rPr lang="it-IT" altLang="it-IT" dirty="0" smtClean="0"/>
                  <a:t>)</a:t>
                </a:r>
              </a:p>
              <a:p>
                <a:pPr eaLnBrk="1" hangingPunct="1"/>
                <a:r>
                  <a:rPr lang="it-IT" altLang="it-IT" dirty="0" smtClean="0"/>
                  <a:t>Sensor </a:t>
                </a:r>
                <a:r>
                  <a:rPr lang="it-IT" altLang="it-IT" dirty="0" err="1" smtClean="0"/>
                  <a:t>sensitivity</a:t>
                </a:r>
                <a:r>
                  <a:rPr lang="it-IT" altLang="it-IT" dirty="0" smtClean="0"/>
                  <a:t> (</a:t>
                </a:r>
                <a:r>
                  <a:rPr lang="it-IT" altLang="it-IT" dirty="0" err="1" smtClean="0"/>
                  <a:t>constant</a:t>
                </a:r>
                <a:r>
                  <a:rPr lang="it-IT" altLang="it-IT" dirty="0" smtClean="0"/>
                  <a:t>)</a:t>
                </a:r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Therefore</a:t>
                </a:r>
                <a:endParaRPr lang="it-IT" altLang="it-IT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  <m:r>
                        <a:rPr lang="it-IT" altLang="it-IT" b="0" i="1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it-IT" altLang="it-IT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𝑆𝑆</m:t>
                          </m:r>
                        </m:sub>
                      </m:sSub>
                      <m:func>
                        <m:funcPr>
                          <m:ctrlPr>
                            <a:rPr lang="it-IT" altLang="it-IT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altLang="it-IT" b="0" i="0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it-IT" altLang="it-IT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it-IT" altLang="it-IT" dirty="0" smtClean="0">
                  <a:solidFill>
                    <a:srgbClr val="00FF00"/>
                  </a:solidFill>
                </a:endParaRPr>
              </a:p>
              <a:p>
                <a:pPr marL="0" indent="0" eaLnBrk="1" hangingPunct="1">
                  <a:buNone/>
                </a:pPr>
                <a:r>
                  <a:rPr lang="it-IT" altLang="it-IT" dirty="0" smtClean="0">
                    <a:solidFill>
                      <a:srgbClr val="FFFF00"/>
                    </a:solidFill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𝑆𝑆</m:t>
                        </m:r>
                      </m:sub>
                    </m:sSub>
                  </m:oMath>
                </a14:m>
                <a:r>
                  <a:rPr lang="it-IT" altLang="it-IT" dirty="0" smtClean="0">
                    <a:solidFill>
                      <a:srgbClr val="FFFF00"/>
                    </a:solidFill>
                  </a:rPr>
                  <a:t> being an appropriate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constant</a:t>
                </a:r>
                <a:endParaRPr lang="it-IT" altLang="it-IT" dirty="0" smtClean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196752"/>
                <a:ext cx="7858125" cy="5256436"/>
              </a:xfrm>
              <a:blipFill rotWithShape="0">
                <a:blip r:embed="rId3"/>
                <a:stretch>
                  <a:fillRect l="-1552" t="-1159" r="-1319" b="-55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135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791793367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it-IT" altLang="it-IT" dirty="0"/>
              <a:t>Solar 1D </a:t>
            </a:r>
            <a:r>
              <a:rPr lang="it-IT" altLang="it-IT" dirty="0" err="1"/>
              <a:t>sensor</a:t>
            </a:r>
            <a:endParaRPr lang="it-IT" altLang="it-IT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196752"/>
            <a:ext cx="7858125" cy="525643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it-IT" altLang="it-IT" b="1" dirty="0" smtClean="0">
                <a:solidFill>
                  <a:srgbClr val="FFFF00"/>
                </a:solidFill>
              </a:rPr>
              <a:t>CPC1822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136</a:t>
            </a:fld>
            <a:endParaRPr lang="it-IT" alt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1294063"/>
            <a:ext cx="2381796" cy="18253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3428356"/>
            <a:ext cx="2381796" cy="2607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739" y="2113119"/>
            <a:ext cx="4713397" cy="392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31094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it-IT" altLang="it-IT" dirty="0"/>
              <a:t>Solar 1D </a:t>
            </a:r>
            <a:r>
              <a:rPr lang="it-IT" altLang="it-IT" dirty="0" err="1"/>
              <a:t>sensor</a:t>
            </a:r>
            <a:endParaRPr lang="it-IT" alt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4784725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>
                    <a:solidFill>
                      <a:srgbClr val="FF0000"/>
                    </a:solidFill>
                  </a:rPr>
                  <a:t>In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theory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altLang="it-IT" dirty="0" smtClean="0"/>
                  <a:t>output </a:t>
                </a:r>
                <a:r>
                  <a:rPr lang="it-IT" altLang="it-IT" dirty="0" err="1" smtClean="0"/>
                  <a:t>current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proportional</a:t>
                </a:r>
                <a:r>
                  <a:rPr lang="it-IT" altLang="it-IT" dirty="0" smtClean="0"/>
                  <a:t>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altLang="it-IT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it-IT" altLang="it-IT" dirty="0" smtClean="0"/>
                  <a:t>, </a:t>
                </a:r>
                <a:r>
                  <a:rPr lang="it-IT" altLang="it-IT" dirty="0" err="1" smtClean="0"/>
                  <a:t>therefore</a:t>
                </a:r>
                <a:r>
                  <a:rPr lang="it-IT" altLang="it-IT" dirty="0" smtClean="0"/>
                  <a:t> to the </a:t>
                </a:r>
                <a14:m>
                  <m:oMath xmlns:m="http://schemas.openxmlformats.org/officeDocument/2006/math">
                    <m:r>
                      <a:rPr lang="it-IT" alt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altLang="it-IT" dirty="0" smtClean="0"/>
                  <a:t> component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it-IT" altLang="it-IT" dirty="0" smtClean="0"/>
                  <a:t> of </a:t>
                </a:r>
                <a:r>
                  <a:rPr lang="it-IT" altLang="it-IT" dirty="0" err="1" smtClean="0"/>
                  <a:t>sun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pointing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vector</a:t>
                </a:r>
                <a:r>
                  <a:rPr lang="it-IT" altLang="it-IT" dirty="0" smtClean="0"/>
                  <a:t> </a:t>
                </a:r>
                <a:r>
                  <a:rPr lang="it-IT" altLang="it-IT" dirty="0" smtClean="0">
                    <a:solidFill>
                      <a:srgbClr val="FFC000"/>
                    </a:solidFill>
                  </a:rPr>
                  <a:t>(suppose </a:t>
                </a:r>
                <a:r>
                  <a:rPr lang="it-IT" altLang="it-IT" dirty="0" err="1" smtClean="0">
                    <a:solidFill>
                      <a:srgbClr val="FFC000"/>
                    </a:solidFill>
                  </a:rPr>
                  <a:t>that</a:t>
                </a:r>
                <a:r>
                  <a:rPr lang="it-IT" altLang="it-IT" dirty="0" smtClean="0">
                    <a:solidFill>
                      <a:srgbClr val="FFC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alt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altLang="it-IT" dirty="0" smtClean="0">
                    <a:solidFill>
                      <a:srgbClr val="FFC0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C000"/>
                    </a:solidFill>
                  </a:rPr>
                  <a:t>is</a:t>
                </a:r>
                <a:r>
                  <a:rPr lang="it-IT" altLang="it-IT" dirty="0" smtClean="0">
                    <a:solidFill>
                      <a:srgbClr val="FFC000"/>
                    </a:solidFill>
                  </a:rPr>
                  <a:t> the </a:t>
                </a:r>
                <a:r>
                  <a:rPr lang="it-IT" altLang="it-IT" dirty="0" err="1" smtClean="0">
                    <a:solidFill>
                      <a:srgbClr val="FFC000"/>
                    </a:solidFill>
                  </a:rPr>
                  <a:t>axis</a:t>
                </a:r>
                <a:r>
                  <a:rPr lang="it-IT" altLang="it-IT" dirty="0" smtClean="0">
                    <a:solidFill>
                      <a:srgbClr val="FFC0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C000"/>
                    </a:solidFill>
                  </a:rPr>
                  <a:t>orthogonal</a:t>
                </a:r>
                <a:r>
                  <a:rPr lang="it-IT" altLang="it-IT" dirty="0" smtClean="0">
                    <a:solidFill>
                      <a:srgbClr val="FFC000"/>
                    </a:solidFill>
                  </a:rPr>
                  <a:t> to the </a:t>
                </a:r>
                <a:r>
                  <a:rPr lang="it-IT" altLang="it-IT" dirty="0" err="1" smtClean="0">
                    <a:solidFill>
                      <a:srgbClr val="FFC000"/>
                    </a:solidFill>
                  </a:rPr>
                  <a:t>sensor</a:t>
                </a:r>
                <a:r>
                  <a:rPr lang="it-IT" altLang="it-IT" dirty="0" smtClean="0">
                    <a:solidFill>
                      <a:srgbClr val="FFC0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C000"/>
                    </a:solidFill>
                  </a:rPr>
                  <a:t>surface</a:t>
                </a:r>
                <a:r>
                  <a:rPr lang="it-IT" altLang="it-IT" dirty="0" smtClean="0">
                    <a:solidFill>
                      <a:srgbClr val="FFC000"/>
                    </a:solidFill>
                  </a:rPr>
                  <a:t>)</a:t>
                </a:r>
                <a:endParaRPr lang="it-IT" altLang="it-IT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  <m:r>
                        <a:rPr lang="it-IT" altLang="it-IT" i="1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𝑆𝑆</m:t>
                          </m:r>
                        </m:sub>
                      </m:sSub>
                      <m:r>
                        <a:rPr lang="it-IT" altLang="it-IT" b="0" i="1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</m:oMath>
                  </m:oMathPara>
                </a14:m>
                <a:endParaRPr lang="it-IT" altLang="it-IT" dirty="0"/>
              </a:p>
              <a:p>
                <a:pPr marL="0" indent="0" eaLnBrk="1" hangingPunct="1">
                  <a:buNone/>
                </a:pPr>
                <a:r>
                  <a:rPr lang="it-IT" altLang="it-IT" dirty="0" smtClean="0">
                    <a:solidFill>
                      <a:srgbClr val="FF0000"/>
                    </a:solidFill>
                  </a:rPr>
                  <a:t>In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practice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,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sensor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sensitivity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is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not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uniform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in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all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directions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therefore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output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is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not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exactly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proportional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it-IT" altLang="it-IT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altLang="it-IT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it-IT" altLang="it-IT" dirty="0" smtClean="0">
                    <a:solidFill>
                      <a:srgbClr val="FFFF00"/>
                    </a:solidFill>
                  </a:rPr>
                  <a:t>,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therefore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to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</m:oMath>
                </a14:m>
                <a:endParaRPr lang="it-IT" altLang="it-IT" dirty="0" smtClean="0">
                  <a:solidFill>
                    <a:srgbClr val="00FF00"/>
                  </a:solidFill>
                </a:endParaRPr>
              </a:p>
              <a:p>
                <a:pPr marL="0" indent="0" eaLnBrk="1" hangingPunct="1">
                  <a:buNone/>
                </a:pPr>
                <a:endParaRPr lang="it-IT" altLang="it-IT" dirty="0" smtClean="0">
                  <a:solidFill>
                    <a:srgbClr val="00FF00"/>
                  </a:solidFill>
                </a:endParaRPr>
              </a:p>
              <a:p>
                <a:pPr marL="0" indent="0" eaLnBrk="1" hangingPunct="1">
                  <a:buNone/>
                </a:pPr>
                <a:r>
                  <a:rPr lang="it-IT" altLang="it-IT" dirty="0" smtClean="0">
                    <a:solidFill>
                      <a:srgbClr val="00FF00"/>
                    </a:solidFill>
                  </a:rPr>
                  <a:t>Must be 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compensated</a:t>
                </a:r>
                <a:endParaRPr lang="it-IT" altLang="it-IT" dirty="0">
                  <a:solidFill>
                    <a:srgbClr val="00FF00"/>
                  </a:solidFill>
                </a:endParaRPr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4784725"/>
              </a:xfrm>
              <a:blipFill rotWithShape="0">
                <a:blip r:embed="rId3"/>
                <a:stretch>
                  <a:fillRect l="-1552" t="-1274" r="-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137</a:t>
            </a:fld>
            <a:endParaRPr lang="it-IT" altLang="it-IT" dirty="0"/>
          </a:p>
        </p:txBody>
      </p:sp>
      <p:grpSp>
        <p:nvGrpSpPr>
          <p:cNvPr id="16" name="Group 15"/>
          <p:cNvGrpSpPr/>
          <p:nvPr/>
        </p:nvGrpSpPr>
        <p:grpSpPr>
          <a:xfrm>
            <a:off x="4431547" y="2940986"/>
            <a:ext cx="4713397" cy="3922338"/>
            <a:chOff x="4431547" y="3107062"/>
            <a:chExt cx="4713397" cy="3922338"/>
          </a:xfrm>
        </p:grpSpPr>
        <p:grpSp>
          <p:nvGrpSpPr>
            <p:cNvPr id="14" name="Group 13"/>
            <p:cNvGrpSpPr/>
            <p:nvPr/>
          </p:nvGrpSpPr>
          <p:grpSpPr>
            <a:xfrm>
              <a:off x="4431547" y="3107062"/>
              <a:ext cx="4713397" cy="3922338"/>
              <a:chOff x="4431547" y="3107062"/>
              <a:chExt cx="4713397" cy="392233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31547" y="3107062"/>
                <a:ext cx="4713397" cy="3922338"/>
              </a:xfrm>
              <a:prstGeom prst="rect">
                <a:avLst/>
              </a:prstGeom>
            </p:spPr>
          </p:pic>
          <p:sp>
            <p:nvSpPr>
              <p:cNvPr id="3" name="Oval 2"/>
              <p:cNvSpPr/>
              <p:nvPr/>
            </p:nvSpPr>
            <p:spPr>
              <a:xfrm>
                <a:off x="5147903" y="4365104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5867983" y="4482935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6576158" y="4869160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7303381" y="5368454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8011556" y="6059392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8335306" y="6369423"/>
                <a:ext cx="72008" cy="7200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5602984" y="5090424"/>
                  <a:ext cx="1185261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it-IT" altLang="it-IT" sz="3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it-IT" altLang="it-IT" sz="32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it-IT" altLang="it-IT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2984" y="5090424"/>
                  <a:ext cx="1185261" cy="58477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/>
            <p:cNvSpPr txBox="1"/>
            <p:nvPr/>
          </p:nvSpPr>
          <p:spPr>
            <a:xfrm>
              <a:off x="7172822" y="4106622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dirty="0" err="1" smtClean="0">
                  <a:solidFill>
                    <a:srgbClr val="008A3E"/>
                  </a:solidFill>
                </a:rPr>
                <a:t>real</a:t>
              </a:r>
              <a:endParaRPr lang="en-US" dirty="0">
                <a:solidFill>
                  <a:srgbClr val="008A3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3542071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it-IT" altLang="it-IT" dirty="0"/>
              <a:t>Solar 1D </a:t>
            </a:r>
            <a:r>
              <a:rPr lang="it-IT" altLang="it-IT" dirty="0" err="1"/>
              <a:t>sensor</a:t>
            </a:r>
            <a:endParaRPr lang="it-IT" altLang="it-IT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341438"/>
            <a:ext cx="7858125" cy="47847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it-IT" altLang="it-IT" dirty="0" err="1" smtClean="0"/>
              <a:t>Alternatively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one</a:t>
            </a:r>
            <a:r>
              <a:rPr lang="it-IT" altLang="it-IT" dirty="0" smtClean="0"/>
              <a:t> can use a </a:t>
            </a:r>
            <a:r>
              <a:rPr lang="it-IT" altLang="it-IT" dirty="0" err="1" smtClean="0">
                <a:solidFill>
                  <a:srgbClr val="FF0000"/>
                </a:solidFill>
              </a:rPr>
              <a:t>diffusing</a:t>
            </a:r>
            <a:r>
              <a:rPr lang="it-IT" altLang="it-IT" dirty="0" smtClean="0">
                <a:solidFill>
                  <a:srgbClr val="FF0000"/>
                </a:solidFill>
              </a:rPr>
              <a:t> </a:t>
            </a:r>
            <a:r>
              <a:rPr lang="it-IT" altLang="it-IT" dirty="0" err="1" smtClean="0">
                <a:solidFill>
                  <a:srgbClr val="FF0000"/>
                </a:solidFill>
              </a:rPr>
              <a:t>filter</a:t>
            </a:r>
            <a:r>
              <a:rPr lang="it-IT" altLang="it-IT" dirty="0" smtClean="0">
                <a:solidFill>
                  <a:srgbClr val="FF0000"/>
                </a:solidFill>
              </a:rPr>
              <a:t> </a:t>
            </a:r>
            <a:r>
              <a:rPr lang="it-IT" altLang="it-IT" dirty="0" smtClean="0"/>
              <a:t>in front of the </a:t>
            </a:r>
            <a:r>
              <a:rPr lang="it-IT" altLang="it-IT" dirty="0" err="1" smtClean="0"/>
              <a:t>sensor</a:t>
            </a:r>
            <a:endParaRPr lang="it-IT" altLang="it-IT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138</a:t>
            </a:fld>
            <a:endParaRPr lang="it-IT" altLang="it-IT" dirty="0"/>
          </a:p>
        </p:txBody>
      </p:sp>
      <p:grpSp>
        <p:nvGrpSpPr>
          <p:cNvPr id="54" name="Group 53"/>
          <p:cNvGrpSpPr/>
          <p:nvPr/>
        </p:nvGrpSpPr>
        <p:grpSpPr>
          <a:xfrm>
            <a:off x="2411760" y="2924944"/>
            <a:ext cx="4596200" cy="2936527"/>
            <a:chOff x="2493930" y="2512017"/>
            <a:chExt cx="4596200" cy="2936527"/>
          </a:xfrm>
        </p:grpSpPr>
        <p:grpSp>
          <p:nvGrpSpPr>
            <p:cNvPr id="42" name="Group 41"/>
            <p:cNvGrpSpPr/>
            <p:nvPr/>
          </p:nvGrpSpPr>
          <p:grpSpPr>
            <a:xfrm>
              <a:off x="2493930" y="2512017"/>
              <a:ext cx="4596200" cy="2936527"/>
              <a:chOff x="2493930" y="2512017"/>
              <a:chExt cx="4596200" cy="2936527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2493930" y="2512017"/>
                <a:ext cx="4596200" cy="29365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3851920" y="4437111"/>
                <a:ext cx="1944216" cy="1440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027748" y="4356720"/>
                <a:ext cx="1592560" cy="80392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948983" y="4667944"/>
                <a:ext cx="169950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sz="2800" dirty="0"/>
                  <a:t>SENSOR</a:t>
                </a:r>
                <a:endParaRPr lang="en-US" sz="2800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027748" y="3783309"/>
                <a:ext cx="1592560" cy="80392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flipH="1">
                <a:off x="4283968" y="3140968"/>
                <a:ext cx="1152128" cy="642341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4535996" y="3140967"/>
                <a:ext cx="1152128" cy="642341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H="1">
                <a:off x="4792030" y="3146969"/>
                <a:ext cx="1152128" cy="642341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H="1">
                <a:off x="5061477" y="3143967"/>
                <a:ext cx="1152128" cy="642341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H="1">
                <a:off x="5318454" y="3146697"/>
                <a:ext cx="1152128" cy="642341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4027748" y="3783308"/>
                <a:ext cx="0" cy="65665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5618981" y="3783308"/>
                <a:ext cx="0" cy="65665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flipH="1">
                <a:off x="4297196" y="3791768"/>
                <a:ext cx="1" cy="57251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flipH="1">
                <a:off x="4551226" y="3791768"/>
                <a:ext cx="1" cy="57251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H="1">
                <a:off x="4798735" y="3791768"/>
                <a:ext cx="1" cy="57251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flipH="1">
                <a:off x="5074705" y="3781352"/>
                <a:ext cx="1" cy="57251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flipH="1">
                <a:off x="5325111" y="3791768"/>
                <a:ext cx="1" cy="57251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V="1">
                <a:off x="4297196" y="2924944"/>
                <a:ext cx="0" cy="86409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Arc 38"/>
              <p:cNvSpPr/>
              <p:nvPr/>
            </p:nvSpPr>
            <p:spPr>
              <a:xfrm>
                <a:off x="4088647" y="3587305"/>
                <a:ext cx="418820" cy="392976"/>
              </a:xfrm>
              <a:prstGeom prst="arc">
                <a:avLst>
                  <a:gd name="adj1" fmla="val 16240187"/>
                  <a:gd name="adj2" fmla="val 19704649"/>
                </a:avLst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4222122" y="3140925"/>
                    <a:ext cx="496546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US" sz="28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0" name="TextBox 3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22122" y="3140925"/>
                    <a:ext cx="496546" cy="523220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5" name="Rectangle 44"/>
            <p:cNvSpPr/>
            <p:nvPr/>
          </p:nvSpPr>
          <p:spPr>
            <a:xfrm>
              <a:off x="2844322" y="3268811"/>
              <a:ext cx="13955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2800" dirty="0" smtClean="0"/>
                <a:t>FILTER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/>
                <p:cNvSpPr/>
                <p:nvPr/>
              </p:nvSpPr>
              <p:spPr>
                <a:xfrm>
                  <a:off x="2865942" y="3913411"/>
                  <a:ext cx="120379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indent="0" eaLnBrk="1" hangingPunct="1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altLang="it-IT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func>
                          <m:funcPr>
                            <m:ctrlPr>
                              <a:rPr lang="it-IT" altLang="it-IT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it-IT" altLang="it-IT" sz="240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it-IT" altLang="it-IT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oMath>
                    </m:oMathPara>
                  </a14:m>
                  <a:endParaRPr lang="it-IT" altLang="it-IT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Rectangle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5942" y="3913411"/>
                  <a:ext cx="1203791" cy="461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/>
                <p:cNvSpPr/>
                <p:nvPr/>
              </p:nvSpPr>
              <p:spPr>
                <a:xfrm>
                  <a:off x="4819993" y="2762777"/>
                  <a:ext cx="53700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indent="0" eaLnBrk="1" hangingPunct="1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altLang="it-IT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it-IT" altLang="it-IT" sz="2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Rectangle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9993" y="2762777"/>
                  <a:ext cx="537006" cy="52322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Straight Connector 49"/>
            <p:cNvCxnSpPr/>
            <p:nvPr/>
          </p:nvCxnSpPr>
          <p:spPr>
            <a:xfrm>
              <a:off x="5325111" y="4179539"/>
              <a:ext cx="18299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5507441" y="4179539"/>
              <a:ext cx="663" cy="1743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97540602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it-IT" altLang="it-IT" dirty="0"/>
              <a:t>Solar </a:t>
            </a:r>
            <a:r>
              <a:rPr lang="it-IT" altLang="it-IT" dirty="0" smtClean="0"/>
              <a:t>2D </a:t>
            </a:r>
            <a:r>
              <a:rPr lang="it-IT" altLang="it-IT" dirty="0" err="1"/>
              <a:t>sensor</a:t>
            </a:r>
            <a:endParaRPr lang="it-IT" alt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196752"/>
                <a:ext cx="7858125" cy="5256436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Usually made of a </a:t>
                </a:r>
                <a:r>
                  <a:rPr lang="it-IT" altLang="it-IT" dirty="0" err="1" smtClean="0"/>
                  <a:t>pinhole</a:t>
                </a:r>
                <a:r>
                  <a:rPr lang="it-IT" altLang="it-IT" dirty="0" smtClean="0"/>
                  <a:t> in front of a camera.</a:t>
                </a:r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Pinhole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receives</a:t>
                </a:r>
                <a:r>
                  <a:rPr lang="it-IT" altLang="it-IT" dirty="0" smtClean="0"/>
                  <a:t> a spot of light </a:t>
                </a:r>
                <a:r>
                  <a:rPr lang="it-IT" altLang="it-IT" dirty="0" err="1" smtClean="0"/>
                  <a:t>which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offset (</a:t>
                </a:r>
                <a:r>
                  <a:rPr lang="it-IT" altLang="it-IT" dirty="0" err="1" smtClean="0"/>
                  <a:t>along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altLang="it-IT" b="0" i="1" smtClean="0">
                        <a:solidFill>
                          <a:srgbClr val="FF99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altLang="it-IT" dirty="0" smtClean="0"/>
                  <a:t> and </a:t>
                </a:r>
                <a14:m>
                  <m:oMath xmlns:m="http://schemas.openxmlformats.org/officeDocument/2006/math">
                    <m:r>
                      <a:rPr lang="it-IT" altLang="it-IT" b="0" i="1" smtClean="0">
                        <a:solidFill>
                          <a:srgbClr val="FF9900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coordinates</a:t>
                </a:r>
                <a:r>
                  <a:rPr lang="it-IT" altLang="it-IT" dirty="0" smtClean="0"/>
                  <a:t>) by an </a:t>
                </a:r>
                <a:r>
                  <a:rPr lang="it-IT" altLang="it-IT" dirty="0" err="1" smtClean="0"/>
                  <a:t>amount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proportional</a:t>
                </a:r>
                <a:r>
                  <a:rPr lang="it-IT" altLang="it-IT" dirty="0" smtClean="0"/>
                  <a:t> to the </a:t>
                </a:r>
                <a14:m>
                  <m:oMath xmlns:m="http://schemas.openxmlformats.org/officeDocument/2006/math">
                    <m:r>
                      <a:rPr lang="it-IT" altLang="it-IT" i="1" smtClean="0">
                        <a:solidFill>
                          <a:srgbClr val="FF99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altLang="it-IT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altLang="it-IT" dirty="0" smtClean="0"/>
                  <a:t>and </a:t>
                </a:r>
                <a14:m>
                  <m:oMath xmlns:m="http://schemas.openxmlformats.org/officeDocument/2006/math">
                    <m:r>
                      <a:rPr lang="it-IT" altLang="it-IT" b="0" i="1" smtClean="0">
                        <a:solidFill>
                          <a:srgbClr val="FF9900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components</a:t>
                </a:r>
                <a:r>
                  <a:rPr lang="it-IT" altLang="it-IT" dirty="0" smtClean="0"/>
                  <a:t> of </a:t>
                </a:r>
                <a:r>
                  <a:rPr lang="it-IT" altLang="it-IT" dirty="0" err="1" smtClean="0"/>
                  <a:t>sun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point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vector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altLang="it-IT" b="0" i="1" smtClean="0">
                        <a:solidFill>
                          <a:srgbClr val="FF99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altLang="it-IT" dirty="0" smtClean="0"/>
                  <a:t>.</a:t>
                </a:r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/>
                  <a:t>Solar 2D Sensor can </a:t>
                </a:r>
                <a:r>
                  <a:rPr lang="it-IT" altLang="it-IT" dirty="0" err="1"/>
                  <a:t>either</a:t>
                </a:r>
                <a:r>
                  <a:rPr lang="it-IT" altLang="it-IT" dirty="0"/>
                  <a:t> be</a:t>
                </a:r>
                <a:r>
                  <a:rPr lang="it-IT" altLang="it-IT" dirty="0" smtClean="0"/>
                  <a:t>:</a:t>
                </a:r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196752"/>
                <a:ext cx="7858125" cy="5256436"/>
              </a:xfrm>
              <a:blipFill rotWithShape="0">
                <a:blip r:embed="rId3"/>
                <a:stretch>
                  <a:fillRect l="-1552" t="-1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139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393120223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355976" y="1340768"/>
            <a:ext cx="4824536" cy="42922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err="1"/>
              <a:t>Orbital</a:t>
            </a:r>
            <a:r>
              <a:rPr lang="it-IT" sz="3200" dirty="0"/>
              <a:t> </a:t>
            </a:r>
            <a:r>
              <a:rPr lang="it-IT" sz="3200" dirty="0" err="1"/>
              <a:t>params</a:t>
            </a:r>
            <a:r>
              <a:rPr lang="it-IT" sz="3200" dirty="0"/>
              <a:t> (</a:t>
            </a:r>
            <a:r>
              <a:rPr lang="it-IT" sz="3200" dirty="0" err="1"/>
              <a:t>Keplerian</a:t>
            </a:r>
            <a:r>
              <a:rPr lang="it-IT" sz="3200" dirty="0"/>
              <a:t> </a:t>
            </a:r>
            <a:r>
              <a:rPr lang="it-IT" sz="3200" dirty="0" err="1"/>
              <a:t>elements</a:t>
            </a:r>
            <a:r>
              <a:rPr lang="it-IT" sz="3200" dirty="0"/>
              <a:t>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340768"/>
            <a:ext cx="4824536" cy="429229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C8DAF-9F0B-4E73-AD4B-9EC43806CC7C}" type="slidenum">
              <a:rPr lang="it-IT" altLang="it-IT" smtClean="0"/>
              <a:pPr/>
              <a:t>14</a:t>
            </a:fld>
            <a:endParaRPr lang="it-IT" altLang="it-IT" dirty="0"/>
          </a:p>
        </p:txBody>
      </p:sp>
      <p:sp>
        <p:nvSpPr>
          <p:cNvPr id="24" name="Content Placeholder 3"/>
          <p:cNvSpPr txBox="1">
            <a:spLocks/>
          </p:cNvSpPr>
          <p:nvPr/>
        </p:nvSpPr>
        <p:spPr bwMode="auto">
          <a:xfrm>
            <a:off x="827584" y="1341438"/>
            <a:ext cx="3672409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FFFF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FFFF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kern="0" dirty="0" smtClean="0"/>
              <a:t>Reference </a:t>
            </a:r>
            <a:r>
              <a:rPr lang="it-IT" kern="0" dirty="0" err="1" smtClean="0"/>
              <a:t>plane</a:t>
            </a:r>
            <a:r>
              <a:rPr lang="it-IT" kern="0" dirty="0" smtClean="0"/>
              <a:t>: </a:t>
            </a:r>
            <a:r>
              <a:rPr lang="it-IT" b="1" kern="0" dirty="0" smtClean="0"/>
              <a:t>Earth </a:t>
            </a:r>
            <a:r>
              <a:rPr lang="it-IT" b="1" kern="0" dirty="0" err="1" smtClean="0"/>
              <a:t>Equatorial</a:t>
            </a:r>
            <a:r>
              <a:rPr lang="it-IT" b="1" kern="0" dirty="0" smtClean="0"/>
              <a:t> </a:t>
            </a:r>
            <a:r>
              <a:rPr lang="it-IT" b="1" kern="0" dirty="0" err="1" smtClean="0"/>
              <a:t>plane</a:t>
            </a:r>
            <a:endParaRPr lang="it-IT" b="1" kern="0" dirty="0" smtClean="0"/>
          </a:p>
          <a:p>
            <a:pPr marL="0" indent="0">
              <a:buNone/>
            </a:pPr>
            <a:endParaRPr lang="it-IT" b="1" kern="0" dirty="0" smtClean="0"/>
          </a:p>
          <a:p>
            <a:pPr marL="0" indent="0">
              <a:buNone/>
            </a:pPr>
            <a:r>
              <a:rPr lang="it-IT" kern="0" dirty="0" smtClean="0"/>
              <a:t>Reference </a:t>
            </a:r>
            <a:r>
              <a:rPr lang="it-IT" kern="0" dirty="0" err="1" smtClean="0"/>
              <a:t>direction</a:t>
            </a:r>
            <a:r>
              <a:rPr lang="it-IT" kern="0" dirty="0" smtClean="0"/>
              <a:t>: </a:t>
            </a:r>
            <a:r>
              <a:rPr lang="it-IT" b="1" dirty="0"/>
              <a:t>First Point of </a:t>
            </a:r>
            <a:r>
              <a:rPr lang="it-IT" b="1" dirty="0" err="1" smtClean="0"/>
              <a:t>Aries</a:t>
            </a:r>
            <a:endParaRPr lang="it-IT" b="1" dirty="0" smtClean="0"/>
          </a:p>
          <a:p>
            <a:pPr marL="0" indent="0">
              <a:buNone/>
            </a:pPr>
            <a:endParaRPr lang="it-IT" b="1" kern="0" dirty="0"/>
          </a:p>
          <a:p>
            <a:pPr marL="0" indent="0">
              <a:buNone/>
            </a:pPr>
            <a:r>
              <a:rPr lang="it-IT" b="1" kern="0" dirty="0" smtClean="0"/>
              <a:t>1) </a:t>
            </a:r>
            <a:r>
              <a:rPr lang="it-IT" b="1" kern="0" dirty="0" err="1" smtClean="0"/>
              <a:t>Eccentricity</a:t>
            </a:r>
            <a:r>
              <a:rPr lang="it-IT" b="1" kern="0" dirty="0" smtClean="0"/>
              <a:t> e</a:t>
            </a:r>
          </a:p>
          <a:p>
            <a:pPr marL="0" indent="0">
              <a:buNone/>
            </a:pPr>
            <a:r>
              <a:rPr lang="it-IT" b="1" kern="0" dirty="0" smtClean="0"/>
              <a:t>2) Semi-major </a:t>
            </a:r>
            <a:r>
              <a:rPr lang="it-IT" b="1" kern="0" dirty="0" err="1" smtClean="0"/>
              <a:t>axis</a:t>
            </a:r>
            <a:r>
              <a:rPr lang="it-IT" b="1" kern="0" dirty="0" smtClean="0"/>
              <a:t> a</a:t>
            </a:r>
            <a:endParaRPr lang="it-IT" kern="0" dirty="0"/>
          </a:p>
        </p:txBody>
      </p:sp>
      <p:sp>
        <p:nvSpPr>
          <p:cNvPr id="25" name="Rectangle 24"/>
          <p:cNvSpPr/>
          <p:nvPr/>
        </p:nvSpPr>
        <p:spPr>
          <a:xfrm>
            <a:off x="210692" y="5877272"/>
            <a:ext cx="8722616" cy="52322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dirty="0"/>
              <a:t>By </a:t>
            </a:r>
            <a:r>
              <a:rPr lang="en-US" dirty="0" err="1"/>
              <a:t>Lasunncty</a:t>
            </a:r>
            <a:r>
              <a:rPr lang="en-US" dirty="0"/>
              <a:t> at the English language Wikipedia, CC BY-SA 3.0, https://commons.wikimedia.org/w/index.php?curid=8971052</a:t>
            </a:r>
            <a:endParaRPr lang="it-IT" dirty="0"/>
          </a:p>
        </p:txBody>
      </p:sp>
      <p:sp>
        <p:nvSpPr>
          <p:cNvPr id="9" name="Oval 8"/>
          <p:cNvSpPr/>
          <p:nvPr/>
        </p:nvSpPr>
        <p:spPr>
          <a:xfrm>
            <a:off x="8100392" y="3429000"/>
            <a:ext cx="1224136" cy="9361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 26"/>
          <p:cNvSpPr/>
          <p:nvPr/>
        </p:nvSpPr>
        <p:spPr>
          <a:xfrm rot="499624">
            <a:off x="4283782" y="4221088"/>
            <a:ext cx="2016410" cy="72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698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7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it-IT" altLang="it-IT" dirty="0"/>
              <a:t>Solar </a:t>
            </a:r>
            <a:r>
              <a:rPr lang="it-IT" altLang="it-IT" dirty="0" smtClean="0"/>
              <a:t>2D </a:t>
            </a:r>
            <a:r>
              <a:rPr lang="it-IT" altLang="it-IT" dirty="0" err="1"/>
              <a:t>sensor</a:t>
            </a:r>
            <a:endParaRPr lang="it-IT" alt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196752"/>
                <a:ext cx="7858125" cy="5256436"/>
              </a:xfrm>
            </p:spPr>
            <p:txBody>
              <a:bodyPr/>
              <a:lstStyle/>
              <a:p>
                <a:pPr eaLnBrk="1" hangingPunct="1"/>
                <a:r>
                  <a:rPr lang="it-IT" altLang="it-IT" dirty="0" err="1" smtClean="0">
                    <a:solidFill>
                      <a:srgbClr val="FFC000"/>
                    </a:solidFill>
                  </a:rPr>
                  <a:t>Analog</a:t>
                </a:r>
                <a:r>
                  <a:rPr lang="it-IT" altLang="it-IT" dirty="0" smtClean="0"/>
                  <a:t>: a </a:t>
                </a:r>
                <a:r>
                  <a:rPr lang="it-IT" altLang="it-IT" dirty="0" err="1" smtClean="0"/>
                  <a:t>rectangular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layer</a:t>
                </a:r>
                <a:r>
                  <a:rPr lang="it-IT" altLang="it-IT" dirty="0" smtClean="0"/>
                  <a:t> of </a:t>
                </a:r>
                <a:r>
                  <a:rPr lang="it-IT" altLang="it-IT" dirty="0" err="1" smtClean="0"/>
                  <a:t>photosensitive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material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which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distributes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current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onto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four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electrodes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at</a:t>
                </a:r>
                <a:r>
                  <a:rPr lang="it-IT" altLang="it-IT" dirty="0" smtClean="0"/>
                  <a:t> the </a:t>
                </a:r>
                <a:r>
                  <a:rPr lang="it-IT" altLang="it-IT" dirty="0" err="1" smtClean="0"/>
                  <a:t>four</a:t>
                </a:r>
                <a:r>
                  <a:rPr lang="it-IT" altLang="it-IT" dirty="0" smtClean="0"/>
                  <a:t> side of the </a:t>
                </a:r>
                <a:r>
                  <a:rPr lang="it-IT" altLang="it-IT" dirty="0" err="1" smtClean="0"/>
                  <a:t>sensor</a:t>
                </a:r>
                <a:r>
                  <a:rPr lang="it-IT" altLang="it-IT" dirty="0" smtClean="0"/>
                  <a:t>.</a:t>
                </a:r>
                <a:br>
                  <a:rPr lang="it-IT" altLang="it-IT" dirty="0" smtClean="0"/>
                </a:br>
                <a:r>
                  <a:rPr lang="it-IT" altLang="it-IT" dirty="0" err="1" smtClean="0"/>
                  <a:t>Two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currents</a:t>
                </a:r>
                <a:r>
                  <a:rPr lang="it-IT" altLang="it-IT" dirty="0" smtClean="0"/>
                  <a:t> (</a:t>
                </a:r>
                <a:r>
                  <a:rPr lang="it-IT" altLang="it-IT" dirty="0" err="1" smtClean="0"/>
                  <a:t>either</a:t>
                </a:r>
                <a:r>
                  <a:rPr lang="it-IT" altLang="it-IT" dirty="0" smtClean="0"/>
                  <a:t> single-</a:t>
                </a:r>
                <a:r>
                  <a:rPr lang="it-IT" altLang="it-IT" dirty="0" err="1" smtClean="0"/>
                  <a:t>ended</a:t>
                </a:r>
                <a:r>
                  <a:rPr lang="it-IT" altLang="it-IT" dirty="0" smtClean="0"/>
                  <a:t> or </a:t>
                </a:r>
                <a:r>
                  <a:rPr lang="it-IT" altLang="it-IT" dirty="0" err="1" smtClean="0"/>
                  <a:t>differential</a:t>
                </a:r>
                <a:r>
                  <a:rPr lang="it-IT" altLang="it-IT" dirty="0" smtClean="0"/>
                  <a:t>) </a:t>
                </a:r>
                <a:r>
                  <a:rPr lang="it-IT" altLang="it-IT" dirty="0" err="1" smtClean="0"/>
                  <a:t>provide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altLang="it-IT" i="1">
                        <a:solidFill>
                          <a:srgbClr val="FF99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altLang="it-IT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altLang="it-IT" dirty="0"/>
                  <a:t>and </a:t>
                </a:r>
                <a14:m>
                  <m:oMath xmlns:m="http://schemas.openxmlformats.org/officeDocument/2006/math">
                    <m:r>
                      <a:rPr lang="it-IT" altLang="it-IT" i="1">
                        <a:solidFill>
                          <a:srgbClr val="FF9900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altLang="it-IT" dirty="0"/>
                  <a:t> </a:t>
                </a:r>
                <a:r>
                  <a:rPr lang="it-IT" altLang="it-IT" dirty="0" err="1" smtClean="0"/>
                  <a:t>components</a:t>
                </a:r>
                <a:r>
                  <a:rPr lang="it-IT" altLang="it-IT" dirty="0" smtClean="0"/>
                  <a:t> of </a:t>
                </a:r>
                <a:r>
                  <a:rPr lang="it-IT" altLang="it-IT" dirty="0" err="1" smtClean="0"/>
                  <a:t>sun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pointing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vector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altLang="it-IT" b="0" i="1" smtClean="0">
                        <a:solidFill>
                          <a:srgbClr val="FF99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altLang="it-IT" dirty="0" smtClean="0"/>
                  <a:t>:</a:t>
                </a:r>
                <a:br>
                  <a:rPr lang="it-IT" altLang="it-IT" dirty="0" smtClean="0"/>
                </a:br>
                <a:endParaRPr lang="it-IT" altLang="it-IT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it-IT" altLang="it-IT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it-IT" altLang="it-IT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altLang="it-IT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it-IT" altLang="it-IT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r>
                              <a:rPr lang="it-IT" altLang="it-IT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it-IT" altLang="it-IT" i="1" smtClean="0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altLang="it-IT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it-IT" altLang="it-IT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r>
                              <a:rPr lang="it-IT" altLang="it-IT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  <m:sSub>
                              <m:sSubPr>
                                <m:ctrlPr>
                                  <a:rPr lang="it-IT" altLang="it-IT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altLang="it-IT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it-IT" altLang="it-IT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</m:e>
                          <m:e/>
                          <m:e>
                            <m:sSub>
                              <m:sSubPr>
                                <m:ctrlPr>
                                  <a:rPr lang="it-IT" altLang="it-IT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altLang="it-IT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it-IT" altLang="it-IT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sub>
                            </m:sSub>
                            <m:r>
                              <a:rPr lang="it-IT" altLang="it-IT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it-IT" altLang="it-IT" i="1" smtClean="0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altLang="it-IT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it-IT" altLang="it-IT" b="0" i="1" smtClean="0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sub>
                            </m:sSub>
                            <m:r>
                              <a:rPr lang="it-IT" altLang="it-IT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  <m:sSub>
                              <m:sSubPr>
                                <m:ctrlPr>
                                  <a:rPr lang="it-IT" altLang="it-IT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altLang="it-IT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it-IT" altLang="it-IT" b="0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sub>
                            </m:sSub>
                          </m:e>
                        </m:mr>
                      </m:m>
                    </m:oMath>
                  </m:oMathPara>
                </a14:m>
                <a:endParaRPr lang="it-IT" altLang="it-IT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196752"/>
                <a:ext cx="7858125" cy="5256436"/>
              </a:xfrm>
              <a:blipFill rotWithShape="0">
                <a:blip r:embed="rId3"/>
                <a:stretch>
                  <a:fillRect l="-1396" t="-1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140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046416288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it-IT" altLang="it-IT" dirty="0"/>
              <a:t>Solar </a:t>
            </a:r>
            <a:r>
              <a:rPr lang="it-IT" altLang="it-IT" dirty="0" smtClean="0"/>
              <a:t>2D </a:t>
            </a:r>
            <a:r>
              <a:rPr lang="it-IT" altLang="it-IT" dirty="0" err="1"/>
              <a:t>sensor</a:t>
            </a:r>
            <a:endParaRPr lang="it-IT" alt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196752"/>
                <a:ext cx="7858125" cy="5256436"/>
              </a:xfrm>
            </p:spPr>
            <p:txBody>
              <a:bodyPr/>
              <a:lstStyle/>
              <a:p>
                <a:pPr eaLnBrk="1" hangingPunct="1"/>
                <a:r>
                  <a:rPr lang="it-IT" altLang="it-IT" dirty="0" smtClean="0">
                    <a:solidFill>
                      <a:srgbClr val="FFC000"/>
                    </a:solidFill>
                  </a:rPr>
                  <a:t>Digital</a:t>
                </a:r>
                <a:r>
                  <a:rPr lang="it-IT" altLang="it-IT" dirty="0" smtClean="0"/>
                  <a:t>: a complete bitmap camera (</a:t>
                </a:r>
                <a:r>
                  <a:rPr lang="it-IT" altLang="it-IT" dirty="0" err="1" smtClean="0"/>
                  <a:t>either</a:t>
                </a:r>
                <a:r>
                  <a:rPr lang="it-IT" altLang="it-IT" dirty="0" smtClean="0"/>
                  <a:t> CMOS or CCD) </a:t>
                </a:r>
                <a:r>
                  <a:rPr lang="it-IT" altLang="it-IT" dirty="0" err="1" smtClean="0"/>
                  <a:t>which</a:t>
                </a:r>
                <a:r>
                  <a:rPr lang="it-IT" altLang="it-IT" dirty="0" smtClean="0"/>
                  <a:t> «</a:t>
                </a:r>
                <a:r>
                  <a:rPr lang="it-IT" altLang="it-IT" dirty="0" err="1" smtClean="0"/>
                  <a:t>takes</a:t>
                </a:r>
                <a:r>
                  <a:rPr lang="it-IT" altLang="it-IT" dirty="0" smtClean="0"/>
                  <a:t> a </a:t>
                </a:r>
                <a:r>
                  <a:rPr lang="it-IT" altLang="it-IT" dirty="0" err="1" smtClean="0"/>
                  <a:t>picture</a:t>
                </a:r>
                <a:r>
                  <a:rPr lang="it-IT" altLang="it-IT" dirty="0" smtClean="0"/>
                  <a:t> of the </a:t>
                </a:r>
                <a:r>
                  <a:rPr lang="it-IT" altLang="it-IT" dirty="0" err="1" smtClean="0"/>
                  <a:t>sun</a:t>
                </a:r>
                <a:r>
                  <a:rPr lang="it-IT" altLang="it-IT" dirty="0" smtClean="0"/>
                  <a:t>».</a:t>
                </a:r>
                <a:br>
                  <a:rPr lang="it-IT" altLang="it-IT" dirty="0" smtClean="0"/>
                </a:br>
                <a:r>
                  <a:rPr lang="it-IT" altLang="it-IT" dirty="0" smtClean="0"/>
                  <a:t>A </a:t>
                </a:r>
                <a:r>
                  <a:rPr lang="it-IT" altLang="it-IT" dirty="0" err="1" smtClean="0"/>
                  <a:t>trivial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piece</a:t>
                </a:r>
                <a:r>
                  <a:rPr lang="it-IT" altLang="it-IT" dirty="0" smtClean="0"/>
                  <a:t> of </a:t>
                </a:r>
                <a:r>
                  <a:rPr lang="it-IT" altLang="it-IT" dirty="0"/>
                  <a:t>SW on a </a:t>
                </a:r>
                <a:r>
                  <a:rPr lang="it-IT" altLang="it-IT" dirty="0" err="1" smtClean="0"/>
                  <a:t>uC</a:t>
                </a:r>
                <a:r>
                  <a:rPr lang="it-IT" altLang="it-IT" dirty="0" smtClean="0"/>
                  <a:t> </a:t>
                </a:r>
                <a:r>
                  <a:rPr lang="it-IT" altLang="it-IT" dirty="0" err="1"/>
                  <a:t>computes</a:t>
                </a:r>
                <a:r>
                  <a:rPr lang="it-IT" altLang="it-IT" dirty="0"/>
                  <a:t> </a:t>
                </a:r>
                <a:r>
                  <a:rPr lang="it-IT" altLang="it-IT" dirty="0" smtClean="0"/>
                  <a:t>the X-Y </a:t>
                </a:r>
                <a:r>
                  <a:rPr lang="it-IT" altLang="it-IT" dirty="0" err="1" smtClean="0"/>
                  <a:t>coordinates</a:t>
                </a:r>
                <a:r>
                  <a:rPr lang="it-IT" altLang="it-IT" dirty="0" smtClean="0"/>
                  <a:t> of the </a:t>
                </a:r>
                <a:r>
                  <a:rPr lang="it-IT" altLang="it-IT" dirty="0" err="1" smtClean="0"/>
                  <a:t>sun</a:t>
                </a:r>
                <a:r>
                  <a:rPr lang="it-IT" altLang="it-IT" dirty="0" smtClean="0"/>
                  <a:t> center, </a:t>
                </a:r>
                <a:r>
                  <a:rPr lang="it-IT" altLang="it-IT" dirty="0" err="1" smtClean="0"/>
                  <a:t>which</a:t>
                </a:r>
                <a:r>
                  <a:rPr lang="it-IT" altLang="it-IT" dirty="0" smtClean="0"/>
                  <a:t> are a </a:t>
                </a:r>
                <a:r>
                  <a:rPr lang="it-IT" altLang="it-IT" dirty="0" err="1" smtClean="0"/>
                  <a:t>measure</a:t>
                </a:r>
                <a:r>
                  <a:rPr lang="it-IT" altLang="it-IT" dirty="0" smtClean="0"/>
                  <a:t> of the </a:t>
                </a:r>
                <a14:m>
                  <m:oMath xmlns:m="http://schemas.openxmlformats.org/officeDocument/2006/math">
                    <m:r>
                      <a:rPr lang="it-IT" altLang="it-IT" i="1">
                        <a:solidFill>
                          <a:srgbClr val="FF99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altLang="it-IT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altLang="it-IT" dirty="0"/>
                  <a:t>and </a:t>
                </a:r>
                <a14:m>
                  <m:oMath xmlns:m="http://schemas.openxmlformats.org/officeDocument/2006/math">
                    <m:r>
                      <a:rPr lang="it-IT" altLang="it-IT" i="1">
                        <a:solidFill>
                          <a:srgbClr val="FF9900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altLang="it-IT" dirty="0"/>
                  <a:t> </a:t>
                </a:r>
                <a:r>
                  <a:rPr lang="it-IT" altLang="it-IT" dirty="0" err="1" smtClean="0"/>
                  <a:t>components</a:t>
                </a:r>
                <a:r>
                  <a:rPr lang="it-IT" altLang="it-IT" dirty="0"/>
                  <a:t> of </a:t>
                </a:r>
                <a:r>
                  <a:rPr lang="it-IT" altLang="it-IT" dirty="0" err="1"/>
                  <a:t>sun</a:t>
                </a:r>
                <a:r>
                  <a:rPr lang="it-IT" altLang="it-IT" dirty="0"/>
                  <a:t> </a:t>
                </a:r>
                <a:r>
                  <a:rPr lang="it-IT" altLang="it-IT" dirty="0" err="1"/>
                  <a:t>pointing</a:t>
                </a:r>
                <a:r>
                  <a:rPr lang="it-IT" altLang="it-IT" dirty="0"/>
                  <a:t> </a:t>
                </a:r>
                <a:r>
                  <a:rPr lang="it-IT" altLang="it-IT" dirty="0" err="1"/>
                  <a:t>vector</a:t>
                </a:r>
                <a:r>
                  <a:rPr lang="it-IT" altLang="it-IT" dirty="0"/>
                  <a:t> </a:t>
                </a:r>
                <a14:m>
                  <m:oMath xmlns:m="http://schemas.openxmlformats.org/officeDocument/2006/math">
                    <m:r>
                      <a:rPr lang="it-IT" altLang="it-IT" i="1">
                        <a:solidFill>
                          <a:srgbClr val="FF99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altLang="it-IT" dirty="0" smtClean="0"/>
                  <a:t>:</a:t>
                </a:r>
                <a:br>
                  <a:rPr lang="it-IT" altLang="it-IT" dirty="0" smtClean="0"/>
                </a:br>
                <a:endParaRPr lang="it-IT" altLang="it-IT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it-IT" altLang="it-IT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altLang="it-IT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it-IT" altLang="it-IT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it-IT" altLang="it-IT" i="1" smtClean="0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altLang="it-IT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it-IT" altLang="it-IT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r>
                              <a:rPr lang="it-IT" altLang="it-IT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  <m:sSub>
                              <m:sSubPr>
                                <m:ctrlPr>
                                  <a:rPr lang="it-IT" altLang="it-IT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altLang="it-IT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it-IT" altLang="it-IT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</m:e>
                          <m:e/>
                          <m:e>
                            <m:r>
                              <a:rPr lang="it-IT" altLang="it-IT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it-IT" altLang="it-IT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it-IT" altLang="it-IT" i="1" smtClean="0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altLang="it-IT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it-IT" altLang="it-IT" b="0" i="1" smtClean="0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sub>
                            </m:sSub>
                            <m:r>
                              <a:rPr lang="it-IT" altLang="it-IT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  <m:sSub>
                              <m:sSubPr>
                                <m:ctrlPr>
                                  <a:rPr lang="it-IT" altLang="it-IT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altLang="it-IT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it-IT" altLang="it-IT" b="0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sub>
                            </m:sSub>
                          </m:e>
                        </m:mr>
                      </m:m>
                    </m:oMath>
                  </m:oMathPara>
                </a14:m>
                <a:endParaRPr lang="it-IT" altLang="it-IT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196752"/>
                <a:ext cx="7858125" cy="5256436"/>
              </a:xfrm>
              <a:blipFill rotWithShape="0">
                <a:blip r:embed="rId3"/>
                <a:stretch>
                  <a:fillRect l="-1396" t="-1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141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480840632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it-IT" altLang="it-IT" dirty="0" err="1" smtClean="0"/>
              <a:t>Other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attitude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sensors</a:t>
            </a:r>
            <a:endParaRPr lang="it-IT" alt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196752"/>
                <a:ext cx="7858125" cy="5256436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>
                    <a:solidFill>
                      <a:srgbClr val="FF9900"/>
                    </a:solidFill>
                  </a:rPr>
                  <a:t>RF </a:t>
                </a:r>
                <a:r>
                  <a:rPr lang="it-IT" altLang="it-IT" dirty="0" err="1" smtClean="0">
                    <a:solidFill>
                      <a:srgbClr val="FF9900"/>
                    </a:solidFill>
                  </a:rPr>
                  <a:t>Direction</a:t>
                </a:r>
                <a:r>
                  <a:rPr lang="it-IT" altLang="it-IT" dirty="0" smtClean="0">
                    <a:solidFill>
                      <a:srgbClr val="FF9900"/>
                    </a:solidFill>
                  </a:rPr>
                  <a:t> Of </a:t>
                </a:r>
                <a:r>
                  <a:rPr lang="it-IT" altLang="it-IT" dirty="0" err="1" smtClean="0">
                    <a:solidFill>
                      <a:srgbClr val="FF9900"/>
                    </a:solidFill>
                  </a:rPr>
                  <a:t>Arrival</a:t>
                </a:r>
                <a:r>
                  <a:rPr lang="it-IT" altLang="it-IT" dirty="0" smtClean="0">
                    <a:solidFill>
                      <a:srgbClr val="FF9900"/>
                    </a:solidFill>
                  </a:rPr>
                  <a:t> (DOA) </a:t>
                </a:r>
                <a:r>
                  <a:rPr lang="it-IT" altLang="it-IT" dirty="0" err="1" smtClean="0">
                    <a:solidFill>
                      <a:srgbClr val="FF9900"/>
                    </a:solidFill>
                  </a:rPr>
                  <a:t>sensors</a:t>
                </a:r>
                <a:r>
                  <a:rPr lang="it-IT" altLang="it-IT" dirty="0" smtClean="0"/>
                  <a:t>:</a:t>
                </a:r>
                <a:r>
                  <a:rPr lang="it-IT" altLang="it-IT" dirty="0"/>
                  <a:t/>
                </a:r>
                <a:br>
                  <a:rPr lang="it-IT" altLang="it-IT" dirty="0"/>
                </a:br>
                <a:r>
                  <a:rPr lang="it-IT" altLang="it-IT" dirty="0" smtClean="0"/>
                  <a:t>an antenna array </a:t>
                </a:r>
                <a:r>
                  <a:rPr lang="it-IT" altLang="it-IT" dirty="0" err="1" smtClean="0"/>
                  <a:t>together</a:t>
                </a:r>
                <a:r>
                  <a:rPr lang="it-IT" altLang="it-IT" dirty="0" smtClean="0"/>
                  <a:t> with some RF </a:t>
                </a:r>
                <a:r>
                  <a:rPr lang="it-IT" altLang="it-IT" dirty="0" err="1" smtClean="0"/>
                  <a:t>phase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measurement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circuits</a:t>
                </a:r>
                <a:r>
                  <a:rPr lang="it-IT" altLang="it-IT" dirty="0" smtClean="0"/>
                  <a:t>.</a:t>
                </a:r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It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measures</a:t>
                </a:r>
                <a:r>
                  <a:rPr lang="it-IT" altLang="it-IT" dirty="0" smtClean="0"/>
                  <a:t> the </a:t>
                </a:r>
                <a:r>
                  <a:rPr lang="it-IT" altLang="it-IT" dirty="0" err="1" smtClean="0"/>
                  <a:t>direction</a:t>
                </a:r>
                <a:r>
                  <a:rPr lang="it-IT" altLang="it-IT" dirty="0" smtClean="0"/>
                  <a:t> of </a:t>
                </a:r>
                <a:r>
                  <a:rPr lang="it-IT" altLang="it-IT" dirty="0" err="1" smtClean="0"/>
                  <a:t>arrival</a:t>
                </a:r>
                <a:r>
                  <a:rPr lang="it-IT" altLang="it-IT" dirty="0" smtClean="0"/>
                  <a:t> of RF </a:t>
                </a:r>
                <a:r>
                  <a:rPr lang="it-IT" altLang="it-IT" dirty="0" err="1" smtClean="0"/>
                  <a:t>signals</a:t>
                </a:r>
                <a:r>
                  <a:rPr lang="it-IT" altLang="it-IT" dirty="0" smtClean="0"/>
                  <a:t> from </a:t>
                </a:r>
                <a:r>
                  <a:rPr lang="it-IT" altLang="it-IT" dirty="0" err="1" smtClean="0"/>
                  <a:t>ground</a:t>
                </a:r>
                <a:r>
                  <a:rPr lang="it-IT" altLang="it-IT" dirty="0" smtClean="0"/>
                  <a:t> station and </a:t>
                </a:r>
                <a:r>
                  <a:rPr lang="it-IT" altLang="it-IT" dirty="0" err="1" smtClean="0"/>
                  <a:t>computes</a:t>
                </a:r>
                <a:r>
                  <a:rPr lang="it-IT" altLang="it-IT" dirty="0" smtClean="0"/>
                  <a:t> the </a:t>
                </a:r>
                <a14:m>
                  <m:oMath xmlns:m="http://schemas.openxmlformats.org/officeDocument/2006/math">
                    <m:r>
                      <a:rPr lang="it-IT" altLang="it-IT" i="1">
                        <a:solidFill>
                          <a:srgbClr val="FF99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altLang="it-IT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altLang="it-IT" dirty="0"/>
                  <a:t>and </a:t>
                </a:r>
                <a14:m>
                  <m:oMath xmlns:m="http://schemas.openxmlformats.org/officeDocument/2006/math">
                    <m:r>
                      <a:rPr lang="it-IT" altLang="it-IT" i="1">
                        <a:solidFill>
                          <a:srgbClr val="FF9900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altLang="it-IT" dirty="0"/>
                  <a:t> </a:t>
                </a:r>
                <a:r>
                  <a:rPr lang="it-IT" altLang="it-IT" dirty="0" err="1"/>
                  <a:t>components</a:t>
                </a:r>
                <a:r>
                  <a:rPr lang="it-IT" altLang="it-IT" dirty="0"/>
                  <a:t> of </a:t>
                </a:r>
                <a:r>
                  <a:rPr lang="it-IT" altLang="it-IT" dirty="0" err="1" smtClean="0"/>
                  <a:t>ground</a:t>
                </a:r>
                <a:r>
                  <a:rPr lang="it-IT" altLang="it-IT" dirty="0" smtClean="0"/>
                  <a:t>-station </a:t>
                </a:r>
                <a:r>
                  <a:rPr lang="it-IT" altLang="it-IT" dirty="0" err="1"/>
                  <a:t>pointing</a:t>
                </a:r>
                <a:r>
                  <a:rPr lang="it-IT" altLang="it-IT" dirty="0"/>
                  <a:t> </a:t>
                </a:r>
                <a:r>
                  <a:rPr lang="it-IT" altLang="it-IT" dirty="0" err="1"/>
                  <a:t>vector</a:t>
                </a:r>
                <a:r>
                  <a:rPr lang="it-IT" altLang="it-IT" dirty="0"/>
                  <a:t> </a:t>
                </a:r>
                <a14:m>
                  <m:oMath xmlns:m="http://schemas.openxmlformats.org/officeDocument/2006/math">
                    <m:r>
                      <a:rPr lang="it-IT" altLang="it-IT" b="0" i="1" smtClean="0">
                        <a:solidFill>
                          <a:srgbClr val="FF9900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it-IT" altLang="it-IT" dirty="0"/>
                  <a:t>:</a:t>
                </a:r>
                <a:br>
                  <a:rPr lang="it-IT" altLang="it-IT" dirty="0"/>
                </a:br>
                <a:endParaRPr lang="it-IT" altLang="it-IT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it-IT" altLang="it-IT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altLang="it-IT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it-IT" altLang="it-IT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it-IT" altLang="it-IT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altLang="it-IT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it-IT" altLang="it-IT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r>
                              <a:rPr lang="it-IT" altLang="it-IT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  <m:sSub>
                              <m:sSubPr>
                                <m:ctrlPr>
                                  <a:rPr lang="it-IT" altLang="it-IT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altLang="it-IT" b="0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it-IT" altLang="it-IT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</m:e>
                          <m:e/>
                          <m:e>
                            <m:r>
                              <a:rPr lang="it-IT" altLang="it-IT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it-IT" altLang="it-IT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it-IT" altLang="it-IT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altLang="it-IT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it-IT" altLang="it-IT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sub>
                            </m:sSub>
                            <m:r>
                              <a:rPr lang="it-IT" altLang="it-IT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  <m:sSub>
                              <m:sSubPr>
                                <m:ctrlPr>
                                  <a:rPr lang="it-IT" altLang="it-IT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altLang="it-IT" b="0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it-IT" altLang="it-IT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sub>
                            </m:sSub>
                          </m:e>
                        </m:mr>
                      </m:m>
                    </m:oMath>
                  </m:oMathPara>
                </a14:m>
                <a:endParaRPr lang="it-IT" altLang="it-IT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196752"/>
                <a:ext cx="7858125" cy="5256436"/>
              </a:xfrm>
              <a:blipFill rotWithShape="0">
                <a:blip r:embed="rId3"/>
                <a:stretch>
                  <a:fillRect l="-1552" t="-1159" r="-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142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5145326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it-IT" altLang="it-IT" dirty="0" err="1" smtClean="0"/>
              <a:t>Other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attitude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sensors</a:t>
            </a:r>
            <a:endParaRPr lang="it-IT" altLang="it-IT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196752"/>
            <a:ext cx="7858125" cy="525643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it-IT" altLang="it-IT" dirty="0" smtClean="0">
                <a:solidFill>
                  <a:srgbClr val="FF9900"/>
                </a:solidFill>
              </a:rPr>
              <a:t>Star Sensor</a:t>
            </a:r>
            <a:r>
              <a:rPr lang="it-IT" altLang="it-IT" dirty="0" smtClean="0"/>
              <a:t>: </a:t>
            </a:r>
            <a:r>
              <a:rPr lang="it-IT" altLang="it-IT" dirty="0"/>
              <a:t>a complete </a:t>
            </a:r>
            <a:r>
              <a:rPr lang="it-IT" altLang="it-IT" dirty="0" err="1" smtClean="0"/>
              <a:t>optical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system</a:t>
            </a:r>
            <a:r>
              <a:rPr lang="it-IT" altLang="it-IT" dirty="0" smtClean="0"/>
              <a:t> made of a high aperture </a:t>
            </a:r>
            <a:r>
              <a:rPr lang="it-IT" altLang="it-IT" dirty="0" err="1" smtClean="0"/>
              <a:t>lens</a:t>
            </a:r>
            <a:r>
              <a:rPr lang="it-IT" altLang="it-IT" dirty="0" smtClean="0"/>
              <a:t> plus a bitmap </a:t>
            </a:r>
            <a:r>
              <a:rPr lang="it-IT" altLang="it-IT" dirty="0"/>
              <a:t>camera (</a:t>
            </a:r>
            <a:r>
              <a:rPr lang="it-IT" altLang="it-IT" dirty="0" err="1"/>
              <a:t>either</a:t>
            </a:r>
            <a:r>
              <a:rPr lang="it-IT" altLang="it-IT" dirty="0"/>
              <a:t> CMOS or CCD) </a:t>
            </a:r>
            <a:r>
              <a:rPr lang="it-IT" altLang="it-IT" dirty="0" err="1"/>
              <a:t>which</a:t>
            </a:r>
            <a:r>
              <a:rPr lang="it-IT" altLang="it-IT" dirty="0"/>
              <a:t> </a:t>
            </a:r>
            <a:r>
              <a:rPr lang="it-IT" altLang="it-IT" dirty="0" err="1" smtClean="0"/>
              <a:t>takes</a:t>
            </a:r>
            <a:r>
              <a:rPr lang="it-IT" altLang="it-IT" dirty="0" smtClean="0"/>
              <a:t> </a:t>
            </a:r>
            <a:r>
              <a:rPr lang="it-IT" altLang="it-IT" dirty="0"/>
              <a:t>a </a:t>
            </a:r>
            <a:r>
              <a:rPr lang="it-IT" altLang="it-IT" dirty="0" err="1"/>
              <a:t>picture</a:t>
            </a:r>
            <a:r>
              <a:rPr lang="it-IT" altLang="it-IT" dirty="0"/>
              <a:t> of the </a:t>
            </a:r>
            <a:r>
              <a:rPr lang="it-IT" altLang="it-IT" dirty="0" err="1" smtClean="0"/>
              <a:t>stars</a:t>
            </a:r>
            <a:r>
              <a:rPr lang="it-IT" altLang="it-IT" dirty="0" smtClean="0"/>
              <a:t> in the </a:t>
            </a:r>
            <a:r>
              <a:rPr lang="it-IT" altLang="it-IT" dirty="0" err="1" smtClean="0"/>
              <a:t>sky</a:t>
            </a:r>
            <a:r>
              <a:rPr lang="it-IT" altLang="it-IT" dirty="0" smtClean="0"/>
              <a:t>.</a:t>
            </a:r>
          </a:p>
          <a:p>
            <a:pPr marL="0" indent="0" eaLnBrk="1" hangingPunct="1">
              <a:buNone/>
            </a:pPr>
            <a:r>
              <a:rPr lang="it-IT" altLang="it-IT" dirty="0" smtClean="0"/>
              <a:t>A non-</a:t>
            </a:r>
            <a:r>
              <a:rPr lang="it-IT" altLang="it-IT" dirty="0" err="1" smtClean="0"/>
              <a:t>trivial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piece</a:t>
            </a:r>
            <a:r>
              <a:rPr lang="it-IT" altLang="it-IT" dirty="0" smtClean="0"/>
              <a:t> </a:t>
            </a:r>
            <a:r>
              <a:rPr lang="it-IT" altLang="it-IT" dirty="0"/>
              <a:t>of SW on a </a:t>
            </a:r>
            <a:r>
              <a:rPr lang="it-IT" altLang="it-IT" dirty="0" err="1"/>
              <a:t>uC</a:t>
            </a:r>
            <a:r>
              <a:rPr lang="it-IT" altLang="it-IT" dirty="0"/>
              <a:t> </a:t>
            </a:r>
            <a:r>
              <a:rPr lang="it-IT" altLang="it-IT" dirty="0" err="1" smtClean="0"/>
              <a:t>identifies</a:t>
            </a:r>
            <a:r>
              <a:rPr lang="it-IT" altLang="it-IT" dirty="0" smtClean="0"/>
              <a:t> the </a:t>
            </a:r>
            <a:r>
              <a:rPr lang="it-IT" altLang="it-IT" dirty="0" err="1" smtClean="0"/>
              <a:t>most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brilliant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stars</a:t>
            </a:r>
            <a:r>
              <a:rPr lang="it-IT" altLang="it-IT" dirty="0" smtClean="0"/>
              <a:t> in the scene and </a:t>
            </a:r>
            <a:r>
              <a:rPr lang="it-IT" altLang="it-IT" dirty="0" err="1" smtClean="0"/>
              <a:t>locates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them</a:t>
            </a:r>
            <a:r>
              <a:rPr lang="it-IT" altLang="it-IT" dirty="0" smtClean="0"/>
              <a:t> in a </a:t>
            </a:r>
            <a:r>
              <a:rPr lang="it-IT" altLang="it-IT" dirty="0" err="1" smtClean="0"/>
              <a:t>detailed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sky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map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stored</a:t>
            </a:r>
            <a:r>
              <a:rPr lang="it-IT" altLang="it-IT" dirty="0" smtClean="0"/>
              <a:t> on-</a:t>
            </a:r>
            <a:r>
              <a:rPr lang="it-IT" altLang="it-IT" dirty="0" err="1" smtClean="0"/>
              <a:t>board</a:t>
            </a:r>
            <a:r>
              <a:rPr lang="it-IT" altLang="it-IT" dirty="0" smtClean="0"/>
              <a:t>.</a:t>
            </a:r>
          </a:p>
          <a:p>
            <a:pPr marL="0" indent="0" eaLnBrk="1" hangingPunct="1">
              <a:buNone/>
            </a:pPr>
            <a:r>
              <a:rPr lang="it-IT" altLang="it-IT" dirty="0" err="1" smtClean="0"/>
              <a:t>Usually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three</a:t>
            </a:r>
            <a:r>
              <a:rPr lang="it-IT" altLang="it-IT" dirty="0" smtClean="0"/>
              <a:t> to </a:t>
            </a:r>
            <a:r>
              <a:rPr lang="it-IT" altLang="it-IT" dirty="0" err="1" smtClean="0"/>
              <a:t>five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stars</a:t>
            </a:r>
            <a:r>
              <a:rPr lang="it-IT" altLang="it-IT" dirty="0" smtClean="0"/>
              <a:t> are </a:t>
            </a:r>
            <a:r>
              <a:rPr lang="it-IT" altLang="it-IT" dirty="0" err="1" smtClean="0"/>
              <a:t>enough</a:t>
            </a:r>
            <a:r>
              <a:rPr lang="it-IT" altLang="it-IT" dirty="0" smtClean="0"/>
              <a:t> to locate </a:t>
            </a:r>
            <a:r>
              <a:rPr lang="it-IT" altLang="it-IT" dirty="0" err="1" smtClean="0"/>
              <a:t>their</a:t>
            </a:r>
            <a:r>
              <a:rPr lang="it-IT" altLang="it-IT" dirty="0" smtClean="0"/>
              <a:t> position in the </a:t>
            </a:r>
            <a:r>
              <a:rPr lang="it-IT" altLang="it-IT" dirty="0" err="1" smtClean="0"/>
              <a:t>sky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map</a:t>
            </a:r>
            <a:r>
              <a:rPr lang="it-IT" altLang="it-IT" dirty="0" smtClean="0"/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143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859253735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it-IT" altLang="it-IT" dirty="0" err="1" smtClean="0"/>
              <a:t>Other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attitude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sensors</a:t>
            </a:r>
            <a:endParaRPr lang="it-IT" altLang="it-IT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196752"/>
            <a:ext cx="7858125" cy="5256436"/>
          </a:xfrm>
        </p:spPr>
        <p:txBody>
          <a:bodyPr/>
          <a:lstStyle/>
          <a:p>
            <a:pPr marL="0" indent="0" eaLnBrk="1" hangingPunct="1">
              <a:buNone/>
            </a:pPr>
            <a:endParaRPr lang="it-IT" altLang="it-IT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144</a:t>
            </a:fld>
            <a:endParaRPr lang="it-IT" alt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74" y="2186714"/>
            <a:ext cx="5688632" cy="426647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grpSp>
        <p:nvGrpSpPr>
          <p:cNvPr id="15" name="Group 14"/>
          <p:cNvGrpSpPr/>
          <p:nvPr/>
        </p:nvGrpSpPr>
        <p:grpSpPr>
          <a:xfrm rot="5400000">
            <a:off x="2807190" y="3582382"/>
            <a:ext cx="1593502" cy="1537264"/>
            <a:chOff x="6707591" y="3557118"/>
            <a:chExt cx="1593502" cy="1537264"/>
          </a:xfrm>
        </p:grpSpPr>
        <p:sp>
          <p:nvSpPr>
            <p:cNvPr id="16" name="Oval 15"/>
            <p:cNvSpPr/>
            <p:nvPr/>
          </p:nvSpPr>
          <p:spPr>
            <a:xfrm rot="16200000">
              <a:off x="6707392" y="3833846"/>
              <a:ext cx="504453" cy="504056"/>
            </a:xfrm>
            <a:prstGeom prst="ellipse">
              <a:avLst/>
            </a:prstGeom>
            <a:noFill/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 rot="16200000">
              <a:off x="6802028" y="4590128"/>
              <a:ext cx="504453" cy="504056"/>
            </a:xfrm>
            <a:prstGeom prst="ellipse">
              <a:avLst/>
            </a:prstGeom>
            <a:noFill/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 rot="16200000">
              <a:off x="7796838" y="3557317"/>
              <a:ext cx="504453" cy="504056"/>
            </a:xfrm>
            <a:prstGeom prst="ellipse">
              <a:avLst/>
            </a:prstGeom>
            <a:noFill/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252645" y="1412776"/>
            <a:ext cx="2447505" cy="2349261"/>
            <a:chOff x="6228184" y="2996950"/>
            <a:chExt cx="2447505" cy="234926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87" t="20741" r="26416" b="21893"/>
            <a:stretch/>
          </p:blipFill>
          <p:spPr>
            <a:xfrm rot="16200000">
              <a:off x="6277306" y="2947828"/>
              <a:ext cx="2349261" cy="2447505"/>
            </a:xfrm>
            <a:prstGeom prst="rect">
              <a:avLst/>
            </a:prstGeom>
            <a:ln w="57150">
              <a:solidFill>
                <a:srgbClr val="00FF00"/>
              </a:solidFill>
            </a:ln>
          </p:spPr>
        </p:pic>
        <p:grpSp>
          <p:nvGrpSpPr>
            <p:cNvPr id="7" name="Group 6"/>
            <p:cNvGrpSpPr/>
            <p:nvPr/>
          </p:nvGrpSpPr>
          <p:grpSpPr>
            <a:xfrm>
              <a:off x="6707591" y="3557118"/>
              <a:ext cx="1593502" cy="1537264"/>
              <a:chOff x="6707591" y="3557118"/>
              <a:chExt cx="1593502" cy="1537264"/>
            </a:xfrm>
          </p:grpSpPr>
          <p:sp>
            <p:nvSpPr>
              <p:cNvPr id="4" name="Oval 3"/>
              <p:cNvSpPr/>
              <p:nvPr/>
            </p:nvSpPr>
            <p:spPr>
              <a:xfrm rot="16200000">
                <a:off x="6707392" y="3833846"/>
                <a:ext cx="504453" cy="504056"/>
              </a:xfrm>
              <a:prstGeom prst="ellipse">
                <a:avLst/>
              </a:prstGeom>
              <a:noFill/>
              <a:ln w="3810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 rot="16200000">
                <a:off x="6802028" y="4590128"/>
                <a:ext cx="504453" cy="504056"/>
              </a:xfrm>
              <a:prstGeom prst="ellipse">
                <a:avLst/>
              </a:prstGeom>
              <a:noFill/>
              <a:ln w="3810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 rot="16200000">
                <a:off x="7796838" y="3557317"/>
                <a:ext cx="504453" cy="504056"/>
              </a:xfrm>
              <a:prstGeom prst="ellipse">
                <a:avLst/>
              </a:prstGeom>
              <a:noFill/>
              <a:ln w="3810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078884" y="3806881"/>
            <a:ext cx="1028048" cy="1088266"/>
            <a:chOff x="3078884" y="3806881"/>
            <a:chExt cx="1028048" cy="1088266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3078884" y="3806881"/>
              <a:ext cx="784473" cy="79194"/>
            </a:xfrm>
            <a:prstGeom prst="line">
              <a:avLst/>
            </a:prstGeom>
            <a:ln w="381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863357" y="3806881"/>
              <a:ext cx="243575" cy="1062279"/>
            </a:xfrm>
            <a:prstGeom prst="line">
              <a:avLst/>
            </a:prstGeom>
            <a:ln w="381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3078884" y="3886075"/>
              <a:ext cx="1028048" cy="1009072"/>
            </a:xfrm>
            <a:prstGeom prst="line">
              <a:avLst/>
            </a:prstGeom>
            <a:ln w="381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735101" y="1674634"/>
            <a:ext cx="1771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SKY MAP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82176" y="3867677"/>
            <a:ext cx="1720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00FF00"/>
                </a:solidFill>
              </a:rPr>
              <a:t>CAMERA</a:t>
            </a:r>
            <a:endParaRPr lang="en-US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940910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-0.41232 0.2567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25" y="1282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it-IT" altLang="it-IT" dirty="0" err="1" smtClean="0"/>
              <a:t>Other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attitude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sensors</a:t>
            </a:r>
            <a:endParaRPr lang="it-IT" alt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196752"/>
                <a:ext cx="7858125" cy="5256436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A star </a:t>
                </a:r>
                <a:r>
                  <a:rPr lang="it-IT" altLang="it-IT" dirty="0" err="1" smtClean="0"/>
                  <a:t>sensor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computes</a:t>
                </a:r>
                <a:r>
                  <a:rPr lang="it-IT" altLang="it-IT" dirty="0" smtClean="0"/>
                  <a:t> </a:t>
                </a:r>
                <a:r>
                  <a:rPr lang="it-IT" altLang="it-IT" dirty="0"/>
                  <a:t>the X-Y </a:t>
                </a:r>
                <a:r>
                  <a:rPr lang="it-IT" altLang="it-IT" dirty="0" err="1"/>
                  <a:t>coordinates</a:t>
                </a:r>
                <a:r>
                  <a:rPr lang="it-IT" altLang="it-IT" dirty="0"/>
                  <a:t> of the </a:t>
                </a:r>
                <a:r>
                  <a:rPr lang="it-IT" altLang="it-IT" dirty="0" smtClean="0"/>
                  <a:t>star </a:t>
                </a:r>
                <a:r>
                  <a:rPr lang="it-IT" altLang="it-IT" dirty="0" err="1" smtClean="0"/>
                  <a:t>pointing</a:t>
                </a:r>
                <a:r>
                  <a:rPr lang="it-IT" altLang="it-IT" dirty="0" smtClean="0"/>
                  <a:t> </a:t>
                </a:r>
                <a:r>
                  <a:rPr lang="it-IT" altLang="it-IT" dirty="0" err="1"/>
                  <a:t>vector</a:t>
                </a:r>
                <a:r>
                  <a:rPr lang="it-IT" altLang="it-IT" dirty="0"/>
                  <a:t> </a:t>
                </a:r>
                <a14:m>
                  <m:oMath xmlns:m="http://schemas.openxmlformats.org/officeDocument/2006/math">
                    <m:r>
                      <a:rPr lang="it-IT" altLang="it-IT" b="0" i="1" smtClean="0">
                        <a:solidFill>
                          <a:srgbClr val="FF99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it-IT" altLang="it-IT" dirty="0"/>
                  <a:t>:</a:t>
                </a:r>
                <a:br>
                  <a:rPr lang="it-IT" altLang="it-IT" dirty="0"/>
                </a:br>
                <a:endParaRPr lang="it-IT" altLang="it-IT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it-IT" altLang="it-IT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altLang="it-IT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it-IT" altLang="it-IT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it-IT" altLang="it-IT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altLang="it-IT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it-IT" altLang="it-IT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r>
                              <a:rPr lang="it-IT" altLang="it-IT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  <m:sSub>
                              <m:sSubPr>
                                <m:ctrlPr>
                                  <a:rPr lang="it-IT" altLang="it-IT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altLang="it-IT" b="0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it-IT" altLang="it-IT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</m:e>
                          <m:e/>
                          <m:e>
                            <m:r>
                              <a:rPr lang="it-IT" altLang="it-IT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it-IT" altLang="it-IT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it-IT" altLang="it-IT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altLang="it-IT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b>
                                <m:r>
                                  <a:rPr lang="it-IT" altLang="it-IT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sub>
                            </m:sSub>
                            <m:r>
                              <a:rPr lang="it-IT" altLang="it-IT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  <m:sSub>
                              <m:sSubPr>
                                <m:ctrlPr>
                                  <a:rPr lang="it-IT" altLang="it-IT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altLang="it-IT" b="0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it-IT" altLang="it-IT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sub>
                            </m:sSub>
                          </m:e>
                        </m:mr>
                      </m:m>
                    </m:oMath>
                  </m:oMathPara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:endParaRPr lang="it-IT" altLang="it-IT" dirty="0"/>
              </a:p>
              <a:p>
                <a:pPr marL="0" indent="0" eaLnBrk="1" hangingPunct="1">
                  <a:buNone/>
                </a:pPr>
                <a:r>
                  <a:rPr lang="it-IT" altLang="it-IT" dirty="0" smtClean="0">
                    <a:solidFill>
                      <a:srgbClr val="00FF00"/>
                    </a:solidFill>
                  </a:rPr>
                  <a:t>In 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addition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 </a:t>
                </a:r>
                <a:r>
                  <a:rPr lang="it-IT" altLang="it-IT" dirty="0" smtClean="0"/>
                  <a:t>(</a:t>
                </a:r>
                <a:r>
                  <a:rPr lang="it-IT" altLang="it-IT" dirty="0" err="1" smtClean="0"/>
                  <a:t>it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the </a:t>
                </a:r>
                <a:r>
                  <a:rPr lang="it-IT" altLang="it-IT" dirty="0" err="1" smtClean="0"/>
                  <a:t>only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sensor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which</a:t>
                </a:r>
                <a:r>
                  <a:rPr lang="it-IT" altLang="it-IT" dirty="0" smtClean="0"/>
                  <a:t> can do </a:t>
                </a:r>
                <a:r>
                  <a:rPr lang="it-IT" altLang="it-IT" dirty="0" err="1" smtClean="0"/>
                  <a:t>it!</a:t>
                </a:r>
                <a:r>
                  <a:rPr lang="it-IT" altLang="it-IT" dirty="0" smtClean="0"/>
                  <a:t>) </a:t>
                </a:r>
                <a:r>
                  <a:rPr lang="it-IT" altLang="it-IT" dirty="0" err="1" smtClean="0"/>
                  <a:t>it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computes</a:t>
                </a:r>
                <a:r>
                  <a:rPr lang="it-IT" altLang="it-IT" dirty="0" smtClean="0"/>
                  <a:t> the angle </a:t>
                </a:r>
                <a14:m>
                  <m:oMath xmlns:m="http://schemas.openxmlformats.org/officeDocument/2006/math">
                    <m:r>
                      <a:rPr lang="it-IT" altLang="it-IT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it-IT" altLang="it-IT" dirty="0" smtClean="0"/>
                  <a:t> of </a:t>
                </a:r>
                <a:r>
                  <a:rPr lang="it-IT" altLang="it-IT" dirty="0" err="1" smtClean="0"/>
                  <a:t>rotation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around</a:t>
                </a:r>
                <a:r>
                  <a:rPr lang="it-IT" altLang="it-IT" dirty="0" smtClean="0"/>
                  <a:t> star </a:t>
                </a:r>
                <a:r>
                  <a:rPr lang="it-IT" altLang="it-IT" dirty="0" err="1" smtClean="0"/>
                  <a:t>pointing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vector</a:t>
                </a:r>
                <a:r>
                  <a:rPr lang="it-IT" altLang="it-IT" dirty="0" smtClean="0"/>
                  <a:t>, </a:t>
                </a:r>
                <a:r>
                  <a:rPr lang="it-IT" altLang="it-IT" dirty="0" err="1" smtClean="0"/>
                  <a:t>deriving</a:t>
                </a:r>
                <a:r>
                  <a:rPr lang="it-IT" altLang="it-IT" dirty="0" smtClean="0"/>
                  <a:t> the angle from the </a:t>
                </a:r>
                <a:r>
                  <a:rPr lang="it-IT" altLang="it-IT" dirty="0" err="1" smtClean="0"/>
                  <a:t>rotation</a:t>
                </a:r>
                <a:r>
                  <a:rPr lang="it-IT" altLang="it-IT" dirty="0" smtClean="0"/>
                  <a:t> of the camera scene w.r.t. the </a:t>
                </a:r>
                <a:r>
                  <a:rPr lang="it-IT" altLang="it-IT" dirty="0" err="1" smtClean="0"/>
                  <a:t>sky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map</a:t>
                </a:r>
                <a:r>
                  <a:rPr lang="it-IT" altLang="it-IT" dirty="0" smtClean="0"/>
                  <a:t>!</a:t>
                </a:r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196752"/>
                <a:ext cx="7858125" cy="5256436"/>
              </a:xfrm>
              <a:blipFill rotWithShape="0">
                <a:blip r:embed="rId3"/>
                <a:stretch>
                  <a:fillRect l="-1552" t="-1159" r="-1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145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468541234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Summing</a:t>
            </a:r>
            <a:r>
              <a:rPr lang="it-IT" altLang="it-IT" dirty="0" smtClean="0"/>
              <a:t> Up…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4784725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All </a:t>
                </a:r>
                <a:r>
                  <a:rPr lang="it-IT" altLang="it-IT" dirty="0" err="1" smtClean="0"/>
                  <a:t>a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ttitude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sensors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measure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one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or more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components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(e.g.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it-IT" altLang="it-IT" dirty="0" smtClean="0">
                    <a:solidFill>
                      <a:srgbClr val="FFFF0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it-IT" altLang="it-IT" dirty="0" smtClean="0">
                    <a:solidFill>
                      <a:srgbClr val="FFFF0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it-IT" altLang="it-IT" dirty="0" smtClean="0">
                    <a:solidFill>
                      <a:srgbClr val="FFFF00"/>
                    </a:solidFill>
                  </a:rPr>
                  <a:t>) of a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given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axis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(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either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magnetic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field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alt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altLang="it-IT" dirty="0" smtClean="0">
                    <a:solidFill>
                      <a:srgbClr val="FFFF00"/>
                    </a:solidFill>
                  </a:rPr>
                  <a:t> or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sun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pointing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alt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altLang="it-IT" dirty="0" smtClean="0">
                    <a:solidFill>
                      <a:srgbClr val="FFFF00"/>
                    </a:solidFill>
                  </a:rPr>
                  <a:t> or RF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direction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alt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it-IT" altLang="it-IT" dirty="0" smtClean="0">
                    <a:solidFill>
                      <a:srgbClr val="FFFF00"/>
                    </a:solidFill>
                  </a:rPr>
                  <a:t> or star 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direction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alt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it-IT" altLang="it-IT" dirty="0" smtClean="0">
                    <a:solidFill>
                      <a:srgbClr val="FFFF00"/>
                    </a:solidFill>
                  </a:rPr>
                  <a:t>) w.r.t. the Body-</a:t>
                </a:r>
                <a:r>
                  <a:rPr lang="it-IT" altLang="it-IT" dirty="0" err="1" smtClean="0">
                    <a:solidFill>
                      <a:srgbClr val="FFFF00"/>
                    </a:solidFill>
                  </a:rPr>
                  <a:t>Fixed</a:t>
                </a:r>
                <a:r>
                  <a:rPr lang="it-IT" altLang="it-IT" dirty="0" smtClean="0">
                    <a:solidFill>
                      <a:srgbClr val="FFFF00"/>
                    </a:solidFill>
                  </a:rPr>
                  <a:t> Reference Frame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it-IT" altLang="it-IT" dirty="0" smtClean="0">
                  <a:solidFill>
                    <a:srgbClr val="FFFF00"/>
                  </a:solidFill>
                </a:endParaRPr>
              </a:p>
              <a:p>
                <a:pPr marL="0" indent="0" eaLnBrk="1" hangingPunct="1">
                  <a:buNone/>
                </a:pPr>
                <a:r>
                  <a:rPr lang="it-IT" altLang="it-IT" dirty="0" err="1" smtClean="0">
                    <a:solidFill>
                      <a:srgbClr val="FFC000"/>
                    </a:solidFill>
                  </a:rPr>
                  <a:t>Next</a:t>
                </a:r>
                <a:r>
                  <a:rPr lang="it-IT" altLang="it-IT" dirty="0" smtClean="0">
                    <a:solidFill>
                      <a:srgbClr val="FFC0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C000"/>
                    </a:solidFill>
                  </a:rPr>
                  <a:t>step</a:t>
                </a:r>
                <a:r>
                  <a:rPr lang="it-IT" altLang="it-IT" dirty="0" smtClean="0">
                    <a:solidFill>
                      <a:srgbClr val="FFC0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C000"/>
                    </a:solidFill>
                  </a:rPr>
                  <a:t>will</a:t>
                </a:r>
                <a:r>
                  <a:rPr lang="it-IT" altLang="it-IT" dirty="0" smtClean="0">
                    <a:solidFill>
                      <a:srgbClr val="FFC000"/>
                    </a:solidFill>
                  </a:rPr>
                  <a:t> be to merge </a:t>
                </a:r>
                <a:r>
                  <a:rPr lang="it-IT" altLang="it-IT" dirty="0" err="1" smtClean="0">
                    <a:solidFill>
                      <a:srgbClr val="FFC000"/>
                    </a:solidFill>
                  </a:rPr>
                  <a:t>all</a:t>
                </a:r>
                <a:r>
                  <a:rPr lang="it-IT" altLang="it-IT" dirty="0" smtClean="0">
                    <a:solidFill>
                      <a:srgbClr val="FFC0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C000"/>
                    </a:solidFill>
                  </a:rPr>
                  <a:t>measurements</a:t>
                </a:r>
                <a:r>
                  <a:rPr lang="it-IT" altLang="it-IT" dirty="0" smtClean="0">
                    <a:solidFill>
                      <a:srgbClr val="FFC0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C000"/>
                    </a:solidFill>
                  </a:rPr>
                  <a:t>together</a:t>
                </a:r>
                <a:r>
                  <a:rPr lang="it-IT" altLang="it-IT" dirty="0" smtClean="0">
                    <a:solidFill>
                      <a:srgbClr val="FFC000"/>
                    </a:solidFill>
                  </a:rPr>
                  <a:t> to </a:t>
                </a:r>
                <a:r>
                  <a:rPr lang="it-IT" altLang="it-IT" dirty="0" err="1" smtClean="0">
                    <a:solidFill>
                      <a:srgbClr val="FFC000"/>
                    </a:solidFill>
                  </a:rPr>
                  <a:t>retrieve</a:t>
                </a:r>
                <a:r>
                  <a:rPr lang="it-IT" altLang="it-IT" dirty="0" smtClean="0">
                    <a:solidFill>
                      <a:srgbClr val="FFC000"/>
                    </a:solidFill>
                  </a:rPr>
                  <a:t> some </a:t>
                </a:r>
                <a:r>
                  <a:rPr lang="it-IT" altLang="it-IT" dirty="0" err="1" smtClean="0">
                    <a:solidFill>
                      <a:srgbClr val="FFC000"/>
                    </a:solidFill>
                  </a:rPr>
                  <a:t>useful</a:t>
                </a:r>
                <a:r>
                  <a:rPr lang="it-IT" altLang="it-IT" dirty="0" smtClean="0">
                    <a:solidFill>
                      <a:srgbClr val="FFC000"/>
                    </a:solidFill>
                  </a:rPr>
                  <a:t> information out of </a:t>
                </a:r>
                <a:r>
                  <a:rPr lang="it-IT" altLang="it-IT" dirty="0" err="1" smtClean="0">
                    <a:solidFill>
                      <a:srgbClr val="FFC000"/>
                    </a:solidFill>
                  </a:rPr>
                  <a:t>them</a:t>
                </a:r>
                <a:r>
                  <a:rPr lang="it-IT" altLang="it-IT" dirty="0" smtClean="0">
                    <a:solidFill>
                      <a:srgbClr val="FFC000"/>
                    </a:solidFill>
                  </a:rPr>
                  <a:t> 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(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not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so easy,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maybe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…)</a:t>
                </a:r>
              </a:p>
              <a:p>
                <a:pPr marL="0" indent="0" eaLnBrk="1" hangingPunct="1">
                  <a:buNone/>
                </a:pPr>
                <a:r>
                  <a:rPr lang="it-IT" altLang="it-IT" dirty="0" smtClean="0">
                    <a:solidFill>
                      <a:srgbClr val="00FF00"/>
                    </a:solidFill>
                  </a:rPr>
                  <a:t>Are 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you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sure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???</a:t>
                </a:r>
              </a:p>
              <a:p>
                <a:pPr eaLnBrk="1" hangingPunct="1"/>
                <a:endParaRPr lang="it-IT" altLang="it-IT" dirty="0">
                  <a:solidFill>
                    <a:srgbClr val="00FF00"/>
                  </a:solidFill>
                </a:endParaRPr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4784725"/>
              </a:xfrm>
              <a:blipFill rotWithShape="0">
                <a:blip r:embed="rId3"/>
                <a:stretch>
                  <a:fillRect l="-1552" t="-1274" r="-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146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611948329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smtClean="0"/>
              <a:t>Major </a:t>
            </a:r>
            <a:r>
              <a:rPr lang="it-IT" altLang="it-IT" dirty="0" err="1" smtClean="0"/>
              <a:t>Sources</a:t>
            </a:r>
            <a:r>
              <a:rPr lang="it-IT" altLang="it-IT" dirty="0" smtClean="0"/>
              <a:t> of </a:t>
            </a:r>
            <a:r>
              <a:rPr lang="it-IT" altLang="it-IT" dirty="0" err="1" smtClean="0"/>
              <a:t>Error</a:t>
            </a:r>
            <a:endParaRPr lang="en-US" altLang="it-IT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341438"/>
            <a:ext cx="7858125" cy="47847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it-IT" altLang="it-IT" dirty="0" err="1" smtClean="0"/>
              <a:t>Most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sensors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suffer</a:t>
            </a:r>
            <a:r>
              <a:rPr lang="it-IT" altLang="it-IT" dirty="0" smtClean="0"/>
              <a:t> from </a:t>
            </a:r>
            <a:r>
              <a:rPr lang="it-IT" altLang="it-IT" dirty="0" err="1" smtClean="0"/>
              <a:t>one</a:t>
            </a:r>
            <a:r>
              <a:rPr lang="it-IT" altLang="it-IT" dirty="0" smtClean="0"/>
              <a:t> or more:</a:t>
            </a:r>
          </a:p>
          <a:p>
            <a:pPr eaLnBrk="1" hangingPunct="1"/>
            <a:r>
              <a:rPr lang="it-IT" altLang="it-IT" dirty="0" smtClean="0">
                <a:solidFill>
                  <a:srgbClr val="00FF00"/>
                </a:solidFill>
              </a:rPr>
              <a:t>Gain (</a:t>
            </a:r>
            <a:r>
              <a:rPr lang="it-IT" altLang="it-IT" dirty="0" err="1" smtClean="0">
                <a:solidFill>
                  <a:srgbClr val="00FF00"/>
                </a:solidFill>
              </a:rPr>
              <a:t>sensit</a:t>
            </a:r>
            <a:r>
              <a:rPr lang="it-IT" altLang="it-IT" dirty="0" smtClean="0">
                <a:solidFill>
                  <a:srgbClr val="00FF00"/>
                </a:solidFill>
              </a:rPr>
              <a:t>.) </a:t>
            </a:r>
            <a:r>
              <a:rPr lang="it-IT" altLang="it-IT" dirty="0" err="1" smtClean="0">
                <a:solidFill>
                  <a:srgbClr val="00FF00"/>
                </a:solidFill>
              </a:rPr>
              <a:t>Error</a:t>
            </a:r>
            <a:endParaRPr lang="it-IT" altLang="it-IT" dirty="0" smtClean="0">
              <a:solidFill>
                <a:srgbClr val="00FF00"/>
              </a:solidFill>
            </a:endParaRPr>
          </a:p>
          <a:p>
            <a:pPr eaLnBrk="1" hangingPunct="1"/>
            <a:r>
              <a:rPr lang="it-IT" altLang="it-IT" dirty="0" smtClean="0">
                <a:solidFill>
                  <a:srgbClr val="FFC000"/>
                </a:solidFill>
              </a:rPr>
              <a:t>Gain </a:t>
            </a:r>
            <a:r>
              <a:rPr lang="it-IT" altLang="it-IT" dirty="0" err="1" smtClean="0">
                <a:solidFill>
                  <a:srgbClr val="FFC000"/>
                </a:solidFill>
              </a:rPr>
              <a:t>Drift</a:t>
            </a:r>
            <a:r>
              <a:rPr lang="it-IT" altLang="it-IT" dirty="0" smtClean="0">
                <a:solidFill>
                  <a:srgbClr val="FFC000"/>
                </a:solidFill>
              </a:rPr>
              <a:t> with temperature or </a:t>
            </a:r>
            <a:r>
              <a:rPr lang="it-IT" altLang="it-IT" dirty="0" err="1" smtClean="0">
                <a:solidFill>
                  <a:srgbClr val="FFC000"/>
                </a:solidFill>
              </a:rPr>
              <a:t>aging</a:t>
            </a:r>
            <a:endParaRPr lang="it-IT" altLang="it-IT" dirty="0" smtClean="0">
              <a:solidFill>
                <a:srgbClr val="FFC000"/>
              </a:solidFill>
            </a:endParaRPr>
          </a:p>
          <a:p>
            <a:pPr eaLnBrk="1" hangingPunct="1"/>
            <a:r>
              <a:rPr lang="it-IT" altLang="it-IT" dirty="0" smtClean="0">
                <a:solidFill>
                  <a:srgbClr val="00FF00"/>
                </a:solidFill>
              </a:rPr>
              <a:t>Offset</a:t>
            </a:r>
          </a:p>
          <a:p>
            <a:pPr eaLnBrk="1" hangingPunct="1"/>
            <a:r>
              <a:rPr lang="it-IT" altLang="it-IT" dirty="0" smtClean="0">
                <a:solidFill>
                  <a:srgbClr val="FFC000"/>
                </a:solidFill>
              </a:rPr>
              <a:t>Offset </a:t>
            </a:r>
            <a:r>
              <a:rPr lang="it-IT" altLang="it-IT" dirty="0" err="1" smtClean="0">
                <a:solidFill>
                  <a:srgbClr val="FFC000"/>
                </a:solidFill>
              </a:rPr>
              <a:t>Drift</a:t>
            </a:r>
            <a:r>
              <a:rPr lang="it-IT" altLang="it-IT" dirty="0">
                <a:solidFill>
                  <a:srgbClr val="FFC000"/>
                </a:solidFill>
              </a:rPr>
              <a:t> with temperature or </a:t>
            </a:r>
            <a:r>
              <a:rPr lang="it-IT" altLang="it-IT" dirty="0" err="1">
                <a:solidFill>
                  <a:srgbClr val="FFC000"/>
                </a:solidFill>
              </a:rPr>
              <a:t>aging</a:t>
            </a:r>
            <a:endParaRPr lang="it-IT" altLang="it-IT" dirty="0" smtClean="0">
              <a:solidFill>
                <a:srgbClr val="FFC000"/>
              </a:solidFill>
            </a:endParaRPr>
          </a:p>
          <a:p>
            <a:pPr eaLnBrk="1" hangingPunct="1"/>
            <a:r>
              <a:rPr lang="it-IT" altLang="it-IT" dirty="0" err="1" smtClean="0">
                <a:solidFill>
                  <a:srgbClr val="00FF00"/>
                </a:solidFill>
              </a:rPr>
              <a:t>Misalignment</a:t>
            </a:r>
            <a:r>
              <a:rPr lang="it-IT" altLang="it-IT" dirty="0" smtClean="0">
                <a:solidFill>
                  <a:srgbClr val="00FF00"/>
                </a:solidFill>
              </a:rPr>
              <a:t> (cross-</a:t>
            </a:r>
            <a:r>
              <a:rPr lang="it-IT" altLang="it-IT" dirty="0" err="1" smtClean="0">
                <a:solidFill>
                  <a:srgbClr val="00FF00"/>
                </a:solidFill>
              </a:rPr>
              <a:t>axis</a:t>
            </a:r>
            <a:r>
              <a:rPr lang="it-IT" altLang="it-IT" dirty="0" smtClean="0">
                <a:solidFill>
                  <a:srgbClr val="00FF00"/>
                </a:solidFill>
              </a:rPr>
              <a:t>)</a:t>
            </a:r>
          </a:p>
          <a:p>
            <a:pPr eaLnBrk="1" hangingPunct="1"/>
            <a:r>
              <a:rPr lang="it-IT" altLang="it-IT" dirty="0" err="1" smtClean="0">
                <a:solidFill>
                  <a:srgbClr val="FFC000"/>
                </a:solidFill>
              </a:rPr>
              <a:t>Misalignment</a:t>
            </a:r>
            <a:r>
              <a:rPr lang="it-IT" altLang="it-IT" dirty="0" smtClean="0">
                <a:solidFill>
                  <a:srgbClr val="FFC000"/>
                </a:solidFill>
              </a:rPr>
              <a:t> </a:t>
            </a:r>
            <a:r>
              <a:rPr lang="it-IT" altLang="it-IT" dirty="0" err="1" smtClean="0">
                <a:solidFill>
                  <a:srgbClr val="FFC000"/>
                </a:solidFill>
              </a:rPr>
              <a:t>Drift</a:t>
            </a:r>
            <a:r>
              <a:rPr lang="it-IT" altLang="it-IT" dirty="0" smtClean="0">
                <a:solidFill>
                  <a:srgbClr val="FFC000"/>
                </a:solidFill>
              </a:rPr>
              <a:t> (</a:t>
            </a:r>
            <a:r>
              <a:rPr lang="it-IT" altLang="it-IT" dirty="0" err="1" smtClean="0">
                <a:solidFill>
                  <a:srgbClr val="FFC000"/>
                </a:solidFill>
              </a:rPr>
              <a:t>usually</a:t>
            </a:r>
            <a:r>
              <a:rPr lang="it-IT" altLang="it-IT" dirty="0" smtClean="0">
                <a:solidFill>
                  <a:srgbClr val="FFC000"/>
                </a:solidFill>
              </a:rPr>
              <a:t> </a:t>
            </a:r>
            <a:r>
              <a:rPr lang="it-IT" altLang="it-IT" dirty="0" err="1" smtClean="0">
                <a:solidFill>
                  <a:srgbClr val="FFC000"/>
                </a:solidFill>
              </a:rPr>
              <a:t>negligible</a:t>
            </a:r>
            <a:r>
              <a:rPr lang="it-IT" altLang="it-IT" dirty="0" smtClean="0">
                <a:solidFill>
                  <a:srgbClr val="FFC000"/>
                </a:solidFill>
              </a:rPr>
              <a:t>)</a:t>
            </a:r>
          </a:p>
          <a:p>
            <a:pPr eaLnBrk="1" hangingPunct="1"/>
            <a:r>
              <a:rPr lang="it-IT" altLang="it-IT" dirty="0" err="1" smtClean="0"/>
              <a:t>Noise</a:t>
            </a:r>
            <a:r>
              <a:rPr lang="it-IT" altLang="it-IT" dirty="0" smtClean="0"/>
              <a:t> + </a:t>
            </a:r>
            <a:r>
              <a:rPr lang="it-IT" altLang="it-IT" sz="3600" dirty="0" smtClean="0">
                <a:solidFill>
                  <a:srgbClr val="FF0000"/>
                </a:solidFill>
              </a:rPr>
              <a:t>INTERFERENCES!!!</a:t>
            </a:r>
            <a:endParaRPr lang="it-IT" altLang="it-IT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it-IT" altLang="it-IT" dirty="0" err="1" smtClean="0"/>
              <a:t>Occasional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Failures</a:t>
            </a:r>
            <a:r>
              <a:rPr lang="it-IT" altLang="it-IT" dirty="0" smtClean="0"/>
              <a:t> (e.g. SEL/SEU)</a:t>
            </a:r>
          </a:p>
          <a:p>
            <a:pPr eaLnBrk="1" hangingPunct="1"/>
            <a:r>
              <a:rPr lang="it-IT" altLang="it-IT" dirty="0" err="1" smtClean="0">
                <a:solidFill>
                  <a:srgbClr val="FF0000"/>
                </a:solidFill>
              </a:rPr>
              <a:t>Permanent</a:t>
            </a:r>
            <a:r>
              <a:rPr lang="it-IT" altLang="it-IT" dirty="0" smtClean="0">
                <a:solidFill>
                  <a:srgbClr val="FF0000"/>
                </a:solidFill>
              </a:rPr>
              <a:t> </a:t>
            </a:r>
            <a:r>
              <a:rPr lang="it-IT" altLang="it-IT" dirty="0" err="1" smtClean="0">
                <a:solidFill>
                  <a:srgbClr val="FF0000"/>
                </a:solidFill>
              </a:rPr>
              <a:t>Failures</a:t>
            </a:r>
            <a:r>
              <a:rPr lang="it-IT" altLang="it-IT" dirty="0" smtClean="0">
                <a:solidFill>
                  <a:srgbClr val="FF0000"/>
                </a:solidFill>
              </a:rPr>
              <a:t> (e.g. </a:t>
            </a:r>
            <a:r>
              <a:rPr lang="it-IT" altLang="it-IT" dirty="0" err="1" smtClean="0">
                <a:solidFill>
                  <a:srgbClr val="FF0000"/>
                </a:solidFill>
              </a:rPr>
              <a:t>broken</a:t>
            </a:r>
            <a:r>
              <a:rPr lang="it-IT" altLang="it-IT" dirty="0" smtClean="0">
                <a:solidFill>
                  <a:srgbClr val="FF0000"/>
                </a:solidFill>
              </a:rPr>
              <a:t> </a:t>
            </a:r>
            <a:r>
              <a:rPr lang="it-IT" altLang="it-IT" dirty="0" err="1" smtClean="0">
                <a:solidFill>
                  <a:srgbClr val="FF0000"/>
                </a:solidFill>
              </a:rPr>
              <a:t>wire</a:t>
            </a:r>
            <a:r>
              <a:rPr lang="it-IT" altLang="it-IT" dirty="0" smtClean="0">
                <a:solidFill>
                  <a:srgbClr val="FF0000"/>
                </a:solidFill>
              </a:rPr>
              <a:t>)</a:t>
            </a:r>
          </a:p>
          <a:p>
            <a:pPr eaLnBrk="1" hangingPunct="1"/>
            <a:endParaRPr lang="it-IT" altLang="it-IT" dirty="0">
              <a:solidFill>
                <a:srgbClr val="00FF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147</a:t>
            </a:fld>
            <a:endParaRPr lang="it-IT" alt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4719668" y="1876609"/>
            <a:ext cx="4247253" cy="523220"/>
          </a:xfrm>
          <a:prstGeom prst="rect">
            <a:avLst/>
          </a:prstGeom>
          <a:solidFill>
            <a:srgbClr val="00FF00">
              <a:alpha val="30196"/>
            </a:srgbClr>
          </a:solidFill>
          <a:ln>
            <a:solidFill>
              <a:srgbClr val="00FF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00FF00"/>
                </a:solidFill>
              </a:rPr>
              <a:t>GROUND CALIBRATION</a:t>
            </a:r>
            <a:endParaRPr lang="en-US" sz="1600" dirty="0">
              <a:solidFill>
                <a:srgbClr val="00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3061" y="2901551"/>
            <a:ext cx="4401077" cy="523220"/>
          </a:xfrm>
          <a:prstGeom prst="rect">
            <a:avLst/>
          </a:prstGeom>
          <a:solidFill>
            <a:srgbClr val="FF9900">
              <a:alpha val="30196"/>
            </a:srgbClr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C000"/>
                </a:solidFill>
              </a:rPr>
              <a:t>IN-FLIGHT CALIBRATION</a:t>
            </a:r>
            <a:endParaRPr lang="en-US" sz="1600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44957" y="3938021"/>
            <a:ext cx="2629181" cy="523220"/>
          </a:xfrm>
          <a:prstGeom prst="rect">
            <a:avLst/>
          </a:prstGeom>
          <a:solidFill>
            <a:srgbClr val="FF3300">
              <a:alpha val="29804"/>
            </a:srgb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SUPERVISION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7618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smtClean="0"/>
              <a:t>Major </a:t>
            </a:r>
            <a:r>
              <a:rPr lang="it-IT" altLang="it-IT" dirty="0" err="1" smtClean="0"/>
              <a:t>Sources</a:t>
            </a:r>
            <a:r>
              <a:rPr lang="it-IT" altLang="it-IT" dirty="0" smtClean="0"/>
              <a:t> of </a:t>
            </a:r>
            <a:r>
              <a:rPr lang="it-IT" altLang="it-IT" dirty="0" err="1" smtClean="0"/>
              <a:t>Error</a:t>
            </a:r>
            <a:endParaRPr lang="en-US" altLang="it-IT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341438"/>
            <a:ext cx="7858125" cy="47847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it-IT" altLang="it-IT" dirty="0" smtClean="0"/>
              <a:t>Gain </a:t>
            </a:r>
            <a:r>
              <a:rPr lang="it-IT" altLang="it-IT" dirty="0" err="1" smtClean="0"/>
              <a:t>Errors</a:t>
            </a:r>
            <a:r>
              <a:rPr lang="it-IT" altLang="it-IT" dirty="0" smtClean="0"/>
              <a:t>:</a:t>
            </a:r>
          </a:p>
          <a:p>
            <a:pPr eaLnBrk="1" hangingPunct="1"/>
            <a:r>
              <a:rPr lang="it-IT" altLang="it-IT" dirty="0" err="1" smtClean="0">
                <a:solidFill>
                  <a:srgbClr val="00FF00"/>
                </a:solidFill>
              </a:rPr>
              <a:t>Transducer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sensitivity</a:t>
            </a:r>
            <a:endParaRPr lang="it-IT" altLang="it-IT" dirty="0" smtClean="0">
              <a:solidFill>
                <a:srgbClr val="00FF00"/>
              </a:solidFill>
            </a:endParaRPr>
          </a:p>
          <a:p>
            <a:pPr eaLnBrk="1" hangingPunct="1"/>
            <a:r>
              <a:rPr lang="it-IT" altLang="it-IT" dirty="0" err="1" smtClean="0">
                <a:solidFill>
                  <a:srgbClr val="00FF00"/>
                </a:solidFill>
              </a:rPr>
              <a:t>Conditioning</a:t>
            </a:r>
            <a:r>
              <a:rPr lang="it-IT" altLang="it-IT" dirty="0" smtClean="0">
                <a:solidFill>
                  <a:srgbClr val="00FF00"/>
                </a:solidFill>
              </a:rPr>
              <a:t> Electronic </a:t>
            </a:r>
            <a:r>
              <a:rPr lang="it-IT" altLang="it-IT" dirty="0" err="1" smtClean="0">
                <a:solidFill>
                  <a:srgbClr val="00FF00"/>
                </a:solidFill>
              </a:rPr>
              <a:t>tolerances</a:t>
            </a:r>
            <a:endParaRPr lang="it-IT" altLang="it-IT" dirty="0" smtClean="0">
              <a:solidFill>
                <a:srgbClr val="00FF00"/>
              </a:solidFill>
            </a:endParaRPr>
          </a:p>
          <a:p>
            <a:pPr eaLnBrk="1" hangingPunct="1"/>
            <a:r>
              <a:rPr lang="it-IT" altLang="it-IT" dirty="0" err="1" smtClean="0">
                <a:solidFill>
                  <a:srgbClr val="00FF00"/>
                </a:solidFill>
              </a:rPr>
              <a:t>Perturbing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external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elements</a:t>
            </a:r>
            <a:r>
              <a:rPr lang="it-IT" altLang="it-IT" dirty="0" smtClean="0">
                <a:solidFill>
                  <a:srgbClr val="00FF00"/>
                </a:solidFill>
              </a:rPr>
              <a:t> (e.g. </a:t>
            </a:r>
            <a:r>
              <a:rPr lang="it-IT" altLang="it-IT" dirty="0" err="1" smtClean="0">
                <a:solidFill>
                  <a:srgbClr val="00FF00"/>
                </a:solidFill>
              </a:rPr>
              <a:t>metallic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elements</a:t>
            </a:r>
            <a:r>
              <a:rPr lang="it-IT" altLang="it-IT" dirty="0" smtClean="0">
                <a:solidFill>
                  <a:srgbClr val="00FF00"/>
                </a:solidFill>
              </a:rPr>
              <a:t>, </a:t>
            </a:r>
            <a:r>
              <a:rPr lang="it-IT" altLang="it-IT" dirty="0" err="1" smtClean="0">
                <a:solidFill>
                  <a:srgbClr val="00FF00"/>
                </a:solidFill>
              </a:rPr>
              <a:t>reflecting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surfaces</a:t>
            </a:r>
            <a:r>
              <a:rPr lang="it-IT" altLang="it-IT" dirty="0" smtClean="0">
                <a:solidFill>
                  <a:srgbClr val="00FF00"/>
                </a:solidFill>
              </a:rPr>
              <a:t>)</a:t>
            </a:r>
          </a:p>
          <a:p>
            <a:pPr eaLnBrk="1" hangingPunct="1"/>
            <a:r>
              <a:rPr lang="it-IT" altLang="it-IT" dirty="0" smtClean="0">
                <a:solidFill>
                  <a:srgbClr val="FFC000"/>
                </a:solidFill>
              </a:rPr>
              <a:t>Temperature </a:t>
            </a:r>
            <a:r>
              <a:rPr lang="it-IT" altLang="it-IT" dirty="0" err="1" smtClean="0">
                <a:solidFill>
                  <a:srgbClr val="FFC000"/>
                </a:solidFill>
              </a:rPr>
              <a:t>drifts</a:t>
            </a:r>
            <a:endParaRPr lang="it-IT" altLang="it-IT" dirty="0" smtClean="0">
              <a:solidFill>
                <a:srgbClr val="FFC000"/>
              </a:solidFill>
            </a:endParaRPr>
          </a:p>
          <a:p>
            <a:pPr eaLnBrk="1" hangingPunct="1"/>
            <a:r>
              <a:rPr lang="it-IT" altLang="it-IT" dirty="0" err="1" smtClean="0">
                <a:solidFill>
                  <a:srgbClr val="FFC000"/>
                </a:solidFill>
              </a:rPr>
              <a:t>Aging</a:t>
            </a:r>
            <a:endParaRPr lang="it-IT" altLang="it-IT" dirty="0" smtClean="0">
              <a:solidFill>
                <a:srgbClr val="FFC000"/>
              </a:solidFill>
            </a:endParaRPr>
          </a:p>
          <a:p>
            <a:pPr eaLnBrk="1" hangingPunct="1"/>
            <a:r>
              <a:rPr lang="it-IT" altLang="it-IT" dirty="0" smtClean="0">
                <a:solidFill>
                  <a:srgbClr val="FFC000"/>
                </a:solidFill>
              </a:rPr>
              <a:t>Supply </a:t>
            </a:r>
            <a:r>
              <a:rPr lang="it-IT" altLang="it-IT" dirty="0" err="1" smtClean="0">
                <a:solidFill>
                  <a:srgbClr val="FFC000"/>
                </a:solidFill>
              </a:rPr>
              <a:t>voltage</a:t>
            </a:r>
            <a:r>
              <a:rPr lang="it-IT" altLang="it-IT" dirty="0" smtClean="0">
                <a:solidFill>
                  <a:srgbClr val="FFC000"/>
                </a:solidFill>
              </a:rPr>
              <a:t> </a:t>
            </a:r>
            <a:r>
              <a:rPr lang="it-IT" altLang="it-IT" dirty="0" err="1" smtClean="0">
                <a:solidFill>
                  <a:srgbClr val="FFC000"/>
                </a:solidFill>
              </a:rPr>
              <a:t>sensitivity</a:t>
            </a:r>
            <a:endParaRPr lang="it-IT" altLang="it-IT" dirty="0" smtClean="0">
              <a:solidFill>
                <a:srgbClr val="FFC000"/>
              </a:solidFill>
            </a:endParaRPr>
          </a:p>
          <a:p>
            <a:pPr eaLnBrk="1" hangingPunct="1"/>
            <a:r>
              <a:rPr lang="it-IT" altLang="it-IT" dirty="0" smtClean="0"/>
              <a:t>TYPICAL VALUES: 1%-10%</a:t>
            </a:r>
          </a:p>
          <a:p>
            <a:pPr eaLnBrk="1" hangingPunct="1"/>
            <a:endParaRPr lang="it-IT" altLang="it-IT" dirty="0">
              <a:solidFill>
                <a:srgbClr val="00FF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148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1690045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smtClean="0"/>
              <a:t>Major </a:t>
            </a:r>
            <a:r>
              <a:rPr lang="it-IT" altLang="it-IT" dirty="0" err="1" smtClean="0"/>
              <a:t>Sources</a:t>
            </a:r>
            <a:r>
              <a:rPr lang="it-IT" altLang="it-IT" dirty="0" smtClean="0"/>
              <a:t> of </a:t>
            </a:r>
            <a:r>
              <a:rPr lang="it-IT" altLang="it-IT" dirty="0" err="1" smtClean="0"/>
              <a:t>Error</a:t>
            </a:r>
            <a:endParaRPr lang="en-US" altLang="it-IT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341438"/>
            <a:ext cx="7858125" cy="47847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it-IT" altLang="it-IT" dirty="0" smtClean="0"/>
              <a:t>Offset </a:t>
            </a:r>
            <a:r>
              <a:rPr lang="it-IT" altLang="it-IT" dirty="0" err="1" smtClean="0"/>
              <a:t>Errors</a:t>
            </a:r>
            <a:r>
              <a:rPr lang="it-IT" altLang="it-IT" dirty="0" smtClean="0"/>
              <a:t>:</a:t>
            </a:r>
          </a:p>
          <a:p>
            <a:pPr eaLnBrk="1" hangingPunct="1"/>
            <a:r>
              <a:rPr lang="it-IT" altLang="it-IT" dirty="0" err="1" smtClean="0">
                <a:solidFill>
                  <a:srgbClr val="00FF00"/>
                </a:solidFill>
              </a:rPr>
              <a:t>Transducer</a:t>
            </a:r>
            <a:r>
              <a:rPr lang="it-IT" altLang="it-IT" dirty="0" smtClean="0">
                <a:solidFill>
                  <a:srgbClr val="00FF00"/>
                </a:solidFill>
              </a:rPr>
              <a:t> offset</a:t>
            </a:r>
          </a:p>
          <a:p>
            <a:pPr eaLnBrk="1" hangingPunct="1"/>
            <a:r>
              <a:rPr lang="it-IT" altLang="it-IT" dirty="0" err="1" smtClean="0">
                <a:solidFill>
                  <a:srgbClr val="00FF00"/>
                </a:solidFill>
              </a:rPr>
              <a:t>Conditioning</a:t>
            </a:r>
            <a:r>
              <a:rPr lang="it-IT" altLang="it-IT" dirty="0" smtClean="0">
                <a:solidFill>
                  <a:srgbClr val="00FF00"/>
                </a:solidFill>
              </a:rPr>
              <a:t> Electronic offset</a:t>
            </a:r>
          </a:p>
          <a:p>
            <a:pPr eaLnBrk="1" hangingPunct="1"/>
            <a:r>
              <a:rPr lang="it-IT" altLang="it-IT" dirty="0" err="1" smtClean="0">
                <a:solidFill>
                  <a:srgbClr val="00FF00"/>
                </a:solidFill>
              </a:rPr>
              <a:t>Perturbing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external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elements</a:t>
            </a:r>
            <a:r>
              <a:rPr lang="it-IT" altLang="it-IT" dirty="0" smtClean="0">
                <a:solidFill>
                  <a:srgbClr val="00FF00"/>
                </a:solidFill>
              </a:rPr>
              <a:t> (e.g. </a:t>
            </a:r>
            <a:r>
              <a:rPr lang="it-IT" altLang="it-IT" dirty="0" err="1" smtClean="0">
                <a:solidFill>
                  <a:srgbClr val="00FF00"/>
                </a:solidFill>
              </a:rPr>
              <a:t>magnetic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elements</a:t>
            </a:r>
            <a:r>
              <a:rPr lang="it-IT" altLang="it-IT" dirty="0" smtClean="0">
                <a:solidFill>
                  <a:srgbClr val="00FF00"/>
                </a:solidFill>
              </a:rPr>
              <a:t>; e.g. </a:t>
            </a:r>
            <a:r>
              <a:rPr lang="it-IT" altLang="it-IT" dirty="0" err="1" smtClean="0">
                <a:solidFill>
                  <a:srgbClr val="00FF00"/>
                </a:solidFill>
              </a:rPr>
              <a:t>magnetorquers</a:t>
            </a:r>
            <a:r>
              <a:rPr lang="it-IT" altLang="it-IT" dirty="0" smtClean="0">
                <a:solidFill>
                  <a:srgbClr val="00FF00"/>
                </a:solidFill>
              </a:rPr>
              <a:t> with </a:t>
            </a:r>
            <a:r>
              <a:rPr lang="it-IT" altLang="it-IT" dirty="0" err="1" smtClean="0">
                <a:solidFill>
                  <a:srgbClr val="00FF00"/>
                </a:solidFill>
              </a:rPr>
              <a:t>iron</a:t>
            </a:r>
            <a:r>
              <a:rPr lang="it-IT" altLang="it-IT" dirty="0" smtClean="0">
                <a:solidFill>
                  <a:srgbClr val="00FF00"/>
                </a:solidFill>
              </a:rPr>
              <a:t> core!)</a:t>
            </a:r>
          </a:p>
          <a:p>
            <a:pPr eaLnBrk="1" hangingPunct="1"/>
            <a:r>
              <a:rPr lang="it-IT" altLang="it-IT" dirty="0" smtClean="0">
                <a:solidFill>
                  <a:srgbClr val="FFC000"/>
                </a:solidFill>
              </a:rPr>
              <a:t>Temperature </a:t>
            </a:r>
            <a:r>
              <a:rPr lang="it-IT" altLang="it-IT" dirty="0" err="1" smtClean="0">
                <a:solidFill>
                  <a:srgbClr val="FFC000"/>
                </a:solidFill>
              </a:rPr>
              <a:t>drifts</a:t>
            </a:r>
            <a:endParaRPr lang="it-IT" altLang="it-IT" dirty="0" smtClean="0">
              <a:solidFill>
                <a:srgbClr val="FFC000"/>
              </a:solidFill>
            </a:endParaRPr>
          </a:p>
          <a:p>
            <a:pPr eaLnBrk="1" hangingPunct="1"/>
            <a:r>
              <a:rPr lang="it-IT" altLang="it-IT" dirty="0" err="1" smtClean="0">
                <a:solidFill>
                  <a:srgbClr val="FFC000"/>
                </a:solidFill>
              </a:rPr>
              <a:t>Aging</a:t>
            </a:r>
            <a:endParaRPr lang="it-IT" altLang="it-IT" dirty="0" smtClean="0">
              <a:solidFill>
                <a:srgbClr val="FFC000"/>
              </a:solidFill>
            </a:endParaRPr>
          </a:p>
          <a:p>
            <a:pPr eaLnBrk="1" hangingPunct="1"/>
            <a:r>
              <a:rPr lang="it-IT" altLang="it-IT" dirty="0" smtClean="0">
                <a:solidFill>
                  <a:srgbClr val="FFC000"/>
                </a:solidFill>
              </a:rPr>
              <a:t>Supply </a:t>
            </a:r>
            <a:r>
              <a:rPr lang="it-IT" altLang="it-IT" dirty="0" err="1" smtClean="0">
                <a:solidFill>
                  <a:srgbClr val="FFC000"/>
                </a:solidFill>
              </a:rPr>
              <a:t>voltage</a:t>
            </a:r>
            <a:r>
              <a:rPr lang="it-IT" altLang="it-IT" dirty="0" smtClean="0">
                <a:solidFill>
                  <a:srgbClr val="FFC000"/>
                </a:solidFill>
              </a:rPr>
              <a:t> </a:t>
            </a:r>
            <a:r>
              <a:rPr lang="it-IT" altLang="it-IT" dirty="0" err="1" smtClean="0">
                <a:solidFill>
                  <a:srgbClr val="FFC000"/>
                </a:solidFill>
              </a:rPr>
              <a:t>sensitivity</a:t>
            </a:r>
            <a:endParaRPr lang="it-IT" altLang="it-IT" dirty="0" smtClean="0">
              <a:solidFill>
                <a:srgbClr val="FFC000"/>
              </a:solidFill>
            </a:endParaRPr>
          </a:p>
          <a:p>
            <a:pPr eaLnBrk="1" hangingPunct="1"/>
            <a:r>
              <a:rPr lang="it-IT" altLang="it-IT" dirty="0" smtClean="0"/>
              <a:t>TYPICAL VALUES: +/- 5%-50% FS !!!</a:t>
            </a:r>
          </a:p>
          <a:p>
            <a:pPr eaLnBrk="1" hangingPunct="1"/>
            <a:endParaRPr lang="it-IT" altLang="it-IT" dirty="0">
              <a:solidFill>
                <a:srgbClr val="00FF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149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19049372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355976" y="1340768"/>
            <a:ext cx="4824536" cy="42922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6013" y="260350"/>
            <a:ext cx="7858125" cy="504825"/>
          </a:xfrm>
        </p:spPr>
        <p:txBody>
          <a:bodyPr/>
          <a:lstStyle/>
          <a:p>
            <a:r>
              <a:rPr lang="it-IT" sz="3200" dirty="0" err="1" smtClean="0"/>
              <a:t>Orbital</a:t>
            </a:r>
            <a:r>
              <a:rPr lang="it-IT" sz="3200" dirty="0" smtClean="0"/>
              <a:t> </a:t>
            </a:r>
            <a:r>
              <a:rPr lang="it-IT" sz="3200" dirty="0" err="1" smtClean="0"/>
              <a:t>params</a:t>
            </a:r>
            <a:r>
              <a:rPr lang="it-IT" sz="3200" dirty="0" smtClean="0"/>
              <a:t> (</a:t>
            </a:r>
            <a:r>
              <a:rPr lang="it-IT" sz="3200" dirty="0" err="1"/>
              <a:t>Keplerian</a:t>
            </a:r>
            <a:r>
              <a:rPr lang="it-IT" sz="3200" dirty="0"/>
              <a:t> </a:t>
            </a:r>
            <a:r>
              <a:rPr lang="it-IT" sz="3200" dirty="0" err="1"/>
              <a:t>elements</a:t>
            </a:r>
            <a:r>
              <a:rPr lang="it-IT" sz="3200" dirty="0" smtClean="0"/>
              <a:t>)</a:t>
            </a:r>
            <a:endParaRPr lang="it-IT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340768"/>
            <a:ext cx="4824536" cy="429229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C8DAF-9F0B-4E73-AD4B-9EC43806CC7C}" type="slidenum">
              <a:rPr lang="it-IT" altLang="it-IT" smtClean="0"/>
              <a:pPr/>
              <a:t>15</a:t>
            </a:fld>
            <a:endParaRPr lang="it-IT" alt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3"/>
              <p:cNvSpPr txBox="1">
                <a:spLocks/>
              </p:cNvSpPr>
              <p:nvPr/>
            </p:nvSpPr>
            <p:spPr bwMode="auto">
              <a:xfrm>
                <a:off x="899592" y="1341438"/>
                <a:ext cx="3815469" cy="5380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rgbClr val="FFFF00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FFFF00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rgbClr val="FFFF00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FFFF00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00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00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00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00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it-IT" b="1" kern="0" dirty="0" smtClean="0"/>
                  <a:t>3) </a:t>
                </a:r>
                <a:r>
                  <a:rPr lang="it-IT" b="1" kern="0" dirty="0" err="1" smtClean="0"/>
                  <a:t>Inclination</a:t>
                </a:r>
                <a:r>
                  <a:rPr lang="it-IT" b="1" kern="0" dirty="0" smtClean="0"/>
                  <a:t> </a:t>
                </a:r>
                <a14:m>
                  <m:oMath xmlns:m="http://schemas.openxmlformats.org/officeDocument/2006/math">
                    <m:r>
                      <a:rPr lang="it-IT" b="1" i="1" kern="0" dirty="0" smtClean="0"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it-IT" kern="0" dirty="0" smtClean="0"/>
                  <a:t> w.r.t. Reference </a:t>
                </a:r>
                <a:r>
                  <a:rPr lang="it-IT" kern="0" dirty="0" err="1" smtClean="0"/>
                  <a:t>plane</a:t>
                </a:r>
                <a:endParaRPr lang="it-IT" sz="500" kern="0" dirty="0" smtClean="0"/>
              </a:p>
              <a:p>
                <a:pPr marL="0" indent="0">
                  <a:buNone/>
                </a:pPr>
                <a:r>
                  <a:rPr lang="it-IT" b="1" kern="0" dirty="0" smtClean="0"/>
                  <a:t>4) </a:t>
                </a:r>
                <a:r>
                  <a:rPr lang="it-IT" b="1" kern="0" dirty="0" err="1" smtClean="0"/>
                  <a:t>Longitude</a:t>
                </a:r>
                <a:r>
                  <a:rPr lang="it-IT" b="1" kern="0" dirty="0" smtClean="0"/>
                  <a:t> of </a:t>
                </a:r>
                <a:r>
                  <a:rPr lang="it-IT" b="1" kern="0" dirty="0" err="1" smtClean="0"/>
                  <a:t>ascending</a:t>
                </a:r>
                <a:r>
                  <a:rPr lang="it-IT" b="1" kern="0" dirty="0" smtClean="0"/>
                  <a:t> </a:t>
                </a:r>
                <a:r>
                  <a:rPr lang="it-IT" b="1" kern="0" dirty="0" err="1" smtClean="0"/>
                  <a:t>node</a:t>
                </a:r>
                <a:r>
                  <a:rPr lang="it-IT" b="1" kern="0" dirty="0" smtClean="0"/>
                  <a:t> </a:t>
                </a:r>
                <a14:m>
                  <m:oMath xmlns:m="http://schemas.openxmlformats.org/officeDocument/2006/math">
                    <m:r>
                      <a:rPr lang="it-IT" b="1" i="1" kern="0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𝛀</m:t>
                    </m:r>
                    <m:r>
                      <a:rPr lang="it-IT" b="1" i="1" kern="0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kern="0" dirty="0" smtClean="0"/>
                  <a:t> w.r.t. </a:t>
                </a:r>
                <a:r>
                  <a:rPr lang="it-IT" dirty="0" smtClean="0"/>
                  <a:t>Reference </a:t>
                </a:r>
                <a:r>
                  <a:rPr lang="it-IT" dirty="0" err="1" smtClean="0"/>
                  <a:t>direction</a:t>
                </a:r>
                <a:endParaRPr lang="it-IT" sz="500" dirty="0" smtClean="0"/>
              </a:p>
              <a:p>
                <a:pPr marL="0" indent="0">
                  <a:buNone/>
                </a:pPr>
                <a:r>
                  <a:rPr lang="it-IT" b="1" kern="0" dirty="0" smtClean="0"/>
                  <a:t>5) </a:t>
                </a:r>
                <a:r>
                  <a:rPr lang="it-IT" b="1" kern="0" dirty="0" err="1" smtClean="0"/>
                  <a:t>Argument</a:t>
                </a:r>
                <a:r>
                  <a:rPr lang="it-IT" b="1" kern="0" dirty="0" smtClean="0"/>
                  <a:t> of </a:t>
                </a:r>
                <a:r>
                  <a:rPr lang="it-IT" b="1" kern="0" dirty="0" err="1" smtClean="0"/>
                  <a:t>perigee</a:t>
                </a:r>
                <a:r>
                  <a:rPr lang="it-IT" b="1" kern="0" dirty="0" smtClean="0"/>
                  <a:t> </a:t>
                </a:r>
                <a14:m>
                  <m:oMath xmlns:m="http://schemas.openxmlformats.org/officeDocument/2006/math">
                    <m:r>
                      <a:rPr lang="it-IT" b="1" i="1" kern="0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𝝎</m:t>
                    </m:r>
                    <m:r>
                      <a:rPr lang="it-IT" b="1" i="1" kern="0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kern="0" dirty="0" smtClean="0"/>
                  <a:t> w.r.t. </a:t>
                </a:r>
                <a:r>
                  <a:rPr lang="it-IT" kern="0" dirty="0" err="1" smtClean="0"/>
                  <a:t>Ascending</a:t>
                </a:r>
                <a:r>
                  <a:rPr lang="it-IT" kern="0" dirty="0" smtClean="0"/>
                  <a:t> </a:t>
                </a:r>
                <a:r>
                  <a:rPr lang="it-IT" kern="0" dirty="0" err="1" smtClean="0"/>
                  <a:t>node</a:t>
                </a:r>
                <a:endParaRPr lang="it-IT" sz="500" kern="0" dirty="0" smtClean="0"/>
              </a:p>
            </p:txBody>
          </p:sp>
        </mc:Choice>
        <mc:Fallback xmlns="">
          <p:sp>
            <p:nvSpPr>
              <p:cNvPr id="24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1341438"/>
                <a:ext cx="3815469" cy="5380037"/>
              </a:xfrm>
              <a:prstGeom prst="rect">
                <a:avLst/>
              </a:prstGeom>
              <a:blipFill rotWithShape="0">
                <a:blip r:embed="rId3"/>
                <a:stretch>
                  <a:fillRect l="-3360" t="-11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4283782" y="3265342"/>
            <a:ext cx="2736490" cy="10277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 26"/>
          <p:cNvSpPr/>
          <p:nvPr/>
        </p:nvSpPr>
        <p:spPr>
          <a:xfrm>
            <a:off x="6516216" y="4149080"/>
            <a:ext cx="1367040" cy="9881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 9"/>
          <p:cNvSpPr/>
          <p:nvPr/>
        </p:nvSpPr>
        <p:spPr>
          <a:xfrm>
            <a:off x="5939198" y="4571307"/>
            <a:ext cx="1729146" cy="9459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 10"/>
          <p:cNvSpPr/>
          <p:nvPr/>
        </p:nvSpPr>
        <p:spPr>
          <a:xfrm>
            <a:off x="5652026" y="2564905"/>
            <a:ext cx="2880413" cy="16049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637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7" grpId="1" animBg="1"/>
      <p:bldP spid="10" grpId="0" animBg="1"/>
      <p:bldP spid="10" grpId="1" animBg="1"/>
      <p:bldP spid="11" grpId="2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smtClean="0"/>
              <a:t>Major </a:t>
            </a:r>
            <a:r>
              <a:rPr lang="it-IT" altLang="it-IT" dirty="0" err="1" smtClean="0"/>
              <a:t>Sources</a:t>
            </a:r>
            <a:r>
              <a:rPr lang="it-IT" altLang="it-IT" dirty="0" smtClean="0"/>
              <a:t> of </a:t>
            </a:r>
            <a:r>
              <a:rPr lang="it-IT" altLang="it-IT" dirty="0" err="1" smtClean="0"/>
              <a:t>Error</a:t>
            </a:r>
            <a:endParaRPr lang="en-US" altLang="it-IT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341438"/>
            <a:ext cx="7858125" cy="47847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it-IT" altLang="it-IT" dirty="0" err="1" smtClean="0"/>
              <a:t>Misalignments</a:t>
            </a:r>
            <a:r>
              <a:rPr lang="it-IT" altLang="it-IT" dirty="0" smtClean="0"/>
              <a:t>:</a:t>
            </a:r>
          </a:p>
          <a:p>
            <a:pPr eaLnBrk="1" hangingPunct="1"/>
            <a:r>
              <a:rPr lang="it-IT" altLang="it-IT" dirty="0" err="1" smtClean="0">
                <a:solidFill>
                  <a:srgbClr val="00FF00"/>
                </a:solidFill>
              </a:rPr>
              <a:t>Transducer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instrinsic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misalignment</a:t>
            </a:r>
            <a:endParaRPr lang="it-IT" altLang="it-IT" dirty="0" smtClean="0">
              <a:solidFill>
                <a:srgbClr val="00FF00"/>
              </a:solidFill>
            </a:endParaRPr>
          </a:p>
          <a:p>
            <a:pPr eaLnBrk="1" hangingPunct="1"/>
            <a:r>
              <a:rPr lang="it-IT" altLang="it-IT" dirty="0" err="1" smtClean="0">
                <a:solidFill>
                  <a:srgbClr val="00FF00"/>
                </a:solidFill>
              </a:rPr>
              <a:t>Perturbing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external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elements</a:t>
            </a:r>
            <a:r>
              <a:rPr lang="it-IT" altLang="it-IT" dirty="0" smtClean="0">
                <a:solidFill>
                  <a:srgbClr val="00FF00"/>
                </a:solidFill>
              </a:rPr>
              <a:t> (e.g. </a:t>
            </a:r>
            <a:r>
              <a:rPr lang="it-IT" altLang="it-IT" dirty="0" err="1" smtClean="0">
                <a:solidFill>
                  <a:srgbClr val="00FF00"/>
                </a:solidFill>
              </a:rPr>
              <a:t>metallic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elements</a:t>
            </a:r>
            <a:r>
              <a:rPr lang="it-IT" altLang="it-IT" dirty="0" smtClean="0">
                <a:solidFill>
                  <a:srgbClr val="00FF00"/>
                </a:solidFill>
              </a:rPr>
              <a:t>)</a:t>
            </a:r>
          </a:p>
          <a:p>
            <a:pPr eaLnBrk="1" hangingPunct="1"/>
            <a:r>
              <a:rPr lang="it-IT" altLang="it-IT" dirty="0" smtClean="0">
                <a:solidFill>
                  <a:srgbClr val="00FF00"/>
                </a:solidFill>
              </a:rPr>
              <a:t>Assembly </a:t>
            </a:r>
            <a:r>
              <a:rPr lang="it-IT" altLang="it-IT" dirty="0" err="1" smtClean="0">
                <a:solidFill>
                  <a:srgbClr val="00FF00"/>
                </a:solidFill>
              </a:rPr>
              <a:t>misalignment</a:t>
            </a:r>
            <a:r>
              <a:rPr lang="it-IT" altLang="it-IT" dirty="0" smtClean="0">
                <a:solidFill>
                  <a:srgbClr val="00FF00"/>
                </a:solidFill>
              </a:rPr>
              <a:t> (+/- 0.2mm </a:t>
            </a:r>
            <a:r>
              <a:rPr lang="it-IT" altLang="it-IT" dirty="0" err="1" smtClean="0">
                <a:solidFill>
                  <a:srgbClr val="00FF00"/>
                </a:solidFill>
              </a:rPr>
              <a:t>soldering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tolerance</a:t>
            </a:r>
            <a:r>
              <a:rPr lang="it-IT" altLang="it-IT" dirty="0" smtClean="0">
                <a:solidFill>
                  <a:srgbClr val="00FF00"/>
                </a:solidFill>
              </a:rPr>
              <a:t> over 10mm package </a:t>
            </a:r>
            <a:r>
              <a:rPr lang="it-IT" altLang="it-IT" dirty="0" err="1" smtClean="0">
                <a:solidFill>
                  <a:srgbClr val="00FF00"/>
                </a:solidFill>
              </a:rPr>
              <a:t>width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smtClean="0">
                <a:solidFill>
                  <a:srgbClr val="00FF00"/>
                </a:solidFill>
                <a:sym typeface="Wingdings" panose="05000000000000000000" pitchFamily="2" charset="2"/>
              </a:rPr>
              <a:t> 5.7° )</a:t>
            </a:r>
          </a:p>
          <a:p>
            <a:pPr eaLnBrk="1" hangingPunct="1"/>
            <a:r>
              <a:rPr lang="it-IT" altLang="it-IT" dirty="0" smtClean="0">
                <a:sym typeface="Wingdings" panose="05000000000000000000" pitchFamily="2" charset="2"/>
              </a:rPr>
              <a:t>TYPICAL VALUES: 1° - 10° </a:t>
            </a:r>
            <a:endParaRPr lang="it-IT" altLang="it-IT" dirty="0" smtClean="0"/>
          </a:p>
          <a:p>
            <a:pPr eaLnBrk="1" hangingPunct="1"/>
            <a:endParaRPr lang="it-IT" altLang="it-IT" dirty="0">
              <a:solidFill>
                <a:srgbClr val="00FF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150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4125297227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smtClean="0"/>
              <a:t>Major </a:t>
            </a:r>
            <a:r>
              <a:rPr lang="it-IT" altLang="it-IT" dirty="0" err="1" smtClean="0"/>
              <a:t>Sources</a:t>
            </a:r>
            <a:r>
              <a:rPr lang="it-IT" altLang="it-IT" dirty="0" smtClean="0"/>
              <a:t> of </a:t>
            </a:r>
            <a:r>
              <a:rPr lang="it-IT" altLang="it-IT" dirty="0" err="1" smtClean="0"/>
              <a:t>Error</a:t>
            </a:r>
            <a:endParaRPr lang="en-US" altLang="it-IT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124744"/>
            <a:ext cx="7858125" cy="518457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it-IT" altLang="it-IT" dirty="0" smtClean="0"/>
              <a:t>INTERFERENCES. Just a </a:t>
            </a:r>
            <a:r>
              <a:rPr lang="it-IT" altLang="it-IT" dirty="0" err="1" smtClean="0"/>
              <a:t>few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examples</a:t>
            </a:r>
            <a:r>
              <a:rPr lang="it-IT" altLang="it-IT" dirty="0" smtClean="0"/>
              <a:t> for </a:t>
            </a:r>
            <a:r>
              <a:rPr lang="it-IT" altLang="it-IT" dirty="0" err="1" smtClean="0"/>
              <a:t>magnetometers</a:t>
            </a:r>
            <a:r>
              <a:rPr lang="it-IT" altLang="it-IT" dirty="0" smtClean="0"/>
              <a:t>:</a:t>
            </a:r>
          </a:p>
          <a:p>
            <a:pPr eaLnBrk="1" hangingPunct="1"/>
            <a:r>
              <a:rPr lang="it-IT" altLang="it-IT" dirty="0" smtClean="0">
                <a:solidFill>
                  <a:srgbClr val="00FF00"/>
                </a:solidFill>
              </a:rPr>
              <a:t>An </a:t>
            </a:r>
            <a:r>
              <a:rPr lang="it-IT" altLang="it-IT" dirty="0" err="1" smtClean="0">
                <a:solidFill>
                  <a:srgbClr val="00FF00"/>
                </a:solidFill>
              </a:rPr>
              <a:t>unshielded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power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supply</a:t>
            </a:r>
            <a:r>
              <a:rPr lang="it-IT" altLang="it-IT" dirty="0" smtClean="0">
                <a:solidFill>
                  <a:srgbClr val="00FF00"/>
                </a:solidFill>
              </a:rPr>
              <a:t> PCB </a:t>
            </a:r>
            <a:r>
              <a:rPr lang="it-IT" altLang="it-IT" dirty="0" err="1" smtClean="0">
                <a:solidFill>
                  <a:srgbClr val="00FF00"/>
                </a:solidFill>
              </a:rPr>
              <a:t>track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conducting</a:t>
            </a:r>
            <a:r>
              <a:rPr lang="it-IT" altLang="it-IT" dirty="0" smtClean="0">
                <a:solidFill>
                  <a:srgbClr val="00FF00"/>
                </a:solidFill>
              </a:rPr>
              <a:t> 1A </a:t>
            </a:r>
            <a:r>
              <a:rPr lang="it-IT" altLang="it-IT" dirty="0" err="1" smtClean="0">
                <a:solidFill>
                  <a:srgbClr val="00FF00"/>
                </a:solidFill>
              </a:rPr>
              <a:t>generates</a:t>
            </a:r>
            <a:r>
              <a:rPr lang="it-IT" altLang="it-IT" dirty="0" smtClean="0">
                <a:solidFill>
                  <a:srgbClr val="00FF00"/>
                </a:solidFill>
              </a:rPr>
              <a:t>, </a:t>
            </a:r>
            <a:r>
              <a:rPr lang="it-IT" altLang="it-IT" dirty="0" err="1" smtClean="0">
                <a:solidFill>
                  <a:srgbClr val="00FF00"/>
                </a:solidFill>
              </a:rPr>
              <a:t>at</a:t>
            </a:r>
            <a:r>
              <a:rPr lang="it-IT" altLang="it-IT" dirty="0" smtClean="0">
                <a:solidFill>
                  <a:srgbClr val="00FF00"/>
                </a:solidFill>
              </a:rPr>
              <a:t> 5cm </a:t>
            </a:r>
            <a:r>
              <a:rPr lang="it-IT" altLang="it-IT" dirty="0" err="1" smtClean="0">
                <a:solidFill>
                  <a:srgbClr val="00FF00"/>
                </a:solidFill>
              </a:rPr>
              <a:t>distance</a:t>
            </a:r>
            <a:r>
              <a:rPr lang="it-IT" altLang="it-IT" dirty="0" smtClean="0">
                <a:solidFill>
                  <a:srgbClr val="00FF00"/>
                </a:solidFill>
              </a:rPr>
              <a:t> (</a:t>
            </a:r>
            <a:r>
              <a:rPr lang="it-IT" altLang="it-IT" dirty="0" err="1" smtClean="0">
                <a:solidFill>
                  <a:srgbClr val="00FF00"/>
                </a:solidFill>
              </a:rPr>
              <a:t>half</a:t>
            </a:r>
            <a:r>
              <a:rPr lang="it-IT" altLang="it-IT" dirty="0" smtClean="0">
                <a:solidFill>
                  <a:srgbClr val="00FF00"/>
                </a:solidFill>
              </a:rPr>
              <a:t> the </a:t>
            </a:r>
            <a:r>
              <a:rPr lang="it-IT" altLang="it-IT" dirty="0" err="1" smtClean="0">
                <a:solidFill>
                  <a:srgbClr val="00FF00"/>
                </a:solidFill>
              </a:rPr>
              <a:t>size</a:t>
            </a:r>
            <a:r>
              <a:rPr lang="it-IT" altLang="it-IT" dirty="0" smtClean="0">
                <a:solidFill>
                  <a:srgbClr val="00FF00"/>
                </a:solidFill>
              </a:rPr>
              <a:t> of a 1U CubeSat) a </a:t>
            </a:r>
            <a:r>
              <a:rPr lang="it-IT" altLang="it-IT" dirty="0" err="1" smtClean="0">
                <a:solidFill>
                  <a:srgbClr val="00FF00"/>
                </a:solidFill>
              </a:rPr>
              <a:t>field</a:t>
            </a:r>
            <a:r>
              <a:rPr lang="it-IT" altLang="it-IT" dirty="0" smtClean="0">
                <a:solidFill>
                  <a:srgbClr val="00FF00"/>
                </a:solidFill>
              </a:rPr>
              <a:t> of 0.04G = 4.000 </a:t>
            </a:r>
            <a:r>
              <a:rPr lang="it-IT" altLang="it-IT" dirty="0" err="1" smtClean="0">
                <a:solidFill>
                  <a:srgbClr val="00FF00"/>
                </a:solidFill>
              </a:rPr>
              <a:t>nT</a:t>
            </a:r>
            <a:r>
              <a:rPr lang="it-IT" altLang="it-IT" dirty="0" smtClean="0">
                <a:solidFill>
                  <a:srgbClr val="00FF00"/>
                </a:solidFill>
              </a:rPr>
              <a:t> = 10% of </a:t>
            </a:r>
            <a:r>
              <a:rPr lang="it-IT" altLang="it-IT" dirty="0" err="1" smtClean="0">
                <a:solidFill>
                  <a:srgbClr val="00FF00"/>
                </a:solidFill>
              </a:rPr>
              <a:t>max</a:t>
            </a:r>
            <a:r>
              <a:rPr lang="it-IT" altLang="it-IT" dirty="0" smtClean="0">
                <a:solidFill>
                  <a:srgbClr val="00FF00"/>
                </a:solidFill>
              </a:rPr>
              <a:t> Earth </a:t>
            </a:r>
            <a:r>
              <a:rPr lang="it-IT" altLang="it-IT" dirty="0" err="1" smtClean="0">
                <a:solidFill>
                  <a:srgbClr val="00FF00"/>
                </a:solidFill>
              </a:rPr>
              <a:t>field</a:t>
            </a:r>
            <a:r>
              <a:rPr lang="it-IT" altLang="it-IT" dirty="0" smtClean="0">
                <a:solidFill>
                  <a:srgbClr val="00FF00"/>
                </a:solidFill>
              </a:rPr>
              <a:t>!!!</a:t>
            </a:r>
          </a:p>
          <a:p>
            <a:pPr eaLnBrk="1" hangingPunct="1"/>
            <a:r>
              <a:rPr lang="it-IT" altLang="it-IT" dirty="0" err="1" smtClean="0">
                <a:solidFill>
                  <a:srgbClr val="00FF00"/>
                </a:solidFill>
              </a:rPr>
              <a:t>If</a:t>
            </a:r>
            <a:r>
              <a:rPr lang="it-IT" altLang="it-IT" dirty="0" smtClean="0">
                <a:solidFill>
                  <a:srgbClr val="00FF00"/>
                </a:solidFill>
              </a:rPr>
              <a:t> the </a:t>
            </a:r>
            <a:r>
              <a:rPr lang="it-IT" altLang="it-IT" dirty="0" err="1" smtClean="0">
                <a:solidFill>
                  <a:srgbClr val="00FF00"/>
                </a:solidFill>
              </a:rPr>
              <a:t>distance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is</a:t>
            </a:r>
            <a:r>
              <a:rPr lang="it-IT" altLang="it-IT" dirty="0" smtClean="0">
                <a:solidFill>
                  <a:srgbClr val="00FF00"/>
                </a:solidFill>
              </a:rPr>
              <a:t> 1cm, the </a:t>
            </a:r>
            <a:r>
              <a:rPr lang="it-IT" altLang="it-IT" dirty="0" err="1" smtClean="0">
                <a:solidFill>
                  <a:srgbClr val="00FF00"/>
                </a:solidFill>
              </a:rPr>
              <a:t>field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is</a:t>
            </a:r>
            <a:r>
              <a:rPr lang="it-IT" altLang="it-IT" dirty="0" smtClean="0">
                <a:solidFill>
                  <a:srgbClr val="00FF00"/>
                </a:solidFill>
              </a:rPr>
              <a:t> 0.2G !!!</a:t>
            </a:r>
          </a:p>
          <a:p>
            <a:pPr eaLnBrk="1" hangingPunct="1"/>
            <a:r>
              <a:rPr lang="it-IT" altLang="it-IT" dirty="0" smtClean="0">
                <a:solidFill>
                  <a:srgbClr val="00FF00"/>
                </a:solidFill>
              </a:rPr>
              <a:t>A </a:t>
            </a:r>
            <a:r>
              <a:rPr lang="it-IT" altLang="it-IT" dirty="0" err="1" smtClean="0">
                <a:solidFill>
                  <a:srgbClr val="00FF00"/>
                </a:solidFill>
              </a:rPr>
              <a:t>magnetorquer</a:t>
            </a:r>
            <a:r>
              <a:rPr lang="it-IT" altLang="it-IT" dirty="0" smtClean="0">
                <a:solidFill>
                  <a:srgbClr val="00FF00"/>
                </a:solidFill>
              </a:rPr>
              <a:t> (suppose 0.2A in 200 coils of 8cm </a:t>
            </a:r>
            <a:r>
              <a:rPr lang="it-IT" altLang="it-IT" dirty="0" err="1" smtClean="0">
                <a:solidFill>
                  <a:srgbClr val="00FF00"/>
                </a:solidFill>
              </a:rPr>
              <a:t>diameter</a:t>
            </a:r>
            <a:r>
              <a:rPr lang="it-IT" altLang="it-IT" dirty="0" smtClean="0">
                <a:solidFill>
                  <a:srgbClr val="00FF00"/>
                </a:solidFill>
              </a:rPr>
              <a:t>) </a:t>
            </a:r>
            <a:r>
              <a:rPr lang="it-IT" altLang="it-IT" dirty="0" err="1" smtClean="0">
                <a:solidFill>
                  <a:srgbClr val="00FF00"/>
                </a:solidFill>
              </a:rPr>
              <a:t>generates</a:t>
            </a:r>
            <a:r>
              <a:rPr lang="it-IT" altLang="it-IT" dirty="0" smtClean="0">
                <a:solidFill>
                  <a:srgbClr val="00FF00"/>
                </a:solidFill>
              </a:rPr>
              <a:t> a </a:t>
            </a:r>
            <a:r>
              <a:rPr lang="it-IT" altLang="it-IT" dirty="0" err="1" smtClean="0">
                <a:solidFill>
                  <a:srgbClr val="00FF00"/>
                </a:solidFill>
              </a:rPr>
              <a:t>field</a:t>
            </a:r>
            <a:r>
              <a:rPr lang="it-IT" altLang="it-IT" dirty="0" smtClean="0">
                <a:solidFill>
                  <a:srgbClr val="00FF00"/>
                </a:solidFill>
              </a:rPr>
              <a:t> of 890,000 </a:t>
            </a:r>
            <a:r>
              <a:rPr lang="it-IT" altLang="it-IT" dirty="0" err="1" smtClean="0">
                <a:solidFill>
                  <a:srgbClr val="00FF00"/>
                </a:solidFill>
              </a:rPr>
              <a:t>nT</a:t>
            </a:r>
            <a:r>
              <a:rPr lang="it-IT" altLang="it-IT" dirty="0" smtClean="0">
                <a:solidFill>
                  <a:srgbClr val="00FF00"/>
                </a:solidFill>
              </a:rPr>
              <a:t> (15 </a:t>
            </a:r>
            <a:r>
              <a:rPr lang="it-IT" altLang="it-IT" dirty="0" err="1" smtClean="0">
                <a:solidFill>
                  <a:srgbClr val="00FF00"/>
                </a:solidFill>
              </a:rPr>
              <a:t>times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max</a:t>
            </a:r>
            <a:r>
              <a:rPr lang="it-IT" altLang="it-IT" dirty="0" smtClean="0">
                <a:solidFill>
                  <a:srgbClr val="00FF00"/>
                </a:solidFill>
              </a:rPr>
              <a:t> Earth </a:t>
            </a:r>
            <a:r>
              <a:rPr lang="it-IT" altLang="it-IT" dirty="0" err="1" smtClean="0">
                <a:solidFill>
                  <a:srgbClr val="00FF00"/>
                </a:solidFill>
              </a:rPr>
              <a:t>field</a:t>
            </a:r>
            <a:r>
              <a:rPr lang="it-IT" altLang="it-IT" dirty="0" smtClean="0">
                <a:solidFill>
                  <a:srgbClr val="00FF00"/>
                </a:solidFill>
              </a:rPr>
              <a:t>!!!)</a:t>
            </a:r>
          </a:p>
          <a:p>
            <a:pPr eaLnBrk="1" hangingPunct="1"/>
            <a:r>
              <a:rPr lang="it-IT" altLang="it-IT" dirty="0" smtClean="0">
                <a:solidFill>
                  <a:srgbClr val="00FF00"/>
                </a:solidFill>
              </a:rPr>
              <a:t>An </a:t>
            </a:r>
            <a:r>
              <a:rPr lang="it-IT" altLang="it-IT" dirty="0" err="1" smtClean="0">
                <a:solidFill>
                  <a:srgbClr val="00FF00"/>
                </a:solidFill>
              </a:rPr>
              <a:t>iron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screw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close</a:t>
            </a:r>
            <a:r>
              <a:rPr lang="it-IT" altLang="it-IT" dirty="0" smtClean="0">
                <a:solidFill>
                  <a:srgbClr val="00FF00"/>
                </a:solidFill>
              </a:rPr>
              <a:t> to </a:t>
            </a:r>
            <a:r>
              <a:rPr lang="it-IT" altLang="it-IT" dirty="0" err="1" smtClean="0">
                <a:solidFill>
                  <a:srgbClr val="00FF00"/>
                </a:solidFill>
              </a:rPr>
              <a:t>magnetometer</a:t>
            </a:r>
            <a:r>
              <a:rPr lang="it-IT" altLang="it-IT" dirty="0" smtClean="0">
                <a:solidFill>
                  <a:srgbClr val="00FF00"/>
                </a:solidFill>
              </a:rPr>
              <a:t>…</a:t>
            </a:r>
            <a:endParaRPr lang="it-IT" altLang="it-IT" dirty="0" smtClean="0"/>
          </a:p>
          <a:p>
            <a:pPr eaLnBrk="1" hangingPunct="1"/>
            <a:endParaRPr lang="it-IT" altLang="it-IT" dirty="0">
              <a:solidFill>
                <a:srgbClr val="00FF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151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978160325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Homogeneous</a:t>
            </a:r>
            <a:r>
              <a:rPr lang="it-IT" altLang="it-IT" dirty="0" smtClean="0"/>
              <a:t> Sensor Fusion</a:t>
            </a:r>
            <a:endParaRPr lang="en-US" altLang="it-IT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341438"/>
            <a:ext cx="7858125" cy="47847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it-IT" altLang="it-IT" dirty="0" err="1" smtClean="0"/>
              <a:t>Imagine</a:t>
            </a:r>
            <a:r>
              <a:rPr lang="it-IT" altLang="it-IT" dirty="0" smtClean="0"/>
              <a:t> a «</a:t>
            </a:r>
            <a:r>
              <a:rPr lang="it-IT" altLang="it-IT" dirty="0" err="1" smtClean="0"/>
              <a:t>real</a:t>
            </a:r>
            <a:r>
              <a:rPr lang="it-IT" altLang="it-IT" dirty="0" smtClean="0"/>
              <a:t>» situation…</a:t>
            </a:r>
            <a:endParaRPr lang="it-IT" altLang="it-IT" dirty="0">
              <a:solidFill>
                <a:srgbClr val="00FF00"/>
              </a:solidFill>
            </a:endParaRPr>
          </a:p>
          <a:p>
            <a:pPr eaLnBrk="1" hangingPunct="1"/>
            <a:endParaRPr lang="it-IT" altLang="it-IT" dirty="0">
              <a:solidFill>
                <a:srgbClr val="00FF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152</a:t>
            </a:fld>
            <a:endParaRPr lang="it-IT" altLang="it-IT" dirty="0"/>
          </a:p>
        </p:txBody>
      </p:sp>
      <p:pic>
        <p:nvPicPr>
          <p:cNvPr id="3" name="Picture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0" y="2420888"/>
            <a:ext cx="43815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53718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Homogeneous</a:t>
            </a:r>
            <a:r>
              <a:rPr lang="it-IT" altLang="it-IT" dirty="0" smtClean="0"/>
              <a:t> Sensor Fusion</a:t>
            </a:r>
            <a:endParaRPr lang="en-US" altLang="it-IT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4" y="1341438"/>
            <a:ext cx="7559674" cy="47847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it-IT" altLang="it-IT" dirty="0" smtClean="0"/>
              <a:t>How can </a:t>
            </a:r>
            <a:r>
              <a:rPr lang="it-IT" altLang="it-IT" dirty="0" err="1" smtClean="0"/>
              <a:t>you</a:t>
            </a:r>
            <a:r>
              <a:rPr lang="it-IT" altLang="it-IT" dirty="0" smtClean="0"/>
              <a:t> </a:t>
            </a:r>
            <a:r>
              <a:rPr lang="it-IT" altLang="it-IT" dirty="0" smtClean="0">
                <a:solidFill>
                  <a:srgbClr val="FF9900"/>
                </a:solidFill>
              </a:rPr>
              <a:t>combine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all</a:t>
            </a:r>
            <a:r>
              <a:rPr lang="it-IT" altLang="it-IT" dirty="0" smtClean="0"/>
              <a:t> </a:t>
            </a:r>
            <a:br>
              <a:rPr lang="it-IT" altLang="it-IT" dirty="0" smtClean="0"/>
            </a:br>
            <a:r>
              <a:rPr lang="it-IT" altLang="it-IT" dirty="0" err="1" smtClean="0"/>
              <a:t>measurements</a:t>
            </a:r>
            <a:r>
              <a:rPr lang="it-IT" altLang="it-IT" dirty="0" smtClean="0"/>
              <a:t> from </a:t>
            </a:r>
            <a:r>
              <a:rPr lang="it-IT" altLang="it-IT" dirty="0" err="1" smtClean="0">
                <a:solidFill>
                  <a:srgbClr val="00FF00"/>
                </a:solidFill>
              </a:rPr>
              <a:t>several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smtClean="0"/>
              <a:t>HOMOGENEOUS </a:t>
            </a:r>
            <a:r>
              <a:rPr lang="it-IT" altLang="it-IT" dirty="0" err="1" smtClean="0"/>
              <a:t>sensors</a:t>
            </a:r>
            <a:r>
              <a:rPr lang="it-IT" altLang="it-IT" dirty="0" smtClean="0"/>
              <a:t> (e.g. </a:t>
            </a:r>
            <a:br>
              <a:rPr lang="it-IT" altLang="it-IT" dirty="0" smtClean="0"/>
            </a:br>
            <a:r>
              <a:rPr lang="it-IT" altLang="it-IT" dirty="0" err="1" smtClean="0"/>
              <a:t>all</a:t>
            </a:r>
            <a:r>
              <a:rPr lang="it-IT" altLang="it-IT" dirty="0" smtClean="0"/>
              <a:t> the </a:t>
            </a:r>
            <a:r>
              <a:rPr lang="it-IT" altLang="it-IT" dirty="0" err="1" smtClean="0"/>
              <a:t>magnetic</a:t>
            </a:r>
            <a:r>
              <a:rPr lang="it-IT" altLang="it-IT" dirty="0" smtClean="0"/>
              <a:t>)?</a:t>
            </a:r>
          </a:p>
          <a:p>
            <a:pPr marL="0" indent="0" eaLnBrk="1" hangingPunct="1">
              <a:buNone/>
            </a:pPr>
            <a:r>
              <a:rPr lang="it-IT" altLang="it-IT" dirty="0" err="1" smtClean="0">
                <a:solidFill>
                  <a:srgbClr val="00FF00"/>
                </a:solidFill>
              </a:rPr>
              <a:t>Remember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that</a:t>
            </a:r>
            <a:r>
              <a:rPr lang="it-IT" altLang="it-IT" dirty="0" smtClean="0">
                <a:solidFill>
                  <a:srgbClr val="00FF00"/>
                </a:solidFill>
              </a:rPr>
              <a:t> the more </a:t>
            </a:r>
            <a:br>
              <a:rPr lang="it-IT" altLang="it-IT" dirty="0" smtClean="0">
                <a:solidFill>
                  <a:srgbClr val="00FF00"/>
                </a:solidFill>
              </a:rPr>
            </a:br>
            <a:r>
              <a:rPr lang="it-IT" altLang="it-IT" dirty="0" err="1" smtClean="0">
                <a:solidFill>
                  <a:srgbClr val="00FF00"/>
                </a:solidFill>
              </a:rPr>
              <a:t>sensors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you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have</a:t>
            </a:r>
            <a:r>
              <a:rPr lang="it-IT" altLang="it-IT" dirty="0" smtClean="0">
                <a:solidFill>
                  <a:srgbClr val="00FF00"/>
                </a:solidFill>
              </a:rPr>
              <a:t>, the </a:t>
            </a:r>
            <a:r>
              <a:rPr lang="it-IT" altLang="it-IT" dirty="0" err="1" smtClean="0">
                <a:solidFill>
                  <a:srgbClr val="00FF00"/>
                </a:solidFill>
              </a:rPr>
              <a:t>safer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is</a:t>
            </a:r>
            <a:r>
              <a:rPr lang="it-IT" altLang="it-IT" dirty="0" smtClean="0">
                <a:solidFill>
                  <a:srgbClr val="00FF00"/>
                </a:solidFill>
              </a:rPr>
              <a:t> the </a:t>
            </a:r>
            <a:r>
              <a:rPr lang="it-IT" altLang="it-IT" dirty="0" err="1" smtClean="0">
                <a:solidFill>
                  <a:srgbClr val="00FF00"/>
                </a:solidFill>
              </a:rPr>
              <a:t>system</a:t>
            </a:r>
            <a:r>
              <a:rPr lang="it-IT" altLang="it-IT" dirty="0" smtClean="0">
                <a:solidFill>
                  <a:srgbClr val="00FF00"/>
                </a:solidFill>
              </a:rPr>
              <a:t> in case of </a:t>
            </a:r>
            <a:r>
              <a:rPr lang="it-IT" altLang="it-IT" dirty="0" err="1" smtClean="0">
                <a:solidFill>
                  <a:srgbClr val="00FF00"/>
                </a:solidFill>
              </a:rPr>
              <a:t>failures</a:t>
            </a:r>
            <a:r>
              <a:rPr lang="it-IT" altLang="it-IT" dirty="0" smtClean="0">
                <a:solidFill>
                  <a:srgbClr val="00FF00"/>
                </a:solidFill>
              </a:rPr>
              <a:t>!!!</a:t>
            </a:r>
          </a:p>
          <a:p>
            <a:pPr marL="0" indent="0" eaLnBrk="1" hangingPunct="1">
              <a:buNone/>
            </a:pPr>
            <a:r>
              <a:rPr lang="it-IT" altLang="it-IT" dirty="0" smtClean="0">
                <a:solidFill>
                  <a:srgbClr val="00FF00"/>
                </a:solidFill>
              </a:rPr>
              <a:t>… and </a:t>
            </a:r>
            <a:r>
              <a:rPr lang="it-IT" altLang="it-IT" dirty="0" err="1" smtClean="0">
                <a:solidFill>
                  <a:srgbClr val="00FF00"/>
                </a:solidFill>
              </a:rPr>
              <a:t>individual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errors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tend</a:t>
            </a:r>
            <a:r>
              <a:rPr lang="it-IT" altLang="it-IT" dirty="0" smtClean="0">
                <a:solidFill>
                  <a:srgbClr val="00FF00"/>
                </a:solidFill>
              </a:rPr>
              <a:t> to compensate!!!</a:t>
            </a:r>
          </a:p>
          <a:p>
            <a:pPr marL="0" indent="0" eaLnBrk="1" hangingPunct="1">
              <a:buNone/>
            </a:pPr>
            <a:r>
              <a:rPr lang="it-IT" altLang="it-IT" dirty="0" err="1" smtClean="0">
                <a:solidFill>
                  <a:srgbClr val="FF0000"/>
                </a:solidFill>
              </a:rPr>
              <a:t>But</a:t>
            </a:r>
            <a:r>
              <a:rPr lang="it-IT" altLang="it-IT" dirty="0" smtClean="0">
                <a:solidFill>
                  <a:srgbClr val="FF0000"/>
                </a:solidFill>
              </a:rPr>
              <a:t> </a:t>
            </a:r>
            <a:r>
              <a:rPr lang="it-IT" altLang="it-IT" dirty="0" err="1" smtClean="0">
                <a:solidFill>
                  <a:srgbClr val="FF0000"/>
                </a:solidFill>
              </a:rPr>
              <a:t>each</a:t>
            </a:r>
            <a:r>
              <a:rPr lang="it-IT" altLang="it-IT" dirty="0" smtClean="0">
                <a:solidFill>
                  <a:srgbClr val="FF0000"/>
                </a:solidFill>
              </a:rPr>
              <a:t> </a:t>
            </a:r>
            <a:r>
              <a:rPr lang="it-IT" altLang="it-IT" dirty="0" err="1" smtClean="0">
                <a:solidFill>
                  <a:srgbClr val="FF0000"/>
                </a:solidFill>
              </a:rPr>
              <a:t>sensor</a:t>
            </a:r>
            <a:r>
              <a:rPr lang="it-IT" altLang="it-IT" dirty="0" smtClean="0">
                <a:solidFill>
                  <a:srgbClr val="FF0000"/>
                </a:solidFill>
              </a:rPr>
              <a:t> </a:t>
            </a:r>
            <a:r>
              <a:rPr lang="it-IT" altLang="it-IT" dirty="0" err="1" smtClean="0">
                <a:solidFill>
                  <a:srgbClr val="FF0000"/>
                </a:solidFill>
              </a:rPr>
              <a:t>may</a:t>
            </a:r>
            <a:r>
              <a:rPr lang="it-IT" altLang="it-IT" dirty="0" smtClean="0">
                <a:solidFill>
                  <a:srgbClr val="FF0000"/>
                </a:solidFill>
              </a:rPr>
              <a:t> </a:t>
            </a:r>
            <a:r>
              <a:rPr lang="it-IT" altLang="it-IT" dirty="0" err="1" smtClean="0">
                <a:solidFill>
                  <a:srgbClr val="FF0000"/>
                </a:solidFill>
              </a:rPr>
              <a:t>have</a:t>
            </a:r>
            <a:r>
              <a:rPr lang="it-IT" altLang="it-IT" dirty="0" smtClean="0">
                <a:solidFill>
                  <a:srgbClr val="FF0000"/>
                </a:solidFill>
              </a:rPr>
              <a:t> </a:t>
            </a:r>
            <a:r>
              <a:rPr lang="it-IT" altLang="it-IT" dirty="0" err="1" smtClean="0">
                <a:solidFill>
                  <a:srgbClr val="FF0000"/>
                </a:solidFill>
              </a:rPr>
              <a:t>its</a:t>
            </a:r>
            <a:r>
              <a:rPr lang="it-IT" altLang="it-IT" dirty="0" smtClean="0">
                <a:solidFill>
                  <a:srgbClr val="FF0000"/>
                </a:solidFill>
              </a:rPr>
              <a:t> </a:t>
            </a:r>
            <a:r>
              <a:rPr lang="it-IT" altLang="it-IT" dirty="0" err="1" smtClean="0">
                <a:solidFill>
                  <a:srgbClr val="FF0000"/>
                </a:solidFill>
              </a:rPr>
              <a:t>own</a:t>
            </a:r>
            <a:r>
              <a:rPr lang="it-IT" altLang="it-IT" dirty="0" smtClean="0">
                <a:solidFill>
                  <a:srgbClr val="FF0000"/>
                </a:solidFill>
              </a:rPr>
              <a:t>: </a:t>
            </a:r>
            <a:r>
              <a:rPr lang="it-IT" altLang="it-IT" dirty="0" err="1" smtClean="0">
                <a:solidFill>
                  <a:srgbClr val="FF0000"/>
                </a:solidFill>
              </a:rPr>
              <a:t>Orientation</a:t>
            </a:r>
            <a:r>
              <a:rPr lang="it-IT" altLang="it-IT" dirty="0" smtClean="0">
                <a:solidFill>
                  <a:srgbClr val="FF0000"/>
                </a:solidFill>
              </a:rPr>
              <a:t>, </a:t>
            </a:r>
            <a:r>
              <a:rPr lang="it-IT" altLang="it-IT" dirty="0" err="1" smtClean="0">
                <a:solidFill>
                  <a:srgbClr val="FF0000"/>
                </a:solidFill>
              </a:rPr>
              <a:t>Misalignment</a:t>
            </a:r>
            <a:r>
              <a:rPr lang="it-IT" altLang="it-IT" dirty="0" smtClean="0">
                <a:solidFill>
                  <a:srgbClr val="FF0000"/>
                </a:solidFill>
              </a:rPr>
              <a:t>, Gain, Offset…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153</a:t>
            </a:fld>
            <a:endParaRPr lang="it-IT" alt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0515"/>
          <a:stretch/>
        </p:blipFill>
        <p:spPr>
          <a:xfrm>
            <a:off x="6403776" y="1257103"/>
            <a:ext cx="2475883" cy="220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62727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Homogeneous</a:t>
            </a:r>
            <a:r>
              <a:rPr lang="it-IT" altLang="it-IT" dirty="0" smtClean="0"/>
              <a:t> Sensor Fusion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691637" cy="4784725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Given </a:t>
                </a:r>
                <a:r>
                  <a:rPr lang="it-IT" altLang="it-IT" dirty="0" err="1" smtClean="0"/>
                  <a:t>magnetic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field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altLang="it-IT" b="1" i="1" dirty="0" smtClean="0">
                        <a:solidFill>
                          <a:srgbClr val="FF9900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expressed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as</a:t>
                </a:r>
                <a:r>
                  <a:rPr lang="it-IT" altLang="it-IT" dirty="0" smtClean="0"/>
                  <a:t/>
                </a:r>
                <a:br>
                  <a:rPr lang="it-IT" altLang="it-IT" dirty="0" smtClean="0"/>
                </a:br>
                <a:r>
                  <a:rPr lang="it-IT" altLang="it-IT" dirty="0" smtClean="0"/>
                  <a:t>a </a:t>
                </a:r>
                <a:r>
                  <a:rPr lang="it-IT" altLang="it-IT" dirty="0" err="1" smtClean="0"/>
                  <a:t>vector</a:t>
                </a:r>
                <a:r>
                  <a:rPr lang="it-IT" altLang="it-IT" dirty="0" smtClean="0"/>
                  <a:t> in the </a:t>
                </a:r>
                <a:r>
                  <a:rPr lang="it-IT" altLang="it-IT" dirty="0" smtClean="0">
                    <a:solidFill>
                      <a:srgbClr val="FF9900"/>
                    </a:solidFill>
                  </a:rPr>
                  <a:t>body-</a:t>
                </a:r>
                <a:r>
                  <a:rPr lang="it-IT" altLang="it-IT" dirty="0" err="1" smtClean="0">
                    <a:solidFill>
                      <a:srgbClr val="FF9900"/>
                    </a:solidFill>
                  </a:rPr>
                  <a:t>fixed</a:t>
                </a:r>
                <a:r>
                  <a:rPr lang="it-IT" altLang="it-IT" dirty="0" smtClean="0">
                    <a:solidFill>
                      <a:srgbClr val="FF9900"/>
                    </a:solidFill>
                  </a:rPr>
                  <a:t> frame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b="1" i="1" smtClean="0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b="1" i="1" smtClean="0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it-IT" altLang="it-IT" b="1" i="1" smtClean="0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endParaRPr lang="it-IT" altLang="it-IT" b="1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Each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altLang="it-IT" i="1" dirty="0" smtClean="0">
                        <a:solidFill>
                          <a:srgbClr val="FF99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it-IT" altLang="it-IT" dirty="0">
                    <a:solidFill>
                      <a:srgbClr val="FF9900"/>
                    </a:solidFill>
                  </a:rPr>
                  <a:t>-</a:t>
                </a:r>
                <a:r>
                  <a:rPr lang="it-IT" altLang="it-IT" dirty="0" err="1">
                    <a:solidFill>
                      <a:srgbClr val="FF9900"/>
                    </a:solidFill>
                  </a:rPr>
                  <a:t>th</a:t>
                </a:r>
                <a:r>
                  <a:rPr lang="it-IT" altLang="it-IT" dirty="0"/>
                  <a:t> </a:t>
                </a:r>
                <a:r>
                  <a:rPr lang="it-IT" altLang="it-IT" dirty="0" err="1" smtClean="0"/>
                  <a:t>sensor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will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respond</a:t>
                </a:r>
                <a:r>
                  <a:rPr lang="it-IT" altLang="it-IT" dirty="0" smtClean="0"/>
                  <a:t> </a:t>
                </a:r>
                <a:br>
                  <a:rPr lang="it-IT" altLang="it-IT" dirty="0" smtClean="0"/>
                </a:br>
                <a:r>
                  <a:rPr lang="it-IT" altLang="it-IT" dirty="0" err="1" smtClean="0"/>
                  <a:t>accordingly</a:t>
                </a:r>
                <a:r>
                  <a:rPr lang="it-IT" altLang="it-IT" dirty="0" smtClean="0"/>
                  <a:t>, </a:t>
                </a:r>
                <a:r>
                  <a:rPr lang="it-IT" altLang="it-IT" dirty="0" err="1" smtClean="0"/>
                  <a:t>providing</a:t>
                </a:r>
                <a:r>
                  <a:rPr lang="it-IT" altLang="it-IT" dirty="0"/>
                  <a:t> </a:t>
                </a:r>
                <a:r>
                  <a:rPr lang="it-IT" altLang="it-IT" dirty="0" smtClean="0"/>
                  <a:t>ONE output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 smtClean="0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b="0" i="1" smtClean="0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smtClean="0">
                    <a:solidFill>
                      <a:srgbClr val="FF0000"/>
                    </a:solidFill>
                  </a:rPr>
                  <a:t>Consider 2D/3D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sensors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as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2/3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independent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it-IT" altLang="it-IT" dirty="0" smtClean="0">
                  <a:solidFill>
                    <a:srgbClr val="FF3300"/>
                  </a:solidFill>
                </a:endParaRPr>
              </a:p>
              <a:p>
                <a:pPr marL="0" indent="0" eaLnBrk="1" hangingPunct="1">
                  <a:buNone/>
                </a:pPr>
                <a:r>
                  <a:rPr lang="it-IT" altLang="it-IT" dirty="0" smtClean="0"/>
                  <a:t>For </a:t>
                </a:r>
                <a:r>
                  <a:rPr lang="it-IT" altLang="it-IT" dirty="0" err="1" smtClean="0"/>
                  <a:t>each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sensor</a:t>
                </a:r>
                <a:r>
                  <a:rPr lang="it-IT" altLang="it-IT" dirty="0" smtClean="0"/>
                  <a:t>, </a:t>
                </a:r>
                <a:r>
                  <a:rPr lang="it-IT" altLang="it-IT" dirty="0" err="1" smtClean="0"/>
                  <a:t>its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will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depend</a:t>
                </a:r>
                <a:r>
                  <a:rPr lang="it-IT" altLang="it-IT" dirty="0" smtClean="0"/>
                  <a:t> on </a:t>
                </a:r>
                <a:r>
                  <a:rPr lang="it-IT" altLang="it-IT" dirty="0" err="1" smtClean="0"/>
                  <a:t>its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orientation</a:t>
                </a:r>
                <a:r>
                  <a:rPr lang="it-IT" altLang="it-IT" dirty="0" smtClean="0"/>
                  <a:t>, 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alignment</a:t>
                </a:r>
                <a:r>
                  <a:rPr lang="it-IT" altLang="it-IT" dirty="0" smtClean="0"/>
                  <a:t>, 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gain</a:t>
                </a:r>
                <a:r>
                  <a:rPr lang="it-IT" altLang="it-IT" dirty="0" smtClean="0"/>
                  <a:t>, </a:t>
                </a:r>
                <a:r>
                  <a:rPr lang="it-IT" altLang="it-IT" dirty="0" smtClean="0">
                    <a:solidFill>
                      <a:srgbClr val="FF3300"/>
                    </a:solidFill>
                  </a:rPr>
                  <a:t>offset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33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33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33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it-IT" altLang="it-IT" dirty="0" smtClean="0"/>
                  <a:t>, </a:t>
                </a:r>
                <a:r>
                  <a:rPr lang="it-IT" altLang="it-IT" dirty="0" err="1" smtClean="0"/>
                  <a:t>noise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alt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it-IT" altLang="it-IT" dirty="0" smtClean="0"/>
                  <a:t>: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altLang="it-IT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b="0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altLang="it-IT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altLang="it-IT" b="0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it-IT" altLang="it-IT" b="0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altLang="it-IT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altLang="it-IT" b="0" i="1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b="0" i="1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altLang="it-IT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alt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/>
                  <a:t>where</a:t>
                </a:r>
              </a:p>
              <a:p>
                <a:pPr marL="0" indent="0" defTabSz="611188" eaLnBrk="1" hangingPunct="1">
                  <a:buNone/>
                  <a:tabLst>
                    <a:tab pos="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it-IT" altLang="it-IT" i="1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altLang="it-IT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it-IT" altLang="it-IT" i="1">
                                        <a:solidFill>
                                          <a:srgbClr val="00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altLang="it-IT" i="1">
                                        <a:solidFill>
                                          <a:srgbClr val="00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it-IT" altLang="it-IT" i="1">
                                        <a:solidFill>
                                          <a:srgbClr val="00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it-IT" altLang="it-IT" i="1">
                                        <a:solidFill>
                                          <a:srgbClr val="00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it-IT" altLang="it-IT" b="0" i="1" smtClean="0">
                                        <a:solidFill>
                                          <a:srgbClr val="00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it-IT" altLang="it-IT" i="1">
                                        <a:solidFill>
                                          <a:srgbClr val="00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altLang="it-IT" i="1">
                                        <a:solidFill>
                                          <a:srgbClr val="00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it-IT" altLang="it-IT" i="1">
                                        <a:solidFill>
                                          <a:srgbClr val="00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  <m:r>
                                      <a:rPr lang="it-IT" altLang="it-IT" i="1">
                                        <a:solidFill>
                                          <a:srgbClr val="00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it-IT" altLang="it-IT" b="0" i="1" smtClean="0">
                                        <a:solidFill>
                                          <a:srgbClr val="00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it-IT" altLang="it-IT" i="1">
                                        <a:solidFill>
                                          <a:srgbClr val="00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altLang="it-IT" i="1">
                                        <a:solidFill>
                                          <a:srgbClr val="00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it-IT" altLang="it-IT" i="1">
                                        <a:solidFill>
                                          <a:srgbClr val="00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  <m:r>
                                      <a:rPr lang="it-IT" altLang="it-IT" i="1">
                                        <a:solidFill>
                                          <a:srgbClr val="00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it-IT" altLang="it-IT" b="0" i="1" smtClean="0">
                                        <a:solidFill>
                                          <a:srgbClr val="00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691637" cy="4784725"/>
              </a:xfrm>
              <a:blipFill rotWithShape="0">
                <a:blip r:embed="rId3"/>
                <a:stretch>
                  <a:fillRect l="-1585" t="-1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154</a:t>
            </a:fld>
            <a:endParaRPr lang="it-IT" alt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8718" t="36510" r="10515" b="20967"/>
          <a:stretch/>
        </p:blipFill>
        <p:spPr>
          <a:xfrm>
            <a:off x="7105101" y="1052736"/>
            <a:ext cx="1931395" cy="21238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877521" y="1305140"/>
                <a:ext cx="59503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altLang="it-IT" sz="3200" b="1" i="1" dirty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7521" y="1305140"/>
                <a:ext cx="595035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2780135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Homogeneous</a:t>
            </a:r>
            <a:r>
              <a:rPr lang="it-IT" altLang="it-IT" dirty="0" smtClean="0"/>
              <a:t> Sensor Fusion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691637" cy="4784725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altLang="it-IT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it-IT" altLang="it-IT" dirty="0" smtClean="0">
                    <a:solidFill>
                      <a:srgbClr val="00FF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altLang="it-IT" dirty="0" smtClean="0">
                    <a:latin typeface="Cambria Math" panose="02040503050406030204" pitchFamily="18" charset="0"/>
                  </a:rPr>
                  <a:t>(</a:t>
                </a:r>
                <a:r>
                  <a:rPr lang="it-IT" altLang="it-IT" dirty="0" err="1" smtClean="0">
                    <a:latin typeface="Cambria Math" panose="02040503050406030204" pitchFamily="18" charset="0"/>
                  </a:rPr>
                  <a:t>respectively</a:t>
                </a:r>
                <a:r>
                  <a:rPr lang="it-IT" altLang="it-IT" dirty="0" smtClean="0">
                    <a:latin typeface="Cambria Math" panose="02040503050406030204" pitchFamily="18" charset="0"/>
                  </a:rPr>
                  <a:t>,</a:t>
                </a:r>
                <a:r>
                  <a:rPr lang="it-IT" altLang="it-IT" dirty="0" smtClean="0">
                    <a:solidFill>
                      <a:srgbClr val="00FF00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altLang="it-IT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it-IT" altLang="it-IT" dirty="0" smtClean="0"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altLang="it-IT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it-IT" altLang="it-IT" dirty="0" smtClean="0"/>
                  <a:t>)</a:t>
                </a:r>
                <a:br>
                  <a:rPr lang="it-IT" altLang="it-IT" dirty="0" smtClean="0"/>
                </a:b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the </a:t>
                </a:r>
                <a:r>
                  <a:rPr lang="it-IT" altLang="it-IT" dirty="0" err="1" smtClean="0"/>
                  <a:t>response</a:t>
                </a:r>
                <a:r>
                  <a:rPr lang="it-IT" altLang="it-IT" dirty="0" smtClean="0"/>
                  <a:t> of the </a:t>
                </a:r>
                <a:r>
                  <a:rPr lang="it-IT" altLang="it-IT" dirty="0" err="1" smtClean="0"/>
                  <a:t>sensor</a:t>
                </a:r>
                <a:r>
                  <a:rPr lang="it-IT" altLang="it-IT" dirty="0" smtClean="0"/>
                  <a:t> to a </a:t>
                </a:r>
                <a:br>
                  <a:rPr lang="it-IT" altLang="it-IT" dirty="0" smtClean="0"/>
                </a:br>
                <a:r>
                  <a:rPr lang="it-IT" altLang="it-IT" dirty="0" err="1" smtClean="0"/>
                  <a:t>magnetic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field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oriented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along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alt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altLang="it-IT" dirty="0" smtClean="0"/>
                  <a:t> </a:t>
                </a:r>
                <a:br>
                  <a:rPr lang="it-IT" altLang="it-IT" dirty="0" smtClean="0"/>
                </a:br>
                <a:r>
                  <a:rPr lang="it-IT" altLang="it-IT" dirty="0" smtClean="0"/>
                  <a:t>(</a:t>
                </a:r>
                <a:r>
                  <a:rPr lang="it-IT" altLang="it-IT" dirty="0" err="1" smtClean="0"/>
                  <a:t>respectively</a:t>
                </a:r>
                <a:r>
                  <a:rPr lang="it-IT" altLang="it-IT" dirty="0" smtClean="0"/>
                  <a:t>, </a:t>
                </a:r>
                <a14:m>
                  <m:oMath xmlns:m="http://schemas.openxmlformats.org/officeDocument/2006/math">
                    <m:r>
                      <a:rPr lang="it-IT" alt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altLang="it-IT" dirty="0" smtClean="0"/>
                  <a:t> and </a:t>
                </a:r>
                <a14:m>
                  <m:oMath xmlns:m="http://schemas.openxmlformats.org/officeDocument/2006/math">
                    <m:r>
                      <a:rPr lang="it-IT" alt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altLang="it-IT" dirty="0" smtClean="0"/>
                  <a:t>) </a:t>
                </a:r>
                <a:r>
                  <a:rPr lang="it-IT" altLang="it-IT" dirty="0" err="1" smtClean="0"/>
                  <a:t>axis</a:t>
                </a:r>
                <a:r>
                  <a:rPr lang="it-IT" altLang="it-IT" dirty="0" smtClean="0"/>
                  <a:t> in the </a:t>
                </a:r>
                <a:br>
                  <a:rPr lang="it-IT" altLang="it-IT" dirty="0" smtClean="0"/>
                </a:br>
                <a:r>
                  <a:rPr lang="it-IT" altLang="it-IT" dirty="0" smtClean="0"/>
                  <a:t>body-</a:t>
                </a:r>
                <a:r>
                  <a:rPr lang="it-IT" altLang="it-IT" dirty="0" err="1" smtClean="0"/>
                  <a:t>fixed</a:t>
                </a:r>
                <a:r>
                  <a:rPr lang="it-IT" altLang="it-IT" dirty="0" smtClean="0"/>
                  <a:t> frame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Therefore</a:t>
                </a:r>
                <a:endParaRPr lang="it-IT" altLang="it-IT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altLang="it-IT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i="1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altLang="it-IT" i="1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it-IT" altLang="it-IT" i="1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altLang="it-IT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altLang="it-IT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alt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err="1"/>
                  <a:t>m</a:t>
                </a:r>
                <a:r>
                  <a:rPr lang="it-IT" altLang="it-IT" dirty="0" err="1" smtClean="0"/>
                  <a:t>eans</a:t>
                </a:r>
                <a:r>
                  <a:rPr lang="it-IT" altLang="it-IT" dirty="0" smtClean="0"/>
                  <a:t>:</a:t>
                </a:r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altLang="it-IT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it-IT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altLang="it-IT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altLang="it-IT" i="1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it-IT" altLang="it-IT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it-IT" altLang="it-IT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it-IT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altLang="it-IT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altLang="it-IT" i="1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it-IT" altLang="it-IT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it-IT" altLang="it-IT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it-IT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altLang="it-IT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altLang="it-IT" i="1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it-IT" altLang="it-IT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it-IT" altLang="it-IT" dirty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691637" cy="4784725"/>
              </a:xfrm>
              <a:blipFill rotWithShape="0">
                <a:blip r:embed="rId3"/>
                <a:stretch>
                  <a:fillRect l="-1585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155</a:t>
            </a:fld>
            <a:endParaRPr lang="it-IT" alt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8718" t="36510" r="10515" b="20967"/>
          <a:stretch/>
        </p:blipFill>
        <p:spPr>
          <a:xfrm>
            <a:off x="6961085" y="1052736"/>
            <a:ext cx="1931395" cy="21238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877521" y="1305140"/>
                <a:ext cx="59503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altLang="it-IT" sz="3200" b="1" i="1" dirty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7521" y="1305140"/>
                <a:ext cx="595035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7370586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Homogeneous</a:t>
            </a:r>
            <a:r>
              <a:rPr lang="it-IT" altLang="it-IT" dirty="0" smtClean="0"/>
              <a:t> Sensor Fusion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691637" cy="4784725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By </a:t>
                </a:r>
                <a:r>
                  <a:rPr lang="it-IT" altLang="it-IT" dirty="0" err="1" smtClean="0"/>
                  <a:t>putting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all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it-IT" altLang="it-IT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it-IT" altLang="it-IT" dirty="0" smtClean="0"/>
                  <a:t> as </a:t>
                </a:r>
                <a:r>
                  <a:rPr lang="it-IT" altLang="it-IT" dirty="0" err="1" smtClean="0"/>
                  <a:t>rows</a:t>
                </a:r>
                <a:r>
                  <a:rPr lang="it-IT" altLang="it-IT" dirty="0" smtClean="0"/>
                  <a:t> of </a:t>
                </a:r>
                <a:r>
                  <a:rPr lang="it-IT" altLang="it-IT" dirty="0" err="1" smtClean="0"/>
                  <a:t>two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matrices</a:t>
                </a:r>
                <a:endParaRPr lang="it-IT" altLang="it-IT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it-IT" altLang="it-IT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altLang="it-IT" i="1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it-IT" altLang="it-IT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it-IT" altLang="it-IT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alt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eqArr>
                                        <m:eqArrPr>
                                          <m:ctrlPr>
                                            <a:rPr lang="it-IT" alt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eqArrPr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3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it-IT" altLang="it-IT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it-IT" altLang="it-IT" i="1">
                                                        <a:solidFill>
                                                          <a:srgbClr val="00FF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it-IT" altLang="it-IT" i="1">
                                                        <a:solidFill>
                                                          <a:srgbClr val="00FF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𝐺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it-IT" altLang="it-IT" i="1">
                                                        <a:solidFill>
                                                          <a:srgbClr val="00FF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𝑋</m:t>
                                                    </m:r>
                                                    <m:r>
                                                      <a:rPr lang="it-IT" altLang="it-IT" i="1">
                                                        <a:solidFill>
                                                          <a:srgbClr val="00FF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,1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it-IT" altLang="it-IT" i="1">
                                                        <a:solidFill>
                                                          <a:srgbClr val="00FF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it-IT" altLang="it-IT" i="1">
                                                        <a:solidFill>
                                                          <a:srgbClr val="00FF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𝐺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it-IT" altLang="it-IT" i="1">
                                                        <a:solidFill>
                                                          <a:srgbClr val="00FF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𝑌</m:t>
                                                    </m:r>
                                                    <m:r>
                                                      <a:rPr lang="it-IT" altLang="it-IT" i="1">
                                                        <a:solidFill>
                                                          <a:srgbClr val="00FF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,1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it-IT" altLang="it-IT" i="1">
                                                        <a:solidFill>
                                                          <a:srgbClr val="00FF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it-IT" altLang="it-IT" i="1">
                                                        <a:solidFill>
                                                          <a:srgbClr val="00FF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𝐺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it-IT" altLang="it-IT" i="1">
                                                        <a:solidFill>
                                                          <a:srgbClr val="00FF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𝑍</m:t>
                                                    </m:r>
                                                    <m:r>
                                                      <a:rPr lang="it-IT" altLang="it-IT" i="1">
                                                        <a:solidFill>
                                                          <a:srgbClr val="00FF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,1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mr>
                                          </m:m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it-IT" altLang="it-IT" i="1">
                                                  <a:solidFill>
                                                    <a:srgbClr val="00FF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altLang="it-IT" i="1">
                                                  <a:solidFill>
                                                    <a:srgbClr val="00FF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𝐺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altLang="it-IT" i="1">
                                                  <a:solidFill>
                                                    <a:srgbClr val="00FF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eqArr>
                                    </m:e>
                                  </m:mr>
                                  <m:mr>
                                    <m:e>
                                      <m:r>
                                        <a:rPr lang="it-IT" altLang="it-IT" i="1">
                                          <a:solidFill>
                                            <a:srgbClr val="00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it-IT" altLang="it-IT" i="1">
                                              <a:solidFill>
                                                <a:srgbClr val="00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altLang="it-IT" i="1">
                                              <a:solidFill>
                                                <a:srgbClr val="00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𝐺</m:t>
                                          </m:r>
                                        </m:e>
                                        <m:sub>
                                          <m:r>
                                            <a:rPr lang="it-IT" altLang="it-IT" i="1">
                                              <a:solidFill>
                                                <a:srgbClr val="00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  <m:e/>
                          <m:e>
                            <m:r>
                              <a:rPr lang="it-IT" alt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it-IT" altLang="it-IT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it-IT" altLang="it-IT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alt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eqArr>
                                        <m:eqArrPr>
                                          <m:ctrlPr>
                                            <a:rPr lang="it-IT" altLang="it-IT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eqArrPr>
                                        <m:e>
                                          <m:sSub>
                                            <m:sSubPr>
                                              <m:ctrlPr>
                                                <a:rPr lang="it-IT" altLang="it-IT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altLang="it-IT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𝑂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altLang="it-IT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it-IT" altLang="it-IT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altLang="it-IT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𝑂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altLang="it-IT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eqArr>
                                    </m:e>
                                  </m:mr>
                                  <m:mr>
                                    <m:e>
                                      <m:r>
                                        <a:rPr lang="it-IT" altLang="it-IT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it-IT" altLang="it-IT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altLang="it-IT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𝑂</m:t>
                                          </m:r>
                                        </m:e>
                                        <m:sub>
                                          <m:r>
                                            <a:rPr lang="it-IT" altLang="it-IT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:endParaRPr lang="it-IT" altLang="it-IT" sz="1600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smtClean="0"/>
                  <a:t>By </a:t>
                </a:r>
                <a:r>
                  <a:rPr lang="it-IT" altLang="it-IT" dirty="0" err="1" smtClean="0"/>
                  <a:t>multiplying</a:t>
                </a:r>
                <a:r>
                  <a:rPr lang="it-IT" altLang="it-IT" dirty="0" smtClean="0"/>
                  <a:t>, </a:t>
                </a:r>
                <a:r>
                  <a:rPr lang="it-IT" altLang="it-IT" dirty="0" err="1" smtClean="0"/>
                  <a:t>we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get</a:t>
                </a:r>
                <a:r>
                  <a:rPr lang="it-IT" altLang="it-IT" dirty="0" smtClean="0"/>
                  <a:t> a </a:t>
                </a:r>
                <a:r>
                  <a:rPr lang="it-IT" altLang="it-IT" dirty="0" err="1" smtClean="0"/>
                  <a:t>column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vector</a:t>
                </a:r>
                <a:r>
                  <a:rPr lang="it-IT" altLang="it-IT" dirty="0" smtClean="0"/>
                  <a:t> of the </a:t>
                </a:r>
                <a:r>
                  <a:rPr lang="it-IT" altLang="it-IT" dirty="0" err="1" smtClean="0"/>
                  <a:t>responses</a:t>
                </a:r>
                <a:r>
                  <a:rPr lang="it-IT" altLang="it-IT" dirty="0" smtClean="0"/>
                  <a:t> from </a:t>
                </a:r>
                <a:r>
                  <a:rPr lang="it-IT" altLang="it-IT" dirty="0" err="1" smtClean="0"/>
                  <a:t>all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homogeneous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sensors</a:t>
                </a:r>
                <a:r>
                  <a:rPr lang="it-IT" altLang="it-IT" dirty="0" smtClean="0"/>
                  <a:t>:</a:t>
                </a:r>
                <a:br>
                  <a:rPr lang="it-IT" altLang="it-IT" dirty="0" smtClean="0"/>
                </a:br>
                <a:endParaRPr lang="it-IT" altLang="it-IT" sz="1000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altLang="it-IT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altLang="it-IT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alt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altLang="it-IT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lang="it-IT" altLang="it-IT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lang="it-IT" altLang="it-IT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altLang="it-IT" b="0" i="1" smtClean="0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it-IT" altLang="it-IT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it-IT" altLang="it-IT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altLang="it-IT" b="0" i="1" smtClean="0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it-IT" altLang="it-IT" i="1">
                                            <a:solidFill>
                                              <a:srgbClr val="FF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eqArr>
                              </m:e>
                            </m:mr>
                            <m:mr>
                              <m:e>
                                <m:r>
                                  <a:rPr lang="it-IT" altLang="it-IT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it-IT" altLang="it-IT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altLang="it-IT" b="0" i="1" smtClean="0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it-IT" altLang="it-IT" i="1">
                                        <a:solidFill>
                                          <a:srgbClr val="FF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it-IT" altLang="it-IT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b="0" i="1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it-IT" altLang="it-IT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it-IT" altLang="it-IT" i="1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altLang="it-IT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alt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it-IT" altLang="it-IT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691637" cy="4784725"/>
              </a:xfrm>
              <a:blipFill rotWithShape="0">
                <a:blip r:embed="rId3"/>
                <a:stretch>
                  <a:fillRect l="-1585" t="-1274" r="-238" b="-1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156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932731041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Homogeneous</a:t>
            </a:r>
            <a:r>
              <a:rPr lang="it-IT" altLang="it-IT" dirty="0" smtClean="0"/>
              <a:t> Sensor Fusion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The </a:t>
                </a:r>
                <a:r>
                  <a:rPr lang="it-IT" altLang="it-IT" dirty="0" err="1" smtClean="0"/>
                  <a:t>problem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now</a:t>
                </a:r>
                <a:r>
                  <a:rPr lang="it-IT" altLang="it-IT" dirty="0" smtClean="0"/>
                  <a:t>:</a:t>
                </a:r>
              </a:p>
              <a:p>
                <a:pPr eaLnBrk="1" hangingPunct="1"/>
                <a:r>
                  <a:rPr lang="it-IT" altLang="it-IT" dirty="0" err="1" smtClean="0"/>
                  <a:t>If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all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altLang="it-IT" i="1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it-IT" altLang="it-IT" dirty="0" smtClean="0"/>
                  <a:t> and </a:t>
                </a:r>
                <a14:m>
                  <m:oMath xmlns:m="http://schemas.openxmlformats.org/officeDocument/2006/math">
                    <m:r>
                      <a:rPr lang="it-IT" alt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it-IT" altLang="it-IT" dirty="0" smtClean="0"/>
                  <a:t> are </a:t>
                </a:r>
                <a:r>
                  <a:rPr lang="it-IT" altLang="it-IT" dirty="0" err="1" smtClean="0"/>
                  <a:t>known</a:t>
                </a:r>
                <a:r>
                  <a:rPr lang="it-IT" altLang="it-IT" dirty="0" smtClean="0"/>
                  <a:t> (</a:t>
                </a:r>
                <a:r>
                  <a:rPr lang="it-IT" altLang="it-IT" dirty="0" err="1" smtClean="0"/>
                  <a:t>reasonable</a:t>
                </a:r>
                <a:r>
                  <a:rPr lang="it-IT" altLang="it-IT" dirty="0" smtClean="0"/>
                  <a:t>)</a:t>
                </a:r>
              </a:p>
              <a:p>
                <a:pPr eaLnBrk="1" hangingPunct="1"/>
                <a:r>
                  <a:rPr lang="it-IT" altLang="it-IT" dirty="0" err="1" smtClean="0"/>
                  <a:t>Supposing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noise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alt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it-IT" altLang="it-IT" dirty="0" smtClean="0"/>
                  <a:t> random</a:t>
                </a:r>
              </a:p>
              <a:p>
                <a:pPr eaLnBrk="1" hangingPunct="1"/>
                <a:r>
                  <a:rPr lang="it-IT" altLang="it-IT" dirty="0" err="1" smtClean="0"/>
                  <a:t>Given</a:t>
                </a:r>
                <a:r>
                  <a:rPr lang="it-IT" altLang="it-IT" dirty="0" smtClean="0"/>
                  <a:t> the set of </a:t>
                </a:r>
                <a:r>
                  <a:rPr lang="it-IT" altLang="it-IT" dirty="0" err="1" smtClean="0"/>
                  <a:t>measured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values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endParaRPr lang="it-IT" altLang="it-IT" dirty="0" smtClean="0"/>
              </a:p>
              <a:p>
                <a:pPr eaLnBrk="1" hangingPunct="1"/>
                <a:r>
                  <a:rPr lang="it-IT" altLang="it-IT" dirty="0" err="1" smtClean="0"/>
                  <a:t>What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the </a:t>
                </a:r>
                <a:r>
                  <a:rPr lang="it-IT" altLang="it-IT" dirty="0" err="1" smtClean="0"/>
                  <a:t>most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likely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value</a:t>
                </a:r>
                <a:r>
                  <a:rPr lang="it-IT" altLang="it-IT" dirty="0" smtClean="0"/>
                  <a:t> of </a:t>
                </a:r>
                <a14:m>
                  <m:oMath xmlns:m="http://schemas.openxmlformats.org/officeDocument/2006/math">
                    <m:r>
                      <a:rPr lang="it-IT" alt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altLang="it-IT" dirty="0" smtClean="0"/>
                  <a:t> ?</a:t>
                </a:r>
              </a:p>
              <a:p>
                <a:pPr marL="0" indent="0" eaLnBrk="1" hangingPunct="1">
                  <a:buNone/>
                </a:pPr>
                <a:endParaRPr lang="it-IT" altLang="it-IT" sz="1050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smtClean="0"/>
                  <a:t>From</a:t>
                </a:r>
                <a:endParaRPr lang="it-IT" altLang="it-IT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altLang="it-IT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alt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i="1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it-IT" altLang="it-IT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it-IT" altLang="it-IT" i="1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altLang="it-IT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alt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it-IT" altLang="it-IT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sz="1000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If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we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neglect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noise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alt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it-IT" altLang="it-IT" dirty="0" smtClean="0"/>
                  <a:t>, </a:t>
                </a:r>
                <a:r>
                  <a:rPr lang="it-IT" altLang="it-IT" dirty="0" err="1" smtClean="0"/>
                  <a:t>then</a:t>
                </a:r>
                <a:endParaRPr lang="it-IT" altLang="it-IT" dirty="0" smtClean="0"/>
              </a:p>
              <a:p>
                <a:pPr marL="0" indent="0" eaLnBrk="1" hangingPunct="1">
                  <a:buNone/>
                </a:pPr>
                <a:endParaRPr lang="it-IT" altLang="it-IT" sz="1000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altLang="it-IT" i="1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altLang="it-IT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altLang="it-IT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it-IT" altLang="it-IT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it-IT" altLang="it-IT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it-IT" altLang="it-IT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alt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altLang="it-IT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altLang="it-IT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it-IT" alt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d>
                    </m:oMath>
                  </m:oMathPara>
                </a14:m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  <a:blipFill rotWithShape="0">
                <a:blip r:embed="rId3"/>
                <a:stretch>
                  <a:fillRect l="-1585" t="-1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157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737634866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Homogeneous</a:t>
            </a:r>
            <a:r>
              <a:rPr lang="it-IT" altLang="it-IT" dirty="0" smtClean="0"/>
              <a:t> Sensor Fusion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When </a:t>
                </a:r>
                <a14:m>
                  <m:oMath xmlns:m="http://schemas.openxmlformats.org/officeDocument/2006/math">
                    <m:r>
                      <a:rPr lang="it-IT" altLang="it-IT" i="1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it-IT" altLang="it-IT" i="1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not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square</a:t>
                </a:r>
                <a:r>
                  <a:rPr lang="it-IT" altLang="it-IT" dirty="0" smtClean="0"/>
                  <a:t> (more </a:t>
                </a:r>
                <a:r>
                  <a:rPr lang="it-IT" altLang="it-IT" dirty="0" err="1" smtClean="0"/>
                  <a:t>equations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than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unknowns</a:t>
                </a:r>
                <a:r>
                  <a:rPr lang="it-IT" altLang="it-IT" dirty="0" smtClean="0"/>
                  <a:t>) </a:t>
                </a:r>
                <a:r>
                  <a:rPr lang="it-IT" altLang="it-IT" dirty="0" err="1" smtClean="0"/>
                  <a:t>we</a:t>
                </a:r>
                <a:r>
                  <a:rPr lang="it-IT" altLang="it-IT" dirty="0" smtClean="0"/>
                  <a:t> use the «</a:t>
                </a:r>
                <a:r>
                  <a:rPr lang="it-IT" altLang="it-IT" dirty="0" err="1"/>
                  <a:t>left</a:t>
                </a:r>
                <a:r>
                  <a:rPr lang="it-IT" altLang="it-IT" dirty="0"/>
                  <a:t> </a:t>
                </a:r>
                <a:r>
                  <a:rPr lang="it-IT" altLang="it-IT" dirty="0" err="1"/>
                  <a:t>division</a:t>
                </a:r>
                <a:r>
                  <a:rPr lang="it-IT" altLang="it-IT" dirty="0" smtClean="0"/>
                  <a:t>» or «</a:t>
                </a:r>
                <a:r>
                  <a:rPr lang="it-IT" altLang="it-IT" dirty="0" err="1" smtClean="0"/>
                  <a:t>pseudoinverse</a:t>
                </a:r>
                <a:r>
                  <a:rPr lang="it-IT" altLang="it-IT" dirty="0" smtClean="0"/>
                  <a:t>» </a:t>
                </a:r>
                <a:r>
                  <a:rPr lang="it-IT" altLang="it-IT" dirty="0" err="1" smtClean="0"/>
                  <a:t>instead</a:t>
                </a:r>
                <a:r>
                  <a:rPr lang="it-IT" altLang="it-IT" dirty="0" smtClean="0"/>
                  <a:t>. </a:t>
                </a:r>
                <a:r>
                  <a:rPr lang="it-IT" altLang="it-IT" dirty="0" err="1" smtClean="0"/>
                  <a:t>Either</a:t>
                </a:r>
                <a:r>
                  <a:rPr lang="it-IT" altLang="it-IT" dirty="0" smtClean="0"/>
                  <a:t>:</a:t>
                </a:r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altLang="it-IT" i="1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altLang="it-IT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i="1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it-IT" altLang="it-IT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\</m:t>
                      </m:r>
                      <m:r>
                        <m:rPr>
                          <m:lit/>
                        </m:rPr>
                        <a:rPr lang="it-IT" altLang="it-IT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it-IT" altLang="it-IT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alt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altLang="it-IT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altLang="it-IT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it-IT" alt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d>
                    </m:oMath>
                  </m:oMathPara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:endParaRPr lang="it-IT" altLang="it-IT" i="1" dirty="0" smtClean="0">
                  <a:solidFill>
                    <a:srgbClr val="FF9900"/>
                  </a:solidFill>
                  <a:latin typeface="Cambria Math" panose="02040503050406030204" pitchFamily="18" charset="0"/>
                </a:endParaRP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altLang="it-IT" i="1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altLang="it-IT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alt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it-IT" alt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altLang="it-IT" i="1"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it-IT" alt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alt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altLang="it-IT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altLang="it-IT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it-IT" alt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d>
                    </m:oMath>
                  </m:oMathPara>
                </a14:m>
                <a:endParaRPr lang="it-IT" altLang="it-IT" dirty="0" smtClean="0">
                  <a:solidFill>
                    <a:srgbClr val="FF0000"/>
                  </a:solidFill>
                </a:endParaRPr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err="1"/>
                  <a:t>w</a:t>
                </a:r>
                <a:r>
                  <a:rPr lang="it-IT" altLang="it-IT" dirty="0" err="1" smtClean="0"/>
                  <a:t>here</a:t>
                </a:r>
                <a:r>
                  <a:rPr lang="it-IT" altLang="it-IT" dirty="0" smtClean="0"/>
                  <a:t> \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left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division</a:t>
                </a:r>
                <a:r>
                  <a:rPr lang="it-IT" altLang="it-IT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alt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it-IT" alt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pseudo-inverse (SEE Wikipedia for </a:t>
                </a:r>
                <a:r>
                  <a:rPr lang="it-IT" altLang="it-IT" dirty="0" err="1" smtClean="0"/>
                  <a:t>definitions</a:t>
                </a:r>
                <a:r>
                  <a:rPr lang="it-IT" altLang="it-IT" dirty="0" smtClean="0"/>
                  <a:t>…)</a:t>
                </a:r>
              </a:p>
              <a:p>
                <a:pPr marL="0" indent="0" eaLnBrk="1" hangingPunct="1">
                  <a:buNone/>
                </a:pPr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  <a:blipFill rotWithShape="0">
                <a:blip r:embed="rId3"/>
                <a:stretch>
                  <a:fillRect l="-1585" t="-1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158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683694885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Homogeneous</a:t>
            </a:r>
            <a:r>
              <a:rPr lang="it-IT" altLang="it-IT" dirty="0" smtClean="0"/>
              <a:t> Sensor Fusion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Since:</a:t>
                </a:r>
              </a:p>
              <a:p>
                <a:pPr eaLnBrk="1" hangingPunct="1"/>
                <a:r>
                  <a:rPr lang="it-IT" altLang="it-IT" dirty="0" err="1" smtClean="0"/>
                  <a:t>All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altLang="it-IT" i="1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it-IT" altLang="it-IT" dirty="0" smtClean="0"/>
                  <a:t> and </a:t>
                </a:r>
                <a14:m>
                  <m:oMath xmlns:m="http://schemas.openxmlformats.org/officeDocument/2006/math">
                    <m:r>
                      <a:rPr lang="it-IT" alt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it-IT" altLang="it-IT" dirty="0" smtClean="0"/>
                  <a:t> are </a:t>
                </a:r>
                <a:r>
                  <a:rPr lang="it-IT" altLang="it-IT" dirty="0" err="1" smtClean="0"/>
                  <a:t>known</a:t>
                </a:r>
                <a:endParaRPr lang="it-IT" altLang="it-IT" dirty="0" smtClean="0"/>
              </a:p>
              <a:p>
                <a:pPr eaLnBrk="1" hangingPunct="1"/>
                <a:r>
                  <a:rPr lang="it-IT" altLang="it-IT" dirty="0" err="1" smtClean="0"/>
                  <a:t>Given</a:t>
                </a:r>
                <a:r>
                  <a:rPr lang="it-IT" altLang="it-IT" dirty="0" smtClean="0"/>
                  <a:t> the set of </a:t>
                </a:r>
                <a:r>
                  <a:rPr lang="it-IT" altLang="it-IT" dirty="0" err="1" smtClean="0"/>
                  <a:t>measured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values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endParaRPr lang="it-IT" altLang="it-IT" dirty="0" smtClean="0"/>
              </a:p>
              <a:p>
                <a:pPr eaLnBrk="1" hangingPunct="1"/>
                <a:r>
                  <a:rPr lang="it-IT" altLang="it-IT" dirty="0" err="1" smtClean="0"/>
                  <a:t>Having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found</a:t>
                </a:r>
                <a:r>
                  <a:rPr lang="it-IT" altLang="it-IT" dirty="0" smtClean="0"/>
                  <a:t> the </a:t>
                </a:r>
                <a:r>
                  <a:rPr lang="it-IT" altLang="it-IT" dirty="0" err="1" smtClean="0"/>
                  <a:t>most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likely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value</a:t>
                </a:r>
                <a:r>
                  <a:rPr lang="it-IT" altLang="it-IT" dirty="0" smtClean="0"/>
                  <a:t> of </a:t>
                </a:r>
                <a14:m>
                  <m:oMath xmlns:m="http://schemas.openxmlformats.org/officeDocument/2006/math">
                    <m:r>
                      <a:rPr lang="it-IT" alt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:endParaRPr lang="it-IT" altLang="it-IT" sz="1050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smtClean="0"/>
                  <a:t>From</a:t>
                </a:r>
                <a:endParaRPr lang="it-IT" altLang="it-IT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altLang="it-IT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alt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i="1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it-IT" altLang="it-IT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it-IT" altLang="it-IT" i="1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altLang="it-IT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alt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it-IT" altLang="it-IT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sz="1000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smtClean="0"/>
                  <a:t>In </a:t>
                </a:r>
                <a:r>
                  <a:rPr lang="it-IT" altLang="it-IT" dirty="0" err="1" smtClean="0"/>
                  <a:t>theory</a:t>
                </a:r>
                <a:endParaRPr lang="it-IT" altLang="it-IT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altLang="it-IT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it-IT" alt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But</a:t>
                </a:r>
                <a:r>
                  <a:rPr lang="it-IT" altLang="it-IT" dirty="0" smtClean="0"/>
                  <a:t>, due to </a:t>
                </a:r>
                <a:r>
                  <a:rPr lang="it-IT" altLang="it-IT" dirty="0" err="1" smtClean="0"/>
                  <a:t>error</a:t>
                </a:r>
                <a:r>
                  <a:rPr lang="it-IT" altLang="it-IT" dirty="0" smtClean="0"/>
                  <a:t>, </a:t>
                </a:r>
                <a:r>
                  <a:rPr lang="it-IT" altLang="it-IT" dirty="0" err="1" smtClean="0"/>
                  <a:t>noise</a:t>
                </a:r>
                <a:r>
                  <a:rPr lang="it-IT" altLang="it-IT" dirty="0" smtClean="0"/>
                  <a:t>, </a:t>
                </a:r>
                <a:r>
                  <a:rPr lang="it-IT" altLang="it-IT" dirty="0" err="1" smtClean="0"/>
                  <a:t>faults</a:t>
                </a:r>
                <a:r>
                  <a:rPr lang="it-IT" altLang="it-IT" dirty="0" smtClean="0"/>
                  <a:t>, </a:t>
                </a:r>
                <a:r>
                  <a:rPr lang="it-IT" altLang="it-IT" dirty="0" err="1" smtClean="0"/>
                  <a:t>one</a:t>
                </a:r>
                <a:r>
                  <a:rPr lang="it-IT" altLang="it-IT" dirty="0" smtClean="0"/>
                  <a:t> or more </a:t>
                </a:r>
                <a:r>
                  <a:rPr lang="it-IT" altLang="it-IT" dirty="0" err="1" smtClean="0"/>
                  <a:t>components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might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not</a:t>
                </a:r>
                <a:r>
                  <a:rPr lang="it-IT" altLang="it-IT" dirty="0" smtClean="0"/>
                  <a:t> match</a:t>
                </a:r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  <a:blipFill rotWithShape="0">
                <a:blip r:embed="rId3"/>
                <a:stretch>
                  <a:fillRect l="-1585" t="-1131" b="-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159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745839841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355976" y="1340768"/>
            <a:ext cx="4824536" cy="42922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6013" y="260350"/>
            <a:ext cx="7858125" cy="504825"/>
          </a:xfrm>
        </p:spPr>
        <p:txBody>
          <a:bodyPr/>
          <a:lstStyle/>
          <a:p>
            <a:r>
              <a:rPr lang="it-IT" sz="3200" dirty="0" err="1" smtClean="0"/>
              <a:t>Orbital</a:t>
            </a:r>
            <a:r>
              <a:rPr lang="it-IT" sz="3200" dirty="0" smtClean="0"/>
              <a:t> </a:t>
            </a:r>
            <a:r>
              <a:rPr lang="it-IT" sz="3200" dirty="0" err="1" smtClean="0"/>
              <a:t>params</a:t>
            </a:r>
            <a:r>
              <a:rPr lang="it-IT" sz="3200" dirty="0" smtClean="0"/>
              <a:t> (</a:t>
            </a:r>
            <a:r>
              <a:rPr lang="it-IT" sz="3200" dirty="0" err="1"/>
              <a:t>Keplerian</a:t>
            </a:r>
            <a:r>
              <a:rPr lang="it-IT" sz="3200" dirty="0"/>
              <a:t> </a:t>
            </a:r>
            <a:r>
              <a:rPr lang="it-IT" sz="3200" dirty="0" err="1"/>
              <a:t>elements</a:t>
            </a:r>
            <a:r>
              <a:rPr lang="it-IT" sz="3200" dirty="0" smtClean="0"/>
              <a:t>)</a:t>
            </a:r>
            <a:endParaRPr lang="it-IT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340768"/>
            <a:ext cx="4824536" cy="429229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C8DAF-9F0B-4E73-AD4B-9EC43806CC7C}" type="slidenum">
              <a:rPr lang="it-IT" altLang="it-IT" smtClean="0"/>
              <a:pPr/>
              <a:t>16</a:t>
            </a:fld>
            <a:endParaRPr lang="it-IT" alt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3"/>
              <p:cNvSpPr txBox="1">
                <a:spLocks/>
              </p:cNvSpPr>
              <p:nvPr/>
            </p:nvSpPr>
            <p:spPr bwMode="auto">
              <a:xfrm>
                <a:off x="899592" y="1341438"/>
                <a:ext cx="3815469" cy="4784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rgbClr val="FFFF00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FFFF00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rgbClr val="FFFF00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FFFF00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00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00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00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00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endParaRPr lang="it-IT" sz="500" kern="0" dirty="0" smtClean="0"/>
              </a:p>
              <a:p>
                <a:pPr marL="0" indent="0">
                  <a:buNone/>
                </a:pPr>
                <a:r>
                  <a:rPr lang="it-IT" b="1" kern="0" dirty="0" smtClean="0"/>
                  <a:t>6) True </a:t>
                </a:r>
                <a:r>
                  <a:rPr lang="it-IT" b="1" kern="0" dirty="0" err="1" smtClean="0"/>
                  <a:t>anomaly</a:t>
                </a:r>
                <a:r>
                  <a:rPr lang="it-IT" b="1" kern="0" dirty="0" smtClean="0"/>
                  <a:t> </a:t>
                </a:r>
                <a14:m>
                  <m:oMath xmlns:m="http://schemas.openxmlformats.org/officeDocument/2006/math">
                    <m:r>
                      <a:rPr lang="it-IT" b="1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𝝊</m:t>
                    </m:r>
                  </m:oMath>
                </a14:m>
                <a:r>
                  <a:rPr lang="it-IT" kern="0" dirty="0" smtClean="0"/>
                  <a:t> w.r.t. </a:t>
                </a:r>
                <a:r>
                  <a:rPr lang="it-IT" dirty="0" err="1" smtClean="0"/>
                  <a:t>perigee</a:t>
                </a:r>
                <a:r>
                  <a:rPr lang="it-IT" dirty="0" smtClean="0"/>
                  <a:t>.</a:t>
                </a:r>
              </a:p>
              <a:p>
                <a:pPr marL="0" indent="0">
                  <a:buNone/>
                </a:pPr>
                <a:r>
                  <a:rPr lang="it-IT" dirty="0" smtClean="0"/>
                  <a:t/>
                </a:r>
                <a:br>
                  <a:rPr lang="it-IT" dirty="0" smtClean="0"/>
                </a:br>
                <a:r>
                  <a:rPr lang="it-IT" dirty="0" err="1" smtClean="0"/>
                  <a:t>It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is</a:t>
                </a:r>
                <a:r>
                  <a:rPr lang="it-IT" dirty="0" smtClean="0"/>
                  <a:t> the </a:t>
                </a:r>
                <a:r>
                  <a:rPr lang="it-IT" dirty="0" err="1" smtClean="0"/>
                  <a:t>only</a:t>
                </a:r>
                <a:r>
                  <a:rPr lang="it-IT" dirty="0" smtClean="0"/>
                  <a:t> time-</a:t>
                </a:r>
                <a:r>
                  <a:rPr lang="it-IT" dirty="0" err="1" smtClean="0"/>
                  <a:t>varying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element</a:t>
                </a:r>
                <a:r>
                  <a:rPr lang="it-IT" dirty="0" smtClean="0"/>
                  <a:t>!</a:t>
                </a:r>
              </a:p>
              <a:p>
                <a:pPr marL="0" indent="0">
                  <a:buNone/>
                </a:pPr>
                <a:endParaRPr lang="it-IT" sz="500" dirty="0" smtClean="0"/>
              </a:p>
            </p:txBody>
          </p:sp>
        </mc:Choice>
        <mc:Fallback xmlns="">
          <p:sp>
            <p:nvSpPr>
              <p:cNvPr id="24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1341438"/>
                <a:ext cx="3815469" cy="4784725"/>
              </a:xfrm>
              <a:prstGeom prst="rect">
                <a:avLst/>
              </a:prstGeom>
              <a:blipFill>
                <a:blip r:embed="rId3"/>
                <a:stretch>
                  <a:fillRect l="-336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/>
          <p:cNvSpPr/>
          <p:nvPr/>
        </p:nvSpPr>
        <p:spPr>
          <a:xfrm>
            <a:off x="4715061" y="2429569"/>
            <a:ext cx="1801155" cy="10801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89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Homogeneous</a:t>
            </a:r>
            <a:r>
              <a:rPr lang="it-IT" altLang="it-IT" dirty="0" smtClean="0"/>
              <a:t> Sensor Fusion</a:t>
            </a:r>
            <a:endParaRPr lang="en-US" altLang="it-IT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210050"/>
            <a:ext cx="7691637" cy="538730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it-IT" altLang="it-IT" dirty="0" err="1" smtClean="0"/>
              <a:t>Try</a:t>
            </a:r>
            <a:r>
              <a:rPr lang="it-IT" altLang="it-IT" dirty="0" smtClean="0"/>
              <a:t> to </a:t>
            </a:r>
            <a:r>
              <a:rPr lang="it-IT" altLang="it-IT" dirty="0" err="1" smtClean="0"/>
              <a:t>identify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qhat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componet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does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not</a:t>
            </a:r>
            <a:r>
              <a:rPr lang="it-IT" altLang="it-IT" dirty="0" smtClean="0"/>
              <a:t> match and </a:t>
            </a:r>
            <a:r>
              <a:rPr lang="it-IT" altLang="it-IT" dirty="0" err="1" smtClean="0"/>
              <a:t>act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accordingly</a:t>
            </a:r>
            <a:r>
              <a:rPr lang="it-IT" altLang="it-IT" dirty="0" smtClean="0"/>
              <a:t> (</a:t>
            </a:r>
            <a:r>
              <a:rPr lang="it-IT" altLang="it-IT" dirty="0" err="1" smtClean="0"/>
              <a:t>correct</a:t>
            </a:r>
            <a:r>
              <a:rPr lang="it-IT" altLang="it-IT" dirty="0" smtClean="0"/>
              <a:t> G, O or </a:t>
            </a:r>
            <a:r>
              <a:rPr lang="it-IT" altLang="it-IT" dirty="0" err="1" smtClean="0"/>
              <a:t>flag</a:t>
            </a:r>
            <a:r>
              <a:rPr lang="it-IT" altLang="it-IT" dirty="0" smtClean="0"/>
              <a:t> the </a:t>
            </a:r>
            <a:r>
              <a:rPr lang="it-IT" altLang="it-IT" dirty="0" err="1" smtClean="0"/>
              <a:t>sensor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as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faulty</a:t>
            </a:r>
            <a:r>
              <a:rPr lang="it-IT" altLang="it-IT" dirty="0" smtClean="0"/>
              <a:t>…)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160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625349934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Homogeneous</a:t>
            </a:r>
            <a:r>
              <a:rPr lang="it-IT" altLang="it-IT" dirty="0" smtClean="0"/>
              <a:t> Sensor Fusion</a:t>
            </a:r>
            <a:endParaRPr lang="en-US" altLang="it-IT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210050"/>
            <a:ext cx="7691637" cy="5387302"/>
          </a:xfrm>
        </p:spPr>
        <p:txBody>
          <a:bodyPr/>
          <a:lstStyle/>
          <a:p>
            <a:pPr marL="0" indent="0" eaLnBrk="1" hangingPunct="1">
              <a:buNone/>
            </a:pPr>
            <a:endParaRPr lang="it-IT" altLang="it-IT" dirty="0"/>
          </a:p>
          <a:p>
            <a:pPr marL="0" indent="0" eaLnBrk="1" hangingPunct="1">
              <a:buNone/>
            </a:pPr>
            <a:endParaRPr lang="it-IT" altLang="it-IT" dirty="0"/>
          </a:p>
          <a:p>
            <a:pPr marL="0" indent="0" eaLnBrk="1" hangingPunct="1">
              <a:buNone/>
            </a:pPr>
            <a:endParaRPr lang="it-IT" altLang="it-IT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161</a:t>
            </a:fld>
            <a:endParaRPr lang="it-IT" altLang="it-IT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2903179"/>
              </p:ext>
            </p:extLst>
          </p:nvPr>
        </p:nvGraphicFramePr>
        <p:xfrm>
          <a:off x="3165678" y="2852936"/>
          <a:ext cx="2812644" cy="1872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8" name="Packager Shell Object" showAsIcon="1" r:id="rId4" imgW="1029600" imgH="685800" progId="Package">
                  <p:embed/>
                </p:oleObj>
              </mc:Choice>
              <mc:Fallback>
                <p:oleObj name="Packager Shell Object" showAsIcon="1" r:id="rId4" imgW="102960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65678" y="2852936"/>
                        <a:ext cx="2812644" cy="18722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0912672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An Exercise - III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341438"/>
            <a:ext cx="7858125" cy="538003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it-IT" altLang="it-IT" dirty="0" err="1" smtClean="0"/>
              <a:t>Imagine</a:t>
            </a:r>
            <a:r>
              <a:rPr lang="it-IT" altLang="it-IT" dirty="0" smtClean="0"/>
              <a:t> the small-</a:t>
            </a:r>
            <a:r>
              <a:rPr lang="it-IT" altLang="it-IT" dirty="0" err="1" smtClean="0"/>
              <a:t>sat</a:t>
            </a:r>
            <a:r>
              <a:rPr lang="it-IT" altLang="it-IT" dirty="0" smtClean="0"/>
              <a:t> in figure:</a:t>
            </a:r>
          </a:p>
          <a:p>
            <a:pPr marL="0" indent="0" eaLnBrk="1" hangingPunct="1">
              <a:buNone/>
            </a:pPr>
            <a:r>
              <a:rPr lang="it-IT" altLang="it-IT" dirty="0" smtClean="0"/>
              <a:t>The top frame </a:t>
            </a:r>
            <a:r>
              <a:rPr lang="it-IT" altLang="it-IT" dirty="0" err="1" smtClean="0"/>
              <a:t>is</a:t>
            </a:r>
            <a:r>
              <a:rPr lang="it-IT" altLang="it-IT" dirty="0" smtClean="0"/>
              <a:t> Body-</a:t>
            </a:r>
            <a:r>
              <a:rPr lang="it-IT" altLang="it-IT" dirty="0" err="1" smtClean="0"/>
              <a:t>Fixed</a:t>
            </a:r>
            <a:endParaRPr lang="it-IT" altLang="it-IT" dirty="0"/>
          </a:p>
          <a:p>
            <a:pPr marL="0" indent="0" eaLnBrk="1" hangingPunct="1">
              <a:buNone/>
            </a:pPr>
            <a:r>
              <a:rPr lang="it-IT" altLang="it-IT" dirty="0" smtClean="0"/>
              <a:t>Y </a:t>
            </a:r>
            <a:r>
              <a:rPr lang="it-IT" altLang="it-IT" dirty="0" err="1" smtClean="0"/>
              <a:t>axis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is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aligned</a:t>
            </a:r>
            <a:r>
              <a:rPr lang="it-IT" altLang="it-IT" dirty="0" smtClean="0"/>
              <a:t> with major </a:t>
            </a:r>
            <a:br>
              <a:rPr lang="it-IT" altLang="it-IT" dirty="0" smtClean="0"/>
            </a:br>
            <a:r>
              <a:rPr lang="it-IT" altLang="it-IT" dirty="0" err="1" smtClean="0"/>
              <a:t>diagonal</a:t>
            </a:r>
            <a:endParaRPr lang="it-IT" altLang="it-IT" dirty="0" smtClean="0"/>
          </a:p>
          <a:p>
            <a:pPr marL="0" indent="0" eaLnBrk="1" hangingPunct="1">
              <a:buNone/>
            </a:pPr>
            <a:r>
              <a:rPr lang="it-IT" altLang="it-IT" dirty="0" smtClean="0"/>
              <a:t>The </a:t>
            </a:r>
            <a:r>
              <a:rPr lang="it-IT" altLang="it-IT" dirty="0" err="1" smtClean="0"/>
              <a:t>other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frames</a:t>
            </a:r>
            <a:r>
              <a:rPr lang="it-IT" altLang="it-IT" dirty="0" smtClean="0"/>
              <a:t> are the X-Y-Z </a:t>
            </a:r>
            <a:br>
              <a:rPr lang="it-IT" altLang="it-IT" dirty="0" smtClean="0"/>
            </a:br>
            <a:r>
              <a:rPr lang="it-IT" altLang="it-IT" dirty="0" err="1" smtClean="0"/>
              <a:t>coordinates</a:t>
            </a:r>
            <a:r>
              <a:rPr lang="it-IT" altLang="it-IT" dirty="0" smtClean="0"/>
              <a:t> of </a:t>
            </a:r>
            <a:r>
              <a:rPr lang="it-IT" altLang="it-IT" dirty="0" err="1" smtClean="0"/>
              <a:t>as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many</a:t>
            </a:r>
            <a:r>
              <a:rPr lang="it-IT" altLang="it-IT" dirty="0" smtClean="0"/>
              <a:t> 3D </a:t>
            </a:r>
            <a:r>
              <a:rPr lang="it-IT" altLang="it-IT" dirty="0" err="1" smtClean="0"/>
              <a:t>magnetometers</a:t>
            </a:r>
            <a:endParaRPr lang="it-IT" altLang="it-IT" dirty="0" smtClean="0"/>
          </a:p>
          <a:p>
            <a:pPr marL="0" indent="0" eaLnBrk="1" hangingPunct="1">
              <a:buNone/>
            </a:pPr>
            <a:r>
              <a:rPr lang="it-IT" altLang="it-IT" dirty="0" smtClean="0"/>
              <a:t>The </a:t>
            </a:r>
            <a:r>
              <a:rPr lang="it-IT" altLang="it-IT" dirty="0" err="1" smtClean="0"/>
              <a:t>leftmost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has</a:t>
            </a:r>
            <a:r>
              <a:rPr lang="it-IT" altLang="it-IT" dirty="0" smtClean="0"/>
              <a:t> X </a:t>
            </a:r>
            <a:r>
              <a:rPr lang="it-IT" altLang="it-IT" dirty="0" err="1" smtClean="0"/>
              <a:t>axis</a:t>
            </a:r>
            <a:r>
              <a:rPr lang="it-IT" altLang="it-IT" dirty="0" smtClean="0"/>
              <a:t> offset by 20 </a:t>
            </a:r>
            <a:r>
              <a:rPr lang="it-IT" altLang="it-IT" dirty="0" err="1" smtClean="0"/>
              <a:t>degrees</a:t>
            </a:r>
            <a:r>
              <a:rPr lang="it-IT" altLang="it-IT" dirty="0" smtClean="0"/>
              <a:t> w.r.t. </a:t>
            </a:r>
            <a:r>
              <a:rPr lang="it-IT" altLang="it-IT" dirty="0" err="1" smtClean="0"/>
              <a:t>sat</a:t>
            </a:r>
            <a:r>
              <a:rPr lang="it-IT" altLang="it-IT" dirty="0" smtClean="0"/>
              <a:t> X</a:t>
            </a:r>
          </a:p>
          <a:p>
            <a:pPr marL="0" indent="0" eaLnBrk="1" hangingPunct="1">
              <a:buNone/>
            </a:pPr>
            <a:r>
              <a:rPr lang="it-IT" altLang="it-IT" dirty="0" err="1" smtClean="0"/>
              <a:t>Red</a:t>
            </a:r>
            <a:r>
              <a:rPr lang="it-IT" altLang="it-IT" dirty="0" smtClean="0"/>
              <a:t> </a:t>
            </a:r>
            <a:r>
              <a:rPr lang="it-IT" altLang="it-IT" dirty="0" err="1"/>
              <a:t>is</a:t>
            </a:r>
            <a:r>
              <a:rPr lang="it-IT" altLang="it-IT" dirty="0"/>
              <a:t> </a:t>
            </a:r>
            <a:r>
              <a:rPr lang="it-IT" altLang="it-IT" dirty="0" err="1"/>
              <a:t>always</a:t>
            </a:r>
            <a:r>
              <a:rPr lang="it-IT" altLang="it-IT" dirty="0"/>
              <a:t> X, Green </a:t>
            </a:r>
            <a:r>
              <a:rPr lang="it-IT" altLang="it-IT" dirty="0" err="1"/>
              <a:t>is</a:t>
            </a:r>
            <a:r>
              <a:rPr lang="it-IT" altLang="it-IT" dirty="0"/>
              <a:t> </a:t>
            </a:r>
            <a:r>
              <a:rPr lang="it-IT" altLang="it-IT" dirty="0" err="1"/>
              <a:t>always</a:t>
            </a:r>
            <a:r>
              <a:rPr lang="it-IT" altLang="it-IT" dirty="0"/>
              <a:t> Y, Blue </a:t>
            </a:r>
            <a:r>
              <a:rPr lang="it-IT" altLang="it-IT" dirty="0" err="1"/>
              <a:t>is</a:t>
            </a:r>
            <a:r>
              <a:rPr lang="it-IT" altLang="it-IT" dirty="0"/>
              <a:t> </a:t>
            </a:r>
            <a:r>
              <a:rPr lang="it-IT" altLang="it-IT" dirty="0" err="1" smtClean="0"/>
              <a:t>always</a:t>
            </a:r>
            <a:r>
              <a:rPr lang="it-IT" altLang="it-IT" dirty="0" smtClean="0"/>
              <a:t> Z</a:t>
            </a:r>
            <a:endParaRPr lang="it-IT" altLang="it-IT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162</a:t>
            </a:fld>
            <a:endParaRPr lang="it-IT" altLang="it-IT" dirty="0"/>
          </a:p>
        </p:txBody>
      </p:sp>
      <p:pic>
        <p:nvPicPr>
          <p:cNvPr id="5" name="Picture 4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/>
          <a:srcRect r="12743"/>
          <a:stretch/>
        </p:blipFill>
        <p:spPr>
          <a:xfrm>
            <a:off x="6156176" y="0"/>
            <a:ext cx="2987824" cy="272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57641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An Exercise - III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5380037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Suppose </a:t>
                </a:r>
                <a:r>
                  <a:rPr lang="it-IT" altLang="it-IT" dirty="0" err="1" smtClean="0"/>
                  <a:t>magnetometer</a:t>
                </a:r>
                <a:r>
                  <a:rPr lang="it-IT" altLang="it-IT" dirty="0" smtClean="0"/>
                  <a:t> </a:t>
                </a:r>
                <a:br>
                  <a:rPr lang="it-IT" altLang="it-IT" dirty="0" smtClean="0"/>
                </a:br>
                <a:r>
                  <a:rPr lang="it-IT" altLang="it-IT" dirty="0" err="1" smtClean="0"/>
                  <a:t>sensitivity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between</a:t>
                </a:r>
                <a:r>
                  <a:rPr lang="it-IT" altLang="it-IT" dirty="0" smtClean="0"/>
                  <a:t> 40000 </a:t>
                </a:r>
                <a:br>
                  <a:rPr lang="it-IT" altLang="it-IT" dirty="0" smtClean="0"/>
                </a:br>
                <a:r>
                  <a:rPr lang="it-IT" altLang="it-IT" dirty="0" smtClean="0"/>
                  <a:t>and 50000 V/T (random)</a:t>
                </a:r>
              </a:p>
              <a:p>
                <a:pPr marL="0" indent="0" eaLnBrk="1" hangingPunct="1">
                  <a:buNone/>
                </a:pPr>
                <a:r>
                  <a:rPr lang="it-IT" altLang="it-IT" dirty="0" smtClean="0"/>
                  <a:t>Suppose </a:t>
                </a:r>
                <a:r>
                  <a:rPr lang="it-IT" altLang="it-IT" dirty="0" err="1" smtClean="0"/>
                  <a:t>offsets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between</a:t>
                </a:r>
                <a:r>
                  <a:rPr lang="it-IT" altLang="it-IT" dirty="0" smtClean="0"/>
                  <a:t> -0.5V and + 0.5V (random)</a:t>
                </a:r>
              </a:p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it-IT" altLang="it-IT" dirty="0" smtClean="0"/>
                  <a:t>Compute </a:t>
                </a:r>
                <a:r>
                  <a:rPr lang="it-IT" altLang="it-IT" dirty="0" err="1" smtClean="0"/>
                  <a:t>matrices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altLang="it-IT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it-IT" altLang="it-IT" dirty="0" smtClean="0"/>
                  <a:t> and </a:t>
                </a:r>
                <a14:m>
                  <m:oMath xmlns:m="http://schemas.openxmlformats.org/officeDocument/2006/math">
                    <m:r>
                      <a:rPr lang="it-IT" altLang="it-IT" i="1" dirty="0" smtClean="0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endParaRPr lang="en-US" altLang="it-IT" dirty="0" smtClean="0"/>
              </a:p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it-IT" altLang="it-IT" dirty="0" smtClean="0"/>
                  <a:t>Suppose </a:t>
                </a:r>
                <a:r>
                  <a:rPr lang="it-IT" altLang="it-IT" dirty="0" err="1" smtClean="0"/>
                  <a:t>magnetic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field</a:t>
                </a:r>
                <a:r>
                  <a:rPr lang="it-IT" altLang="it-IT" dirty="0" smtClean="0"/>
                  <a:t> of (-0.15, +0.02, 0.22) G</a:t>
                </a:r>
              </a:p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it-IT" altLang="it-IT" dirty="0" smtClean="0"/>
                  <a:t>Compute </a:t>
                </a:r>
                <a:r>
                  <a:rPr lang="it-IT" altLang="it-IT" dirty="0" err="1" smtClean="0"/>
                  <a:t>expected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sensor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outputs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it-IT" altLang="it-IT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endParaRPr lang="it-IT" altLang="it-IT" dirty="0" smtClean="0"/>
              </a:p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it-IT" altLang="it-IT" dirty="0" err="1" smtClean="0"/>
                  <a:t>Add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noise</a:t>
                </a:r>
                <a:r>
                  <a:rPr lang="it-IT" altLang="it-IT" dirty="0" smtClean="0"/>
                  <a:t> with </a:t>
                </a:r>
                <a:r>
                  <a:rPr lang="it-IT" altLang="it-IT" dirty="0" err="1" smtClean="0"/>
                  <a:t>variance</a:t>
                </a:r>
                <a:r>
                  <a:rPr lang="it-IT" altLang="it-IT" dirty="0" smtClean="0"/>
                  <a:t> 0.05V to </a:t>
                </a:r>
                <a:r>
                  <a:rPr lang="it-IT" altLang="it-IT" dirty="0" err="1" smtClean="0"/>
                  <a:t>outputs</a:t>
                </a:r>
                <a:endParaRPr lang="it-IT" altLang="it-IT" dirty="0" smtClean="0"/>
              </a:p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it-IT" altLang="it-IT" dirty="0" err="1" smtClean="0"/>
                  <a:t>Given</a:t>
                </a:r>
                <a:r>
                  <a:rPr lang="it-IT" altLang="it-IT" dirty="0" smtClean="0"/>
                  <a:t> </a:t>
                </a:r>
                <a:r>
                  <a:rPr lang="en-US" altLang="it-IT" dirty="0" smtClean="0"/>
                  <a:t>these values 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alt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it-IT" altLang="it-IT" dirty="0" smtClean="0"/>
                  <a:t> </a:t>
                </a:r>
                <a:r>
                  <a:rPr lang="it-IT" altLang="it-IT" dirty="0" smtClean="0">
                    <a:sym typeface="Wingdings" panose="05000000000000000000" pitchFamily="2" charset="2"/>
                  </a:rPr>
                  <a:t></a:t>
                </a:r>
                <a:r>
                  <a:rPr lang="it-IT" altLang="it-IT" dirty="0" smtClean="0"/>
                  <a:t> compare</a:t>
                </a:r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5380037"/>
              </a:xfrm>
              <a:blipFill rotWithShape="0">
                <a:blip r:embed="rId3"/>
                <a:stretch>
                  <a:fillRect l="-1552" t="-1133" b="-1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163</a:t>
            </a:fld>
            <a:endParaRPr lang="it-IT" altLang="it-IT" dirty="0"/>
          </a:p>
        </p:txBody>
      </p:sp>
      <p:pic>
        <p:nvPicPr>
          <p:cNvPr id="5" name="Picture 4">
            <a:hlinkClick r:id="rId4" action="ppaction://hlinkfile"/>
          </p:cNvPr>
          <p:cNvPicPr>
            <a:picLocks noChangeAspect="1"/>
          </p:cNvPicPr>
          <p:nvPr/>
        </p:nvPicPr>
        <p:blipFill rotWithShape="1">
          <a:blip r:embed="rId5"/>
          <a:srcRect r="12743"/>
          <a:stretch/>
        </p:blipFill>
        <p:spPr>
          <a:xfrm>
            <a:off x="6156176" y="0"/>
            <a:ext cx="2987824" cy="272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08440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1"/>
          <p:cNvSpPr>
            <a:spLocks noChangeArrowheads="1"/>
          </p:cNvSpPr>
          <p:nvPr/>
        </p:nvSpPr>
        <p:spPr bwMode="auto">
          <a:xfrm>
            <a:off x="1042988" y="765175"/>
            <a:ext cx="7705725" cy="142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it-IT" altLang="it-IT" sz="1400">
              <a:solidFill>
                <a:schemeClr val="tx1"/>
              </a:solidFill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1407164"/>
            <a:ext cx="7772400" cy="1944687"/>
          </a:xfrm>
        </p:spPr>
        <p:txBody>
          <a:bodyPr/>
          <a:lstStyle/>
          <a:p>
            <a:pPr algn="ctr" eaLnBrk="1" hangingPunct="1"/>
            <a:r>
              <a:rPr lang="en-US" altLang="it-IT" sz="5400" b="0" dirty="0" smtClean="0">
                <a:latin typeface="Arial Black" panose="020B0A04020102020204" pitchFamily="34" charset="0"/>
              </a:rPr>
              <a:t>PART IV</a:t>
            </a:r>
            <a:endParaRPr lang="en-US" altLang="it-IT" sz="5400" b="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3799" name="Rectangle 3"/>
          <p:cNvSpPr>
            <a:spLocks noChangeArrowheads="1"/>
          </p:cNvSpPr>
          <p:nvPr/>
        </p:nvSpPr>
        <p:spPr bwMode="auto">
          <a:xfrm>
            <a:off x="1135062" y="3850965"/>
            <a:ext cx="6873875" cy="129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it-IT" sz="3600" dirty="0" smtClean="0"/>
              <a:t>Attitude Determination</a:t>
            </a:r>
            <a:endParaRPr lang="en-US" altLang="it-IT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C8DAF-9F0B-4E73-AD4B-9EC43806CC7C}" type="slidenum">
              <a:rPr lang="it-IT" altLang="it-IT" smtClean="0"/>
              <a:pPr>
                <a:defRPr/>
              </a:pPr>
              <a:t>164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729102353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Heterogeneous</a:t>
            </a:r>
            <a:r>
              <a:rPr lang="it-IT" altLang="it-IT" dirty="0" smtClean="0"/>
              <a:t> Sensor Fusion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Suppose a </a:t>
                </a:r>
                <a:r>
                  <a:rPr lang="it-IT" altLang="it-IT" dirty="0" err="1" smtClean="0"/>
                  <a:t>number</a:t>
                </a:r>
                <a:r>
                  <a:rPr lang="it-IT" altLang="it-IT" dirty="0" smtClean="0"/>
                  <a:t> of «</a:t>
                </a:r>
                <a:r>
                  <a:rPr lang="it-IT" altLang="it-IT" dirty="0" err="1" smtClean="0"/>
                  <a:t>axes</a:t>
                </a:r>
                <a:r>
                  <a:rPr lang="it-IT" altLang="it-IT" dirty="0" smtClean="0"/>
                  <a:t>» </a:t>
                </a:r>
                <a:r>
                  <a:rPr lang="it-IT" altLang="it-IT" dirty="0" err="1" smtClean="0"/>
                  <a:t>have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been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identified</a:t>
                </a:r>
                <a:r>
                  <a:rPr lang="it-IT" altLang="it-IT" dirty="0" smtClean="0"/>
                  <a:t>, from </a:t>
                </a:r>
                <a:r>
                  <a:rPr lang="it-IT" altLang="it-IT" dirty="0" err="1" smtClean="0"/>
                  <a:t>individual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homogeneous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sensor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fusions</a:t>
                </a:r>
                <a:r>
                  <a:rPr lang="it-IT" altLang="it-IT" dirty="0" smtClean="0"/>
                  <a:t>. For </a:t>
                </a:r>
                <a:r>
                  <a:rPr lang="it-IT" altLang="it-IT" dirty="0" err="1" smtClean="0"/>
                  <a:t>instance</a:t>
                </a:r>
                <a:r>
                  <a:rPr lang="it-IT" altLang="it-IT" dirty="0" smtClean="0"/>
                  <a:t>:</a:t>
                </a:r>
              </a:p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altLang="it-IT" i="1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it-IT" altLang="it-IT" dirty="0"/>
                  <a:t> </a:t>
                </a:r>
                <a:r>
                  <a:rPr lang="it-IT" altLang="it-IT" dirty="0" err="1"/>
                  <a:t>is</a:t>
                </a:r>
                <a:r>
                  <a:rPr lang="it-IT" altLang="it-IT" dirty="0"/>
                  <a:t> the </a:t>
                </a:r>
                <a:r>
                  <a:rPr lang="it-IT" altLang="it-IT" dirty="0" err="1"/>
                  <a:t>measured</a:t>
                </a:r>
                <a:r>
                  <a:rPr lang="it-IT" altLang="it-IT" dirty="0"/>
                  <a:t> </a:t>
                </a:r>
                <a:r>
                  <a:rPr lang="it-IT" altLang="it-IT" dirty="0" err="1"/>
                  <a:t>magnetic</a:t>
                </a:r>
                <a:r>
                  <a:rPr lang="it-IT" altLang="it-IT" dirty="0"/>
                  <a:t> </a:t>
                </a:r>
                <a:r>
                  <a:rPr lang="it-IT" altLang="it-IT" dirty="0" err="1"/>
                  <a:t>field</a:t>
                </a:r>
                <a:endParaRPr lang="it-IT" altLang="it-IT" dirty="0"/>
              </a:p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it-IT" altLang="it-IT" i="1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it-IT" altLang="it-IT" dirty="0"/>
                  <a:t> </a:t>
                </a:r>
                <a:r>
                  <a:rPr lang="it-IT" altLang="it-IT" dirty="0" err="1"/>
                  <a:t>is</a:t>
                </a:r>
                <a:r>
                  <a:rPr lang="it-IT" altLang="it-IT" dirty="0"/>
                  <a:t> the </a:t>
                </a:r>
                <a:r>
                  <a:rPr lang="it-IT" altLang="it-IT" dirty="0" err="1"/>
                  <a:t>measured</a:t>
                </a:r>
                <a:r>
                  <a:rPr lang="it-IT" altLang="it-IT" dirty="0"/>
                  <a:t> </a:t>
                </a:r>
                <a:r>
                  <a:rPr lang="it-IT" altLang="it-IT" dirty="0" err="1" smtClean="0"/>
                  <a:t>sun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pointing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vector</a:t>
                </a:r>
                <a:endParaRPr lang="it-IT" altLang="it-IT" dirty="0"/>
              </a:p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altLang="it-IT" i="1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it-IT" altLang="it-IT" dirty="0"/>
                  <a:t> </a:t>
                </a:r>
                <a:r>
                  <a:rPr lang="it-IT" altLang="it-IT" dirty="0" err="1"/>
                  <a:t>is</a:t>
                </a:r>
                <a:r>
                  <a:rPr lang="it-IT" altLang="it-IT" dirty="0"/>
                  <a:t> the </a:t>
                </a:r>
                <a:r>
                  <a:rPr lang="it-IT" altLang="it-IT" dirty="0" err="1"/>
                  <a:t>measured</a:t>
                </a:r>
                <a:r>
                  <a:rPr lang="it-IT" altLang="it-IT" dirty="0"/>
                  <a:t> </a:t>
                </a:r>
                <a:r>
                  <a:rPr lang="it-IT" altLang="it-IT" dirty="0" smtClean="0"/>
                  <a:t>RF </a:t>
                </a:r>
                <a:r>
                  <a:rPr lang="it-IT" altLang="it-IT" dirty="0" err="1" smtClean="0"/>
                  <a:t>direction</a:t>
                </a:r>
                <a:endParaRPr lang="it-IT" altLang="it-IT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Each</a:t>
                </a:r>
                <a:r>
                  <a:rPr lang="it-IT" altLang="it-IT" dirty="0" smtClean="0"/>
                  <a:t> of </a:t>
                </a:r>
                <a:r>
                  <a:rPr lang="it-IT" altLang="it-IT" dirty="0" err="1" smtClean="0"/>
                  <a:t>them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may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have</a:t>
                </a:r>
                <a:r>
                  <a:rPr lang="it-IT" altLang="it-IT" dirty="0" smtClean="0"/>
                  <a:t> a </a:t>
                </a:r>
                <a:r>
                  <a:rPr lang="it-IT" altLang="it-IT" dirty="0" err="1" smtClean="0"/>
                  <a:t>different</a:t>
                </a:r>
                <a:r>
                  <a:rPr lang="it-IT" altLang="it-IT" dirty="0" smtClean="0"/>
                  <a:t> reliability:</a:t>
                </a:r>
              </a:p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it-IT" altLang="it-IT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it-IT" altLang="it-IT" dirty="0"/>
                  <a:t> </a:t>
                </a:r>
                <a:r>
                  <a:rPr lang="it-IT" altLang="it-IT" dirty="0" err="1"/>
                  <a:t>is</a:t>
                </a:r>
                <a:r>
                  <a:rPr lang="it-IT" altLang="it-IT" dirty="0"/>
                  <a:t> the </a:t>
                </a:r>
                <a:r>
                  <a:rPr lang="it-IT" altLang="it-IT" dirty="0" smtClean="0"/>
                  <a:t>reliability of </a:t>
                </a:r>
                <a:r>
                  <a:rPr lang="it-IT" altLang="it-IT" dirty="0" err="1" smtClean="0"/>
                  <a:t>magnetic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measurement</a:t>
                </a:r>
                <a:endParaRPr lang="it-IT" altLang="it-IT" dirty="0"/>
              </a:p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it-IT" alt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it-IT" altLang="it-IT" dirty="0"/>
                  <a:t> </a:t>
                </a:r>
                <a:r>
                  <a:rPr lang="it-IT" altLang="it-IT" dirty="0" err="1"/>
                  <a:t>is</a:t>
                </a:r>
                <a:r>
                  <a:rPr lang="it-IT" altLang="it-IT" dirty="0"/>
                  <a:t> the reliability of </a:t>
                </a:r>
                <a:r>
                  <a:rPr lang="it-IT" altLang="it-IT" dirty="0" err="1" smtClean="0"/>
                  <a:t>sun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measurement</a:t>
                </a:r>
                <a:endParaRPr lang="it-IT" altLang="it-IT" dirty="0"/>
              </a:p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it-IT" alt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it-IT" altLang="it-IT" dirty="0"/>
                  <a:t> </a:t>
                </a:r>
                <a:r>
                  <a:rPr lang="it-IT" altLang="it-IT" dirty="0" err="1"/>
                  <a:t>is</a:t>
                </a:r>
                <a:r>
                  <a:rPr lang="it-IT" altLang="it-IT" dirty="0"/>
                  <a:t> the reliability of </a:t>
                </a:r>
                <a:r>
                  <a:rPr lang="it-IT" altLang="it-IT" dirty="0" smtClean="0"/>
                  <a:t>RF </a:t>
                </a:r>
                <a:r>
                  <a:rPr lang="it-IT" altLang="it-IT" dirty="0" err="1" smtClean="0"/>
                  <a:t>measurement</a:t>
                </a:r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  <a:p>
                <a:pPr marL="0" indent="0" eaLnBrk="1" hangingPunct="1">
                  <a:buNone/>
                </a:pPr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  <a:blipFill rotWithShape="0">
                <a:blip r:embed="rId3"/>
                <a:stretch>
                  <a:fillRect l="-1585" t="-1131" r="-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165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09222774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Heterogeneous</a:t>
            </a:r>
            <a:r>
              <a:rPr lang="it-IT" altLang="it-IT" dirty="0" smtClean="0"/>
              <a:t> Sensor Fusion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We </a:t>
                </a:r>
                <a:r>
                  <a:rPr lang="it-IT" altLang="it-IT" dirty="0" err="1" smtClean="0"/>
                  <a:t>have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now</a:t>
                </a:r>
                <a:r>
                  <a:rPr lang="it-IT" altLang="it-IT" dirty="0" smtClean="0"/>
                  <a:t> to </a:t>
                </a:r>
                <a:r>
                  <a:rPr lang="it-IT" altLang="it-IT" dirty="0" err="1" smtClean="0"/>
                  <a:t>identify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spacecraft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attitude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it-IT" altLang="it-IT" dirty="0" smtClean="0"/>
                  <a:t> w.r.t. </a:t>
                </a:r>
                <a:r>
                  <a:rPr lang="it-IT" altLang="it-IT" dirty="0" err="1" smtClean="0"/>
                  <a:t>sat-centered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inertial</a:t>
                </a:r>
                <a:r>
                  <a:rPr lang="it-IT" altLang="it-IT" dirty="0" smtClean="0"/>
                  <a:t> frame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it-IT" altLang="it-IT" dirty="0" smtClean="0"/>
                  <a:t>: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it-IT" alt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alt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  <a:p>
                <a:pPr marL="0" indent="0" eaLnBrk="1" hangingPunct="1">
                  <a:buNone/>
                </a:pPr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  <a:blipFill rotWithShape="0">
                <a:blip r:embed="rId3"/>
                <a:stretch>
                  <a:fillRect l="-1585" t="-1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166</a:t>
            </a:fld>
            <a:endParaRPr lang="it-IT" alt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200" y="2308426"/>
            <a:ext cx="5943800" cy="456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3884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Heterogeneous</a:t>
            </a:r>
            <a:r>
              <a:rPr lang="it-IT" altLang="it-IT" dirty="0" smtClean="0"/>
              <a:t> Sensor Fusion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In </a:t>
                </a:r>
                <a:r>
                  <a:rPr lang="it-IT" altLang="it-IT" dirty="0" err="1" smtClean="0"/>
                  <a:t>practice</a:t>
                </a:r>
                <a:r>
                  <a:rPr lang="it-IT" altLang="it-IT" dirty="0" smtClean="0"/>
                  <a:t>, the </a:t>
                </a:r>
                <a:r>
                  <a:rPr lang="it-IT" altLang="it-IT" dirty="0" err="1" smtClean="0"/>
                  <a:t>measured</a:t>
                </a:r>
                <a:r>
                  <a:rPr lang="it-IT" altLang="it-IT" dirty="0" smtClean="0"/>
                  <a:t> «</a:t>
                </a:r>
                <a:r>
                  <a:rPr lang="it-IT" altLang="it-IT" dirty="0" err="1" smtClean="0"/>
                  <a:t>axes</a:t>
                </a:r>
                <a:r>
                  <a:rPr lang="it-IT" altLang="it-IT" dirty="0" smtClean="0"/>
                  <a:t>» in frame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  <a:p>
                <a:pPr marL="0" indent="0" eaLnBrk="1" hangingPunct="1">
                  <a:buNone/>
                </a:pPr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  <a:blipFill rotWithShape="0">
                <a:blip r:embed="rId3"/>
                <a:stretch>
                  <a:fillRect l="-1585" t="-1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167</a:t>
            </a:fld>
            <a:endParaRPr lang="it-IT" altLang="it-I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265852"/>
            <a:ext cx="6084168" cy="459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03902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Heterogeneous</a:t>
            </a:r>
            <a:r>
              <a:rPr lang="it-IT" altLang="it-IT" dirty="0" smtClean="0"/>
              <a:t> Sensor Fusion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Are THE SAME PHISICAL PARAMETERS </a:t>
                </a:r>
                <a:r>
                  <a:rPr lang="it-IT" altLang="it-IT" dirty="0" err="1" smtClean="0"/>
                  <a:t>which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exist</a:t>
                </a:r>
                <a:r>
                  <a:rPr lang="it-IT" altLang="it-IT" dirty="0" smtClean="0"/>
                  <a:t> in frame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  <a:p>
                <a:pPr marL="0" indent="0" eaLnBrk="1" hangingPunct="1">
                  <a:buNone/>
                </a:pPr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  <a:blipFill rotWithShape="0">
                <a:blip r:embed="rId3"/>
                <a:stretch>
                  <a:fillRect l="-1585" t="-1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168</a:t>
            </a:fld>
            <a:endParaRPr lang="it-IT" altLang="it-I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063" y="2248962"/>
            <a:ext cx="6106937" cy="461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85031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Heterogeneous</a:t>
            </a:r>
            <a:r>
              <a:rPr lang="it-IT" altLang="it-IT" dirty="0" smtClean="0"/>
              <a:t> Sensor Fusion</a:t>
            </a:r>
            <a:endParaRPr lang="en-US" altLang="it-IT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169</a:t>
            </a:fld>
            <a:endParaRPr lang="it-IT" alt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2115613"/>
            <a:ext cx="6372200" cy="47423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Except for the </a:t>
                </a:r>
                <a:r>
                  <a:rPr lang="it-IT" altLang="it-IT" dirty="0" err="1" smtClean="0"/>
                  <a:t>same</a:t>
                </a:r>
                <a:r>
                  <a:rPr lang="it-IT" altLang="it-IT" dirty="0" smtClean="0"/>
                  <a:t> (inverse) </a:t>
                </a:r>
                <a:r>
                  <a:rPr lang="it-IT" altLang="it-IT" dirty="0" err="1" smtClean="0"/>
                  <a:t>rotation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endParaRPr lang="it-IT" altLang="it-IT" dirty="0" smtClean="0">
                  <a:solidFill>
                    <a:srgbClr val="FF0000"/>
                  </a:solidFill>
                </a:endParaRPr>
              </a:p>
              <a:p>
                <a:pPr marL="0" indent="0" eaLnBrk="1" hangingPunct="1">
                  <a:buNone/>
                </a:pPr>
                <a:r>
                  <a:rPr lang="it-IT" altLang="it-IT" dirty="0" smtClean="0">
                    <a:solidFill>
                      <a:srgbClr val="FF0000"/>
                    </a:solidFill>
                  </a:rPr>
                  <a:t>RGB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is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sat</a:t>
                </a:r>
                <a:endParaRPr lang="it-IT" altLang="it-IT" dirty="0" smtClean="0">
                  <a:solidFill>
                    <a:srgbClr val="FF0000"/>
                  </a:solidFill>
                </a:endParaRPr>
              </a:p>
              <a:p>
                <a:pPr marL="0" indent="0" eaLnBrk="1" hangingPunct="1">
                  <a:buNone/>
                </a:pPr>
                <a:r>
                  <a:rPr lang="it-IT" altLang="it-IT" dirty="0" smtClean="0">
                    <a:solidFill>
                      <a:srgbClr val="FF0000"/>
                    </a:solidFill>
                  </a:rPr>
                  <a:t>Black are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measurements</a:t>
                </a:r>
                <a:endParaRPr lang="it-IT" altLang="it-IT" dirty="0">
                  <a:solidFill>
                    <a:srgbClr val="FF0000"/>
                  </a:solidFill>
                </a:endParaRPr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  <a:p>
                <a:pPr marL="0" indent="0" eaLnBrk="1" hangingPunct="1">
                  <a:buNone/>
                </a:pPr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  <a:blipFill rotWithShape="0">
                <a:blip r:embed="rId4"/>
                <a:stretch>
                  <a:fillRect l="-1585" t="-1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41450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1" y="260350"/>
            <a:ext cx="7704088" cy="504825"/>
          </a:xfrm>
        </p:spPr>
        <p:txBody>
          <a:bodyPr/>
          <a:lstStyle/>
          <a:p>
            <a:r>
              <a:rPr lang="it-IT" dirty="0" err="1" smtClean="0"/>
              <a:t>Orbit</a:t>
            </a:r>
            <a:r>
              <a:rPr lang="it-IT" dirty="0" smtClean="0"/>
              <a:t> </a:t>
            </a:r>
            <a:r>
              <a:rPr lang="it-IT" dirty="0" err="1" smtClean="0"/>
              <a:t>Inclinations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1116013" y="1124744"/>
                <a:ext cx="7704459" cy="5472608"/>
              </a:xfrm>
            </p:spPr>
            <p:txBody>
              <a:bodyPr/>
              <a:lstStyle/>
              <a:p>
                <a:r>
                  <a:rPr lang="it-IT" dirty="0" smtClean="0"/>
                  <a:t>Equatorial: </a:t>
                </a:r>
                <a:r>
                  <a:rPr lang="it-IT" dirty="0" err="1" smtClean="0"/>
                  <a:t>inclination</a:t>
                </a:r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it-IT" dirty="0" smtClean="0"/>
              </a:p>
              <a:p>
                <a:r>
                  <a:rPr lang="it-IT" dirty="0" err="1"/>
                  <a:t>Polar</a:t>
                </a:r>
                <a:r>
                  <a:rPr lang="it-IT" dirty="0"/>
                  <a:t> </a:t>
                </a:r>
                <a:r>
                  <a:rPr lang="it-IT" dirty="0" err="1" smtClean="0"/>
                  <a:t>Prograde</a:t>
                </a:r>
                <a:r>
                  <a:rPr lang="it-IT" dirty="0" smtClean="0"/>
                  <a:t>: </a:t>
                </a:r>
                <a:r>
                  <a:rPr lang="it-IT" dirty="0"/>
                  <a:t>inclination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≈90°</m:t>
                    </m:r>
                  </m:oMath>
                </a14:m>
                <a:r>
                  <a:rPr lang="it-IT" dirty="0"/>
                  <a:t> but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&lt;90°</m:t>
                    </m:r>
                  </m:oMath>
                </a14:m>
                <a:endParaRPr lang="it-IT" dirty="0" smtClean="0">
                  <a:ea typeface="Cambria Math" panose="02040503050406030204" pitchFamily="18" charset="0"/>
                </a:endParaRPr>
              </a:p>
              <a:p>
                <a:r>
                  <a:rPr lang="it-IT" dirty="0" err="1"/>
                  <a:t>Polar</a:t>
                </a:r>
                <a:r>
                  <a:rPr lang="it-IT" dirty="0"/>
                  <a:t> </a:t>
                </a:r>
                <a:r>
                  <a:rPr lang="it-IT" dirty="0" smtClean="0"/>
                  <a:t>Retrograde: </a:t>
                </a:r>
                <a:r>
                  <a:rPr lang="it-IT" dirty="0"/>
                  <a:t>inclination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≈90°</m:t>
                    </m:r>
                  </m:oMath>
                </a14:m>
                <a:r>
                  <a:rPr lang="it-IT" dirty="0"/>
                  <a:t> but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90°</m:t>
                    </m:r>
                  </m:oMath>
                </a14:m>
                <a:endParaRPr lang="it-IT" dirty="0" smtClean="0">
                  <a:ea typeface="Cambria Math" panose="02040503050406030204" pitchFamily="18" charset="0"/>
                </a:endParaRPr>
              </a:p>
              <a:p>
                <a:r>
                  <a:rPr lang="it-IT" dirty="0" err="1"/>
                  <a:t>Equatorial</a:t>
                </a:r>
                <a:r>
                  <a:rPr lang="it-IT" dirty="0"/>
                  <a:t> </a:t>
                </a:r>
                <a:r>
                  <a:rPr lang="it-IT" dirty="0" smtClean="0"/>
                  <a:t>Retrograde: </a:t>
                </a:r>
                <a:r>
                  <a:rPr lang="it-IT" dirty="0" err="1"/>
                  <a:t>inclination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18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it-IT" dirty="0" smtClean="0"/>
              </a:p>
              <a:p>
                <a:r>
                  <a:rPr lang="it-IT" dirty="0" err="1" smtClean="0">
                    <a:solidFill>
                      <a:srgbClr val="FF0000"/>
                    </a:solidFill>
                  </a:rPr>
                  <a:t>Sun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dirty="0" err="1" smtClean="0">
                    <a:solidFill>
                      <a:srgbClr val="FF0000"/>
                    </a:solidFill>
                  </a:rPr>
                  <a:t>Synchronous</a:t>
                </a:r>
                <a:r>
                  <a:rPr lang="it-IT" dirty="0" smtClean="0"/>
                  <a:t>: </a:t>
                </a:r>
                <a:r>
                  <a:rPr lang="it-IT" dirty="0" err="1" smtClean="0"/>
                  <a:t>polar</a:t>
                </a:r>
                <a:r>
                  <a:rPr lang="it-IT" dirty="0" smtClean="0"/>
                  <a:t> retrograde (</a:t>
                </a:r>
                <a:r>
                  <a:rPr lang="it-IT" dirty="0" err="1" smtClean="0"/>
                  <a:t>around</a:t>
                </a:r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98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it-IT" dirty="0" smtClean="0"/>
                  <a:t>) </a:t>
                </a:r>
                <a:r>
                  <a:rPr lang="it-IT" dirty="0" err="1" smtClean="0"/>
                  <a:t>such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that</a:t>
                </a:r>
                <a:r>
                  <a:rPr lang="it-IT" dirty="0" smtClean="0"/>
                  <a:t> </a:t>
                </a:r>
                <a:r>
                  <a:rPr lang="en-US" dirty="0"/>
                  <a:t>the satellite passes over any given point of the planet's surface at the same local solar </a:t>
                </a:r>
                <a:r>
                  <a:rPr lang="en-US" dirty="0" smtClean="0"/>
                  <a:t>time.</a:t>
                </a:r>
                <a:endParaRPr lang="it-IT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6013" y="1124744"/>
                <a:ext cx="7704459" cy="5472608"/>
              </a:xfrm>
              <a:blipFill rotWithShape="0">
                <a:blip r:embed="rId2"/>
                <a:stretch>
                  <a:fillRect l="-1424" t="-1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36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Heterogeneous</a:t>
            </a:r>
            <a:r>
              <a:rPr lang="it-IT" altLang="it-IT" dirty="0" smtClean="0"/>
              <a:t> Sensor Fusion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Therefore inverse </a:t>
                </a:r>
                <a:r>
                  <a:rPr lang="it-IT" altLang="it-IT" dirty="0" err="1" smtClean="0"/>
                  <a:t>rotation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altLang="it-IT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alt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it-IT" alt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the </a:t>
                </a:r>
                <a:r>
                  <a:rPr lang="it-IT" altLang="it-IT" dirty="0" err="1" smtClean="0"/>
                  <a:t>one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which</a:t>
                </a:r>
                <a:r>
                  <a:rPr lang="it-IT" altLang="it-IT" dirty="0" smtClean="0"/>
                  <a:t>:</a:t>
                </a:r>
              </a:p>
              <a:p>
                <a:pPr eaLnBrk="1" hangingPunct="1"/>
                <a:r>
                  <a:rPr lang="it-IT" altLang="it-IT" dirty="0" err="1" smtClean="0"/>
                  <a:t>Rotates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it-IT" altLang="it-IT" dirty="0" smtClean="0"/>
                  <a:t> back into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endParaRPr lang="it-IT" altLang="it-IT" dirty="0" smtClean="0"/>
              </a:p>
              <a:p>
                <a:pPr eaLnBrk="1" hangingPunct="1"/>
                <a:r>
                  <a:rPr lang="it-IT" altLang="it-IT" dirty="0" err="1" smtClean="0"/>
                  <a:t>Rotates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measured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values</a:t>
                </a:r>
                <a:r>
                  <a:rPr lang="it-IT" altLang="it-IT" dirty="0" smtClean="0"/>
                  <a:t> back </a:t>
                </a:r>
                <a:r>
                  <a:rPr lang="it-IT" altLang="it-IT" dirty="0" err="1" smtClean="0"/>
                  <a:t>into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real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physical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parameters</a:t>
                </a:r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  <a:p>
                <a:pPr marL="0" indent="0" eaLnBrk="1" hangingPunct="1">
                  <a:buNone/>
                </a:pPr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  <a:blipFill rotWithShape="0">
                <a:blip r:embed="rId3"/>
                <a:stretch>
                  <a:fillRect l="-1585" t="-1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170</a:t>
            </a:fld>
            <a:endParaRPr lang="it-IT" altLang="it-I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1" y="2038793"/>
            <a:ext cx="6372200" cy="481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49410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Heterogeneous</a:t>
            </a:r>
            <a:r>
              <a:rPr lang="it-IT" altLang="it-IT" dirty="0" smtClean="0"/>
              <a:t> Sensor Fusion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We must </a:t>
                </a:r>
                <a:r>
                  <a:rPr lang="it-IT" altLang="it-IT" dirty="0" err="1" smtClean="0"/>
                  <a:t>therefore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know</a:t>
                </a:r>
                <a:r>
                  <a:rPr lang="it-IT" altLang="it-IT" dirty="0" smtClean="0"/>
                  <a:t>:</a:t>
                </a:r>
              </a:p>
              <a:p>
                <a:pPr eaLnBrk="1" hangingPunct="1"/>
                <a:r>
                  <a:rPr lang="it-IT" altLang="it-IT" dirty="0" smtClean="0"/>
                  <a:t>Real </a:t>
                </a:r>
                <a:r>
                  <a:rPr lang="it-IT" altLang="it-IT" dirty="0" err="1" smtClean="0"/>
                  <a:t>magnetic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field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it-IT" altLang="it-IT" dirty="0" smtClean="0"/>
                  <a:t> in frame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it-IT" altLang="it-IT" dirty="0" smtClean="0"/>
                  <a:t>:</a:t>
                </a:r>
              </a:p>
              <a:p>
                <a:pPr lvl="1" eaLnBrk="1" hangingPunct="1"/>
                <a:r>
                  <a:rPr lang="it-IT" altLang="it-IT" dirty="0" err="1" smtClean="0"/>
                  <a:t>Depends</a:t>
                </a:r>
                <a:r>
                  <a:rPr lang="it-IT" altLang="it-IT" dirty="0" smtClean="0"/>
                  <a:t> on </a:t>
                </a:r>
                <a:r>
                  <a:rPr lang="it-IT" altLang="it-IT" dirty="0" err="1" smtClean="0"/>
                  <a:t>orbit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point</a:t>
                </a:r>
                <a:r>
                  <a:rPr lang="it-IT" altLang="it-IT" dirty="0" smtClean="0"/>
                  <a:t> (</a:t>
                </a:r>
                <a:r>
                  <a:rPr lang="it-IT" altLang="it-IT" dirty="0" err="1" smtClean="0"/>
                  <a:t>see</a:t>
                </a:r>
                <a:r>
                  <a:rPr lang="it-IT" altLang="it-IT" dirty="0" smtClean="0"/>
                  <a:t> part I)</a:t>
                </a:r>
              </a:p>
              <a:p>
                <a:pPr lvl="1" eaLnBrk="1" hangingPunct="1"/>
                <a:r>
                  <a:rPr lang="it-IT" altLang="it-IT" dirty="0" err="1" smtClean="0"/>
                  <a:t>Requires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mathematical</a:t>
                </a:r>
                <a:r>
                  <a:rPr lang="it-IT" altLang="it-IT" dirty="0" smtClean="0"/>
                  <a:t> model of </a:t>
                </a:r>
                <a:r>
                  <a:rPr lang="it-IT" altLang="it-IT" dirty="0" err="1" smtClean="0"/>
                  <a:t>geomagnetic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field</a:t>
                </a:r>
                <a:r>
                  <a:rPr lang="it-IT" altLang="it-IT" dirty="0" smtClean="0"/>
                  <a:t> (</a:t>
                </a:r>
                <a:r>
                  <a:rPr lang="it-IT" altLang="it-IT" dirty="0" err="1" smtClean="0"/>
                  <a:t>known</a:t>
                </a:r>
                <a:r>
                  <a:rPr lang="it-IT" altLang="it-IT" dirty="0" smtClean="0"/>
                  <a:t>, from the web)</a:t>
                </a:r>
              </a:p>
              <a:p>
                <a:pPr eaLnBrk="1" hangingPunct="1"/>
                <a:r>
                  <a:rPr lang="it-IT" altLang="it-IT" dirty="0"/>
                  <a:t>Real </a:t>
                </a:r>
                <a:r>
                  <a:rPr lang="it-IT" altLang="it-IT" dirty="0" err="1" smtClean="0"/>
                  <a:t>sun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pointing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vector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it-IT" altLang="it-IT" dirty="0"/>
                  <a:t> in frame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it-IT" altLang="it-IT" dirty="0"/>
                  <a:t>:</a:t>
                </a:r>
              </a:p>
              <a:p>
                <a:pPr lvl="1" eaLnBrk="1" hangingPunct="1"/>
                <a:r>
                  <a:rPr lang="it-IT" altLang="it-IT" dirty="0" err="1" smtClean="0"/>
                  <a:t>Requires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well-known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orbital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parameters</a:t>
                </a:r>
                <a:r>
                  <a:rPr lang="it-IT" altLang="it-IT" dirty="0" smtClean="0"/>
                  <a:t> of </a:t>
                </a:r>
                <a:r>
                  <a:rPr lang="it-IT" altLang="it-IT" dirty="0" err="1" smtClean="0"/>
                  <a:t>sun</a:t>
                </a:r>
                <a:r>
                  <a:rPr lang="it-IT" altLang="it-IT" dirty="0" smtClean="0"/>
                  <a:t> (</a:t>
                </a:r>
                <a:r>
                  <a:rPr lang="it-IT" altLang="it-IT" dirty="0" err="1"/>
                  <a:t>known</a:t>
                </a:r>
                <a:r>
                  <a:rPr lang="it-IT" altLang="it-IT" dirty="0"/>
                  <a:t>, from </a:t>
                </a:r>
                <a:r>
                  <a:rPr lang="it-IT" altLang="it-IT" dirty="0" err="1" smtClean="0"/>
                  <a:t>astronomy</a:t>
                </a:r>
                <a:r>
                  <a:rPr lang="it-IT" altLang="it-IT" dirty="0" smtClean="0"/>
                  <a:t>)</a:t>
                </a:r>
              </a:p>
              <a:p>
                <a:pPr eaLnBrk="1" hangingPunct="1"/>
                <a:r>
                  <a:rPr lang="it-IT" altLang="it-IT" dirty="0"/>
                  <a:t>Real </a:t>
                </a:r>
                <a:r>
                  <a:rPr lang="it-IT" altLang="it-IT" dirty="0" smtClean="0"/>
                  <a:t>RF </a:t>
                </a:r>
                <a:r>
                  <a:rPr lang="it-IT" altLang="it-IT" dirty="0" err="1" smtClean="0"/>
                  <a:t>pointing</a:t>
                </a:r>
                <a:r>
                  <a:rPr lang="it-IT" altLang="it-IT" dirty="0" smtClean="0"/>
                  <a:t> </a:t>
                </a:r>
                <a:r>
                  <a:rPr lang="it-IT" altLang="it-IT" dirty="0" err="1"/>
                  <a:t>vector</a:t>
                </a:r>
                <a:r>
                  <a:rPr lang="it-IT" altLang="it-IT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it-IT" altLang="it-IT" dirty="0"/>
                  <a:t> in frame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it-IT" altLang="it-IT" dirty="0"/>
                  <a:t>:</a:t>
                </a:r>
              </a:p>
              <a:p>
                <a:pPr lvl="1" eaLnBrk="1" hangingPunct="1"/>
                <a:r>
                  <a:rPr lang="it-IT" altLang="it-IT" dirty="0" err="1"/>
                  <a:t>Depends</a:t>
                </a:r>
                <a:r>
                  <a:rPr lang="it-IT" altLang="it-IT" dirty="0"/>
                  <a:t> on </a:t>
                </a:r>
                <a:r>
                  <a:rPr lang="it-IT" altLang="it-IT" dirty="0" err="1"/>
                  <a:t>orbit</a:t>
                </a:r>
                <a:r>
                  <a:rPr lang="it-IT" altLang="it-IT" dirty="0"/>
                  <a:t> </a:t>
                </a:r>
                <a:r>
                  <a:rPr lang="it-IT" altLang="it-IT" dirty="0" err="1" smtClean="0"/>
                  <a:t>point</a:t>
                </a:r>
                <a:r>
                  <a:rPr lang="it-IT" altLang="it-IT" dirty="0"/>
                  <a:t> (</a:t>
                </a:r>
                <a:r>
                  <a:rPr lang="it-IT" altLang="it-IT" dirty="0" err="1"/>
                  <a:t>see</a:t>
                </a:r>
                <a:r>
                  <a:rPr lang="it-IT" altLang="it-IT" dirty="0"/>
                  <a:t> part I)</a:t>
                </a:r>
              </a:p>
              <a:p>
                <a:pPr lvl="1" eaLnBrk="1" hangingPunct="1"/>
                <a:r>
                  <a:rPr lang="it-IT" altLang="it-IT" dirty="0" err="1" smtClean="0"/>
                  <a:t>Depends</a:t>
                </a:r>
                <a:r>
                  <a:rPr lang="it-IT" altLang="it-IT" dirty="0" smtClean="0"/>
                  <a:t> on location of </a:t>
                </a:r>
                <a:r>
                  <a:rPr lang="it-IT" altLang="it-IT" dirty="0" err="1" smtClean="0"/>
                  <a:t>ground</a:t>
                </a:r>
                <a:r>
                  <a:rPr lang="it-IT" altLang="it-IT" dirty="0" smtClean="0"/>
                  <a:t> station</a:t>
                </a:r>
              </a:p>
              <a:p>
                <a:pPr eaLnBrk="1" hangingPunct="1"/>
                <a:r>
                  <a:rPr lang="it-IT" altLang="it-IT" dirty="0" smtClean="0"/>
                  <a:t>Etc.</a:t>
                </a:r>
                <a:endParaRPr lang="it-IT" altLang="it-IT" dirty="0"/>
              </a:p>
              <a:p>
                <a:pPr lvl="1" eaLnBrk="1" hangingPunct="1"/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  <a:p>
                <a:pPr marL="0" indent="0" eaLnBrk="1" hangingPunct="1">
                  <a:buNone/>
                </a:pPr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  <a:blipFill rotWithShape="0">
                <a:blip r:embed="rId3"/>
                <a:stretch>
                  <a:fillRect l="-1585" t="-1131" b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171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016926336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Heterogeneous</a:t>
            </a:r>
            <a:r>
              <a:rPr lang="it-IT" altLang="it-IT" dirty="0" smtClean="0"/>
              <a:t> Sensor Fusion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We </a:t>
                </a:r>
                <a:r>
                  <a:rPr lang="it-IT" altLang="it-IT" dirty="0" err="1" smtClean="0"/>
                  <a:t>have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measured</a:t>
                </a:r>
                <a:r>
                  <a:rPr lang="it-IT" altLang="it-IT" dirty="0" smtClean="0"/>
                  <a:t>:</a:t>
                </a:r>
              </a:p>
              <a:p>
                <a:pPr eaLnBrk="1" hangingPunct="1"/>
                <a:r>
                  <a:rPr lang="it-IT" altLang="it-IT" dirty="0" err="1" smtClean="0"/>
                  <a:t>Estimated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magnetic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field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it-IT" altLang="it-IT" dirty="0" smtClean="0"/>
                  <a:t> in frame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it-IT" altLang="it-IT" dirty="0" smtClean="0"/>
                  <a:t> from </a:t>
                </a:r>
                <a:r>
                  <a:rPr lang="it-IT" altLang="it-IT" dirty="0" err="1" smtClean="0"/>
                  <a:t>sensor</a:t>
                </a:r>
                <a:r>
                  <a:rPr lang="it-IT" altLang="it-IT" dirty="0" smtClean="0"/>
                  <a:t> fusion</a:t>
                </a:r>
              </a:p>
              <a:p>
                <a:pPr eaLnBrk="1" hangingPunct="1"/>
                <a:r>
                  <a:rPr lang="it-IT" altLang="it-IT" dirty="0" err="1"/>
                  <a:t>Estimated</a:t>
                </a:r>
                <a:r>
                  <a:rPr lang="it-IT" altLang="it-IT" dirty="0"/>
                  <a:t> </a:t>
                </a:r>
                <a:r>
                  <a:rPr lang="it-IT" altLang="it-IT" dirty="0" err="1" smtClean="0"/>
                  <a:t>sun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pointing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vector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it-IT" altLang="it-IT" dirty="0"/>
                  <a:t> in frame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it-IT" altLang="it-IT" dirty="0"/>
                  <a:t> from </a:t>
                </a:r>
                <a:r>
                  <a:rPr lang="it-IT" altLang="it-IT" dirty="0" err="1"/>
                  <a:t>sensor</a:t>
                </a:r>
                <a:r>
                  <a:rPr lang="it-IT" altLang="it-IT" dirty="0"/>
                  <a:t> fusion</a:t>
                </a:r>
              </a:p>
              <a:p>
                <a:pPr eaLnBrk="1" hangingPunct="1"/>
                <a:r>
                  <a:rPr lang="it-IT" altLang="it-IT" dirty="0" err="1"/>
                  <a:t>Estimated</a:t>
                </a:r>
                <a:r>
                  <a:rPr lang="it-IT" altLang="it-IT" dirty="0"/>
                  <a:t> </a:t>
                </a:r>
                <a:r>
                  <a:rPr lang="it-IT" altLang="it-IT" dirty="0" smtClean="0"/>
                  <a:t>RF </a:t>
                </a:r>
                <a:r>
                  <a:rPr lang="it-IT" altLang="it-IT" dirty="0" err="1" smtClean="0"/>
                  <a:t>pointing</a:t>
                </a:r>
                <a:r>
                  <a:rPr lang="it-IT" altLang="it-IT" dirty="0" smtClean="0"/>
                  <a:t> </a:t>
                </a:r>
                <a:r>
                  <a:rPr lang="it-IT" altLang="it-IT" dirty="0" err="1"/>
                  <a:t>vector</a:t>
                </a:r>
                <a:r>
                  <a:rPr lang="it-IT" altLang="it-IT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it-IT" altLang="it-IT" dirty="0"/>
                  <a:t> in frame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it-IT" altLang="it-IT" dirty="0"/>
                  <a:t> from </a:t>
                </a:r>
                <a:r>
                  <a:rPr lang="it-IT" altLang="it-IT" dirty="0" err="1"/>
                  <a:t>sensor</a:t>
                </a:r>
                <a:r>
                  <a:rPr lang="it-IT" altLang="it-IT" dirty="0"/>
                  <a:t> </a:t>
                </a:r>
                <a:r>
                  <a:rPr lang="it-IT" altLang="it-IT" dirty="0" smtClean="0"/>
                  <a:t>fusion</a:t>
                </a:r>
              </a:p>
              <a:p>
                <a:pPr eaLnBrk="1" hangingPunct="1"/>
                <a:r>
                  <a:rPr lang="it-IT" altLang="it-IT" dirty="0" smtClean="0"/>
                  <a:t>Etc.</a:t>
                </a:r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  <a:p>
                <a:pPr marL="0" indent="0" eaLnBrk="1" hangingPunct="1">
                  <a:buNone/>
                </a:pPr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  <a:blipFill rotWithShape="0">
                <a:blip r:embed="rId3"/>
                <a:stretch>
                  <a:fillRect l="-1585" t="-1131" r="-1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172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755360187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Heterogeneous</a:t>
            </a:r>
            <a:r>
              <a:rPr lang="it-IT" altLang="it-IT" dirty="0" smtClean="0"/>
              <a:t> Sensor Fusion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>
                    <a:solidFill>
                      <a:srgbClr val="FF0000"/>
                    </a:solidFill>
                  </a:rPr>
                  <a:t>In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theory</a:t>
                </a:r>
                <a:r>
                  <a:rPr lang="it-IT" altLang="it-IT" dirty="0" smtClean="0"/>
                  <a:t>, </a:t>
                </a:r>
                <a:r>
                  <a:rPr lang="it-IT" altLang="it-IT" dirty="0" err="1" smtClean="0"/>
                  <a:t>if</a:t>
                </a:r>
                <a:r>
                  <a:rPr lang="it-IT" altLang="it-IT" dirty="0" smtClean="0"/>
                  <a:t>: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it-IT" alt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alt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it-IT" alt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Then</a:t>
                </a:r>
                <a:r>
                  <a:rPr lang="it-IT" altLang="it-IT" dirty="0" smtClean="0"/>
                  <a:t>: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it-IT" alt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alt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alt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it-IT" alt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it-IT" alt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it-IT" alt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it-IT" alt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it-IT" altLang="it-IT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it-IT" alt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it-IT" alt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Therefore</a:t>
                </a:r>
                <a:r>
                  <a:rPr lang="it-IT" altLang="it-IT" dirty="0" smtClean="0"/>
                  <a:t>, 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in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theory</a:t>
                </a:r>
                <a:r>
                  <a:rPr lang="it-IT" altLang="it-IT" dirty="0" smtClean="0"/>
                  <a:t>:</a:t>
                </a:r>
              </a:p>
              <a:p>
                <a:pPr marL="0" indent="0" eaLnBrk="1" hangingPunct="1">
                  <a:buNone/>
                </a:pPr>
                <a:endParaRPr lang="it-IT" altLang="it-IT" sz="1000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it-IT" alt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altLang="it-IT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it-IT" alt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alt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alt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it-IT" alt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altLang="it-IT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it-IT" alt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it-IT" alt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altLang="it-IT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it-IT" alt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it-IT" alt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it-IT" alt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begChr m:val="["/>
                          <m:endChr m:val="]"/>
                          <m:ctrlP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it-IT" alt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alt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altLang="it-IT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it-IT" alt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alt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it-IT" altLang="it-IT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it-IT" alt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alt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it-IT" altLang="it-IT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:endParaRPr lang="it-IT" altLang="it-IT" sz="1000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smtClean="0"/>
                  <a:t>From </a:t>
                </a:r>
                <a:r>
                  <a:rPr lang="it-IT" altLang="it-IT" dirty="0" err="1" smtClean="0"/>
                  <a:t>which</a:t>
                </a:r>
                <a:r>
                  <a:rPr lang="it-IT" altLang="it-IT" dirty="0" smtClean="0"/>
                  <a:t>:</a:t>
                </a:r>
              </a:p>
              <a:p>
                <a:pPr marL="0" indent="0" eaLnBrk="1" hangingPunct="1">
                  <a:buNone/>
                </a:pPr>
                <a:endParaRPr lang="it-IT" altLang="it-IT" sz="1100" dirty="0" smtClean="0">
                  <a:solidFill>
                    <a:srgbClr val="FF0000"/>
                  </a:solidFill>
                </a:endParaRP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it-IT" altLang="it-IT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 altLang="it-IT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it-IT" alt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it-IT" alt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alt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alt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it-IT" alt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alt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it-IT" alt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it-IT" alt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alt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it-IT" alt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it-IT" alt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\ </m:t>
                      </m:r>
                      <m:r>
                        <m:rPr>
                          <m:lit/>
                        </m:rPr>
                        <a:rPr lang="it-IT" alt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alt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it-IT" alt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alt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alt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it-IT" alt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alt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it-IT" alt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it-IT" alt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alt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it-IT" alt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altLang="it-IT" dirty="0">
                  <a:solidFill>
                    <a:srgbClr val="FF0000"/>
                  </a:solidFill>
                </a:endParaRPr>
              </a:p>
              <a:p>
                <a:pPr marL="0" indent="0" eaLnBrk="1" hangingPunct="1">
                  <a:buNone/>
                </a:pPr>
                <a:endParaRPr lang="it-IT" altLang="it-IT" dirty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  <a:blipFill rotWithShape="0">
                <a:blip r:embed="rId3"/>
                <a:stretch>
                  <a:fillRect l="-1585" t="-1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173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144936370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Heterogeneous</a:t>
            </a:r>
            <a:r>
              <a:rPr lang="it-IT" altLang="it-IT" dirty="0" smtClean="0"/>
              <a:t> Sensor Fusion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>
                    <a:solidFill>
                      <a:srgbClr val="FF0000"/>
                    </a:solidFill>
                  </a:rPr>
                  <a:t>In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practice</a:t>
                </a:r>
                <a:r>
                  <a:rPr lang="it-IT" altLang="it-IT" dirty="0" smtClean="0"/>
                  <a:t>, </a:t>
                </a:r>
                <a:r>
                  <a:rPr lang="it-IT" altLang="it-IT" dirty="0" err="1" smtClean="0"/>
                  <a:t>because</a:t>
                </a:r>
                <a:r>
                  <a:rPr lang="it-IT" altLang="it-IT" dirty="0" smtClean="0"/>
                  <a:t> of </a:t>
                </a:r>
                <a:r>
                  <a:rPr lang="it-IT" altLang="it-IT" dirty="0" err="1" smtClean="0"/>
                  <a:t>measurement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errors</a:t>
                </a:r>
                <a:r>
                  <a:rPr lang="it-IT" altLang="it-IT" dirty="0" smtClean="0"/>
                  <a:t> the </a:t>
                </a:r>
                <a:r>
                  <a:rPr lang="it-IT" altLang="it-IT" dirty="0" err="1" smtClean="0"/>
                  <a:t>matrix</a:t>
                </a:r>
                <a:r>
                  <a:rPr lang="it-IT" altLang="it-IT" dirty="0" smtClean="0"/>
                  <a:t> R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not</a:t>
                </a:r>
                <a:r>
                  <a:rPr lang="it-IT" altLang="it-IT" dirty="0" smtClean="0"/>
                  <a:t> a </a:t>
                </a:r>
                <a:r>
                  <a:rPr lang="it-IT" altLang="it-IT" dirty="0" err="1" smtClean="0"/>
                  <a:t>mathematically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correct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rotation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matrix</a:t>
                </a:r>
                <a:r>
                  <a:rPr lang="it-IT" altLang="it-IT" dirty="0" smtClean="0"/>
                  <a:t>!!!!.</a:t>
                </a:r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We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have</a:t>
                </a:r>
                <a:r>
                  <a:rPr lang="it-IT" altLang="it-IT" dirty="0" smtClean="0"/>
                  <a:t> to </a:t>
                </a:r>
                <a:r>
                  <a:rPr lang="it-IT" altLang="it-IT" dirty="0" err="1" smtClean="0"/>
                  <a:t>slightly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modify</a:t>
                </a:r>
                <a:r>
                  <a:rPr lang="it-IT" altLang="it-IT" dirty="0" smtClean="0"/>
                  <a:t> the </a:t>
                </a:r>
                <a:r>
                  <a:rPr lang="it-IT" altLang="it-IT" dirty="0" err="1" smtClean="0"/>
                  <a:t>method</a:t>
                </a:r>
                <a:r>
                  <a:rPr lang="it-IT" altLang="it-IT" dirty="0" smtClean="0"/>
                  <a:t>…</a:t>
                </a:r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Let’s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try</a:t>
                </a:r>
                <a:r>
                  <a:rPr lang="it-IT" altLang="it-IT" dirty="0" smtClean="0"/>
                  <a:t> to </a:t>
                </a:r>
                <a:r>
                  <a:rPr lang="it-IT" altLang="it-IT" dirty="0" err="1" smtClean="0"/>
                  <a:t>identify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two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formally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correct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reference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frames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it-IT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it-IT" alt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strongly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altLang="it-IT" dirty="0" err="1" smtClean="0"/>
                  <a:t>related</a:t>
                </a:r>
                <a:r>
                  <a:rPr lang="it-IT" altLang="it-IT" dirty="0" smtClean="0"/>
                  <a:t> with the </a:t>
                </a:r>
                <a:r>
                  <a:rPr lang="it-IT" altLang="it-IT" dirty="0" err="1" smtClean="0"/>
                  <a:t>measured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parameters</a:t>
                </a:r>
                <a:r>
                  <a:rPr lang="it-IT" altLang="it-IT" dirty="0" smtClean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it-IT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it-IT" altLang="it-IT" dirty="0" smtClean="0"/>
                  <a:t>) and the </a:t>
                </a:r>
                <a:r>
                  <a:rPr lang="it-IT" altLang="it-IT" dirty="0" err="1" smtClean="0"/>
                  <a:t>real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physical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parameters</a:t>
                </a:r>
                <a:r>
                  <a:rPr lang="it-IT" altLang="it-IT" dirty="0" smtClean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it-IT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alt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it-IT" altLang="it-IT" dirty="0" smtClean="0"/>
                  <a:t>)</a:t>
                </a:r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What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a </a:t>
                </a:r>
                <a:r>
                  <a:rPr lang="it-IT" altLang="it-IT" dirty="0" err="1">
                    <a:solidFill>
                      <a:srgbClr val="FF0000"/>
                    </a:solidFill>
                  </a:rPr>
                  <a:t>formally</a:t>
                </a:r>
                <a:r>
                  <a:rPr lang="it-IT" altLang="it-IT" dirty="0">
                    <a:solidFill>
                      <a:srgbClr val="FF0000"/>
                    </a:solidFill>
                  </a:rPr>
                  <a:t> </a:t>
                </a:r>
                <a:r>
                  <a:rPr lang="it-IT" altLang="it-IT" dirty="0" err="1">
                    <a:solidFill>
                      <a:srgbClr val="FF0000"/>
                    </a:solidFill>
                  </a:rPr>
                  <a:t>correct</a:t>
                </a:r>
                <a:r>
                  <a:rPr lang="it-IT" altLang="it-IT" dirty="0">
                    <a:solidFill>
                      <a:srgbClr val="FF0000"/>
                    </a:solidFill>
                  </a:rPr>
                  <a:t> </a:t>
                </a:r>
                <a:r>
                  <a:rPr lang="it-IT" altLang="it-IT" dirty="0" err="1">
                    <a:solidFill>
                      <a:srgbClr val="FF0000"/>
                    </a:solidFill>
                  </a:rPr>
                  <a:t>reference</a:t>
                </a:r>
                <a:r>
                  <a:rPr lang="it-IT" altLang="it-IT" dirty="0">
                    <a:solidFill>
                      <a:srgbClr val="FF0000"/>
                    </a:solidFill>
                  </a:rPr>
                  <a:t> 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frame</a:t>
                </a:r>
                <a:r>
                  <a:rPr lang="it-IT" altLang="it-IT" dirty="0" smtClean="0"/>
                  <a:t> ???</a:t>
                </a:r>
              </a:p>
              <a:p>
                <a:pPr marL="0" indent="0" eaLnBrk="1" hangingPunct="1">
                  <a:buNone/>
                </a:pPr>
                <a:r>
                  <a:rPr lang="it-IT" altLang="it-IT" dirty="0" smtClean="0">
                    <a:solidFill>
                      <a:srgbClr val="00FF00"/>
                    </a:solidFill>
                  </a:rPr>
                  <a:t>ORTHOGONAL </a:t>
                </a:r>
                <a:r>
                  <a:rPr lang="it-IT" altLang="it-IT" dirty="0" smtClean="0"/>
                  <a:t>and 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UNIT LENGTH</a:t>
                </a:r>
                <a:endParaRPr lang="it-IT" altLang="it-IT" dirty="0">
                  <a:solidFill>
                    <a:srgbClr val="00FF00"/>
                  </a:solidFill>
                </a:endParaRPr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  <a:blipFill rotWithShape="0">
                <a:blip r:embed="rId3"/>
                <a:stretch>
                  <a:fillRect l="-1585" t="-1131" r="-2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174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95977225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Heterogeneous</a:t>
            </a:r>
            <a:r>
              <a:rPr lang="it-IT" altLang="it-IT" dirty="0" smtClean="0"/>
              <a:t> Sensor Fusion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First </a:t>
                </a:r>
                <a:r>
                  <a:rPr lang="it-IT" altLang="it-IT" dirty="0" err="1" smtClean="0"/>
                  <a:t>axis</a:t>
                </a:r>
                <a:r>
                  <a:rPr lang="it-IT" altLang="it-IT" dirty="0" smtClean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it-IT" altLang="it-IT" dirty="0" smtClean="0"/>
                  <a:t>: the more </a:t>
                </a:r>
                <a:r>
                  <a:rPr lang="it-IT" altLang="it-IT" dirty="0" err="1" smtClean="0"/>
                  <a:t>reliable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measurement</a:t>
                </a:r>
                <a:r>
                  <a:rPr lang="it-IT" altLang="it-IT" dirty="0"/>
                  <a:t> in frame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it-IT" altLang="it-IT" dirty="0"/>
                  <a:t> </a:t>
                </a:r>
                <a:r>
                  <a:rPr lang="it-IT" altLang="it-IT" dirty="0" smtClean="0"/>
                  <a:t>(e.g.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it-IT" altLang="it-IT" dirty="0" smtClean="0"/>
                  <a:t>) made with </a:t>
                </a:r>
                <a:r>
                  <a:rPr lang="it-IT" altLang="it-IT" dirty="0" err="1" smtClean="0"/>
                  <a:t>unit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length</a:t>
                </a:r>
                <a:r>
                  <a:rPr lang="it-IT" altLang="it-IT" dirty="0" smtClean="0"/>
                  <a:t>: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sSub>
                            <m:sSubPr>
                              <m:ctrlP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sub>
                      </m:sSub>
                      <m:r>
                        <a:rPr lang="it-IT" alt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alt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alt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alt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alt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it-IT" alt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alt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alt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it-IT" alt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/>
                  <a:t>First </a:t>
                </a:r>
                <a:r>
                  <a:rPr lang="it-IT" altLang="it-IT" dirty="0" err="1"/>
                  <a:t>axis</a:t>
                </a:r>
                <a:r>
                  <a:rPr lang="it-IT" altLang="it-IT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it-IT" altLang="it-IT" dirty="0" smtClean="0"/>
                  <a:t>: the </a:t>
                </a:r>
                <a:r>
                  <a:rPr lang="it-IT" altLang="it-IT" dirty="0" err="1" smtClean="0"/>
                  <a:t>corresponding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real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physical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value</a:t>
                </a:r>
                <a:r>
                  <a:rPr lang="it-IT" altLang="it-IT" dirty="0" smtClean="0"/>
                  <a:t> in frame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it-IT" altLang="it-IT" dirty="0"/>
                  <a:t> </a:t>
                </a:r>
                <a:r>
                  <a:rPr lang="it-IT" altLang="it-IT" dirty="0" smtClean="0"/>
                  <a:t>(e.g.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it-IT" altLang="it-IT" dirty="0" smtClean="0"/>
                  <a:t>) </a:t>
                </a:r>
                <a:r>
                  <a:rPr lang="it-IT" altLang="it-IT" dirty="0"/>
                  <a:t>made </a:t>
                </a:r>
                <a:r>
                  <a:rPr lang="it-IT" altLang="it-IT" dirty="0" smtClean="0"/>
                  <a:t>with </a:t>
                </a:r>
                <a:r>
                  <a:rPr lang="it-IT" altLang="it-IT" dirty="0" err="1"/>
                  <a:t>unit</a:t>
                </a:r>
                <a:r>
                  <a:rPr lang="it-IT" altLang="it-IT" dirty="0"/>
                  <a:t> </a:t>
                </a:r>
                <a:r>
                  <a:rPr lang="it-IT" altLang="it-IT" dirty="0" err="1"/>
                  <a:t>length</a:t>
                </a:r>
                <a:r>
                  <a:rPr lang="it-IT" altLang="it-IT" dirty="0"/>
                  <a:t>: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sSub>
                            <m:sSubPr>
                              <m:ctrlP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it-IT" alt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sub>
                      </m:sSub>
                      <m:r>
                        <a:rPr lang="it-IT" alt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alt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alt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alt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it-IT" altLang="it-IT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it-IT" altLang="it-IT" dirty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  <a:blipFill rotWithShape="0">
                <a:blip r:embed="rId3"/>
                <a:stretch>
                  <a:fillRect l="-1585" t="-1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175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424447510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Heterogeneous</a:t>
            </a:r>
            <a:r>
              <a:rPr lang="it-IT" altLang="it-IT" dirty="0" smtClean="0"/>
              <a:t> Sensor Fusion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Second </a:t>
                </a:r>
                <a:r>
                  <a:rPr lang="it-IT" altLang="it-IT" dirty="0" err="1" smtClean="0"/>
                  <a:t>axis</a:t>
                </a:r>
                <a:r>
                  <a:rPr lang="it-IT" altLang="it-IT" dirty="0" smtClean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it-IT" altLang="it-IT" dirty="0" smtClean="0"/>
                  <a:t>: an </a:t>
                </a:r>
                <a:r>
                  <a:rPr lang="it-IT" altLang="it-IT" dirty="0" err="1" smtClean="0"/>
                  <a:t>axis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orthogonal</a:t>
                </a:r>
                <a:r>
                  <a:rPr lang="it-IT" altLang="it-IT" dirty="0" smtClean="0"/>
                  <a:t> to the </a:t>
                </a:r>
                <a:r>
                  <a:rPr lang="it-IT" altLang="it-IT" dirty="0" err="1" smtClean="0"/>
                  <a:t>two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measurements</a:t>
                </a:r>
                <a:r>
                  <a:rPr lang="it-IT" altLang="it-IT" dirty="0" smtClean="0"/>
                  <a:t> (for more </a:t>
                </a:r>
                <a:r>
                  <a:rPr lang="it-IT" altLang="it-IT" dirty="0" err="1" smtClean="0"/>
                  <a:t>than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two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slightly</a:t>
                </a:r>
                <a:r>
                  <a:rPr lang="it-IT" altLang="it-IT" dirty="0" smtClean="0"/>
                  <a:t> more </a:t>
                </a:r>
                <a:r>
                  <a:rPr lang="it-IT" altLang="it-IT" dirty="0" err="1" smtClean="0"/>
                  <a:t>complex</a:t>
                </a:r>
                <a:r>
                  <a:rPr lang="it-IT" altLang="it-IT" dirty="0" smtClean="0"/>
                  <a:t>) made with </a:t>
                </a:r>
                <a:r>
                  <a:rPr lang="it-IT" altLang="it-IT" dirty="0" err="1" smtClean="0"/>
                  <a:t>unit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length</a:t>
                </a:r>
                <a:r>
                  <a:rPr lang="it-IT" altLang="it-IT" dirty="0" smtClean="0"/>
                  <a:t>: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sSub>
                            <m:sSubPr>
                              <m:ctrlP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sub>
                      </m:sSub>
                      <m:r>
                        <a:rPr lang="it-IT" alt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alt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alt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alt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alt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it-IT" alt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alt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it-IT" alt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alt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alt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it-IT" alt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it-IT" alt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alt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it-IT" alt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smtClean="0"/>
                  <a:t>Second </a:t>
                </a:r>
                <a:r>
                  <a:rPr lang="it-IT" altLang="it-IT" dirty="0" err="1" smtClean="0"/>
                  <a:t>axis</a:t>
                </a:r>
                <a:r>
                  <a:rPr lang="it-IT" altLang="it-IT" dirty="0" smtClean="0"/>
                  <a:t> </a:t>
                </a:r>
                <a:r>
                  <a:rPr lang="it-IT" altLang="it-IT" dirty="0"/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it-IT" altLang="it-IT" dirty="0" smtClean="0"/>
                  <a:t>: the </a:t>
                </a:r>
                <a:r>
                  <a:rPr lang="it-IT" altLang="it-IT" dirty="0" err="1" smtClean="0"/>
                  <a:t>same</a:t>
                </a:r>
                <a:r>
                  <a:rPr lang="it-IT" altLang="it-IT" dirty="0" smtClean="0"/>
                  <a:t> in frame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it-IT" altLang="it-IT" dirty="0" smtClean="0"/>
                  <a:t>:</a:t>
                </a:r>
                <a:endParaRPr lang="it-IT" altLang="it-IT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sSub>
                            <m:sSubPr>
                              <m:ctrlP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it-IT" alt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sub>
                      </m:sSub>
                      <m:r>
                        <a:rPr lang="it-IT" alt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alt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alt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alt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alt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it-IT" alt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it-IT" alt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alt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it-IT" alt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it-IT" altLang="it-IT" dirty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  <a:blipFill rotWithShape="0">
                <a:blip r:embed="rId3"/>
                <a:stretch>
                  <a:fillRect l="-1585" t="-1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176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337345561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Heterogeneous</a:t>
            </a:r>
            <a:r>
              <a:rPr lang="it-IT" altLang="it-IT" dirty="0" smtClean="0"/>
              <a:t> Sensor Fusion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Third </a:t>
                </a:r>
                <a:r>
                  <a:rPr lang="it-IT" altLang="it-IT" dirty="0" err="1" smtClean="0"/>
                  <a:t>axis</a:t>
                </a:r>
                <a:r>
                  <a:rPr lang="it-IT" altLang="it-IT" dirty="0" smtClean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it-IT" altLang="it-IT" dirty="0" smtClean="0"/>
                  <a:t>: must be </a:t>
                </a:r>
                <a:r>
                  <a:rPr lang="it-IT" altLang="it-IT" dirty="0" err="1" smtClean="0"/>
                  <a:t>orthogonal</a:t>
                </a:r>
                <a:r>
                  <a:rPr lang="it-IT" altLang="it-IT" dirty="0" smtClean="0"/>
                  <a:t> to the </a:t>
                </a:r>
                <a:r>
                  <a:rPr lang="it-IT" altLang="it-IT" dirty="0" err="1" smtClean="0"/>
                  <a:t>other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axes</a:t>
                </a:r>
                <a:r>
                  <a:rPr lang="it-IT" altLang="it-IT" dirty="0" smtClean="0"/>
                  <a:t> and </a:t>
                </a:r>
                <a:r>
                  <a:rPr lang="it-IT" altLang="it-IT" dirty="0" err="1" smtClean="0"/>
                  <a:t>unit-length</a:t>
                </a:r>
                <a:r>
                  <a:rPr lang="it-IT" altLang="it-IT" dirty="0" smtClean="0"/>
                  <a:t>:</a:t>
                </a:r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sSub>
                            <m:sSubPr>
                              <m:ctrlP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sub>
                      </m:sSub>
                      <m:r>
                        <a:rPr lang="it-IT" alt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sSub>
                            <m:sSubPr>
                              <m:ctrlP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sub>
                      </m:sSub>
                      <m:r>
                        <a:rPr lang="it-IT" alt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sSub>
                            <m:sSubPr>
                              <m:ctrlP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smtClean="0"/>
                  <a:t>Third </a:t>
                </a:r>
                <a:r>
                  <a:rPr lang="it-IT" altLang="it-IT" dirty="0" err="1" smtClean="0"/>
                  <a:t>axis</a:t>
                </a:r>
                <a:r>
                  <a:rPr lang="it-IT" altLang="it-IT" dirty="0" smtClean="0"/>
                  <a:t> </a:t>
                </a:r>
                <a:r>
                  <a:rPr lang="it-IT" altLang="it-IT" dirty="0"/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it-IT" altLang="it-IT" dirty="0" smtClean="0"/>
                  <a:t>: the </a:t>
                </a:r>
                <a:r>
                  <a:rPr lang="it-IT" altLang="it-IT" dirty="0" err="1" smtClean="0"/>
                  <a:t>same</a:t>
                </a:r>
                <a:r>
                  <a:rPr lang="it-IT" altLang="it-IT" dirty="0" smtClean="0"/>
                  <a:t> in frame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it-IT" altLang="it-IT" dirty="0" smtClean="0"/>
                  <a:t>:</a:t>
                </a:r>
              </a:p>
              <a:p>
                <a:pPr marL="0" indent="0" eaLnBrk="1" hangingPunct="1">
                  <a:buNone/>
                </a:pPr>
                <a:endParaRPr lang="it-IT" altLang="it-IT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sSub>
                            <m:sSubPr>
                              <m:ctrlP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it-IT" alt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sub>
                      </m:sSub>
                      <m:r>
                        <a:rPr lang="it-IT" alt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sSub>
                            <m:sSubPr>
                              <m:ctrlP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it-IT" alt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sub>
                      </m:sSub>
                      <m:r>
                        <a:rPr lang="it-IT" alt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sSub>
                            <m:sSubPr>
                              <m:ctrlP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it-IT" alt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it-IT" altLang="it-IT" dirty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  <a:blipFill rotWithShape="0">
                <a:blip r:embed="rId3"/>
                <a:stretch>
                  <a:fillRect l="-1585" t="-1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177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4138458240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Heterogeneous</a:t>
            </a:r>
            <a:r>
              <a:rPr lang="it-IT" altLang="it-IT" dirty="0" smtClean="0"/>
              <a:t> Sensor Fusion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Now </a:t>
                </a:r>
                <a:r>
                  <a:rPr lang="it-IT" altLang="it-IT" dirty="0" err="1" smtClean="0"/>
                  <a:t>apply</a:t>
                </a:r>
                <a:r>
                  <a:rPr lang="it-IT" altLang="it-IT" dirty="0" smtClean="0"/>
                  <a:t> the formula </a:t>
                </a:r>
                <a:r>
                  <a:rPr lang="it-IT" altLang="it-IT" dirty="0" err="1" smtClean="0"/>
                  <a:t>found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before</a:t>
                </a:r>
                <a:r>
                  <a:rPr lang="it-IT" altLang="it-IT" dirty="0" smtClean="0"/>
                  <a:t> to </a:t>
                </a:r>
                <a:r>
                  <a:rPr lang="it-IT" altLang="it-IT" dirty="0" err="1" smtClean="0"/>
                  <a:t>these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formally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correct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frames</a:t>
                </a:r>
                <a:r>
                  <a:rPr lang="it-IT" altLang="it-IT" dirty="0" smtClean="0"/>
                  <a:t>:</a:t>
                </a:r>
              </a:p>
              <a:p>
                <a:pPr marL="0" indent="0" eaLnBrk="1" hangingPunct="1">
                  <a:buNone/>
                </a:pPr>
                <a:endParaRPr lang="it-IT" altLang="it-IT" sz="1100" dirty="0" smtClean="0">
                  <a:solidFill>
                    <a:srgbClr val="FF0000"/>
                  </a:solidFill>
                </a:endParaRP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it-IT" alt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sSub>
                            <m:sSubPr>
                              <m:ctrlP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sub>
                      </m:sSub>
                      <m:r>
                        <a:rPr lang="it-IT" altLang="it-IT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alt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\</m:t>
                      </m:r>
                      <m:r>
                        <m:rPr>
                          <m:lit/>
                        </m:rPr>
                        <a:rPr lang="it-IT" alt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sSub>
                            <m:sSubPr>
                              <m:ctrlPr>
                                <a:rPr lang="it-IT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it-IT" alt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it-IT" altLang="it-IT" dirty="0" smtClean="0">
                  <a:solidFill>
                    <a:srgbClr val="FF0000"/>
                  </a:solidFill>
                </a:endParaRPr>
              </a:p>
              <a:p>
                <a:pPr marL="0" indent="0" eaLnBrk="1" hangingPunct="1">
                  <a:buNone/>
                </a:pPr>
                <a:r>
                  <a:rPr lang="it-IT" altLang="it-IT" dirty="0" smtClean="0"/>
                  <a:t>And the </a:t>
                </a:r>
                <a:r>
                  <a:rPr lang="it-IT" altLang="it-IT" dirty="0" err="1" smtClean="0"/>
                  <a:t>matrix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turns</a:t>
                </a:r>
                <a:r>
                  <a:rPr lang="it-IT" altLang="it-IT" dirty="0" smtClean="0"/>
                  <a:t> out to be </a:t>
                </a:r>
                <a:r>
                  <a:rPr lang="it-IT" altLang="it-IT" dirty="0" err="1" smtClean="0"/>
                  <a:t>correct</a:t>
                </a:r>
                <a:r>
                  <a:rPr lang="it-IT" altLang="it-IT" dirty="0" smtClean="0"/>
                  <a:t> (</a:t>
                </a:r>
                <a:r>
                  <a:rPr lang="it-IT" altLang="it-IT" dirty="0" err="1" smtClean="0"/>
                  <a:t>proof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omitted</a:t>
                </a:r>
                <a:r>
                  <a:rPr lang="it-IT" altLang="it-IT" dirty="0" smtClean="0"/>
                  <a:t>…)</a:t>
                </a:r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As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already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said</a:t>
                </a:r>
                <a:r>
                  <a:rPr lang="it-IT" altLang="it-IT" dirty="0" smtClean="0"/>
                  <a:t>, </a:t>
                </a:r>
                <a:r>
                  <a:rPr lang="it-IT" altLang="it-IT" dirty="0" err="1" smtClean="0"/>
                  <a:t>if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you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have</a:t>
                </a:r>
                <a:r>
                  <a:rPr lang="it-IT" altLang="it-IT" dirty="0" smtClean="0"/>
                  <a:t> more </a:t>
                </a:r>
                <a:r>
                  <a:rPr lang="it-IT" altLang="it-IT" dirty="0" err="1" smtClean="0"/>
                  <a:t>than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two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physical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parameters</a:t>
                </a:r>
                <a:r>
                  <a:rPr lang="it-IT" altLang="it-IT" dirty="0" smtClean="0"/>
                  <a:t>, the </a:t>
                </a:r>
                <a:r>
                  <a:rPr lang="it-IT" altLang="it-IT" dirty="0" err="1" smtClean="0"/>
                  <a:t>method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similar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but</a:t>
                </a:r>
                <a:r>
                  <a:rPr lang="it-IT" altLang="it-IT" dirty="0" smtClean="0"/>
                  <a:t> a </a:t>
                </a:r>
                <a:r>
                  <a:rPr lang="it-IT" altLang="it-IT" dirty="0" err="1" smtClean="0"/>
                  <a:t>few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additional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steps</a:t>
                </a:r>
                <a:r>
                  <a:rPr lang="it-IT" altLang="it-IT" dirty="0" smtClean="0"/>
                  <a:t> are </a:t>
                </a:r>
                <a:r>
                  <a:rPr lang="it-IT" altLang="it-IT" dirty="0" err="1" smtClean="0"/>
                  <a:t>required</a:t>
                </a:r>
                <a:r>
                  <a:rPr lang="it-IT" altLang="it-IT" dirty="0" smtClean="0"/>
                  <a:t> (</a:t>
                </a:r>
                <a:r>
                  <a:rPr lang="it-IT" altLang="it-IT" dirty="0" err="1" smtClean="0"/>
                  <a:t>omitted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here</a:t>
                </a:r>
                <a:r>
                  <a:rPr lang="it-IT" altLang="it-IT" dirty="0" smtClean="0"/>
                  <a:t>)</a:t>
                </a:r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  <a:blipFill rotWithShape="0">
                <a:blip r:embed="rId3"/>
                <a:stretch>
                  <a:fillRect l="-1585" t="-1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178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09652381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Heterogeneous</a:t>
            </a:r>
            <a:r>
              <a:rPr lang="it-IT" altLang="it-IT" dirty="0" smtClean="0"/>
              <a:t> Sensor Fusion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</p:spPr>
            <p:txBody>
              <a:bodyPr/>
              <a:lstStyle/>
              <a:p>
                <a:pPr marL="0" indent="0" algn="ctr" eaLnBrk="1" hangingPunct="1">
                  <a:buNone/>
                </a:pPr>
                <a:endParaRPr lang="it-IT" altLang="it-IT" sz="2000" dirty="0" smtClean="0"/>
              </a:p>
              <a:p>
                <a:pPr marL="0" indent="0" algn="ctr" eaLnBrk="1" hangingPunct="1">
                  <a:buNone/>
                </a:pPr>
                <a:r>
                  <a:rPr lang="it-IT" altLang="it-IT" sz="3600" dirty="0" err="1" smtClean="0"/>
                  <a:t>Partial</a:t>
                </a:r>
                <a:r>
                  <a:rPr lang="it-IT" altLang="it-IT" sz="3600" dirty="0" smtClean="0"/>
                  <a:t> </a:t>
                </a:r>
                <a:r>
                  <a:rPr lang="it-IT" altLang="it-IT" sz="3600" dirty="0" err="1" smtClean="0"/>
                  <a:t>conclusion</a:t>
                </a:r>
                <a:r>
                  <a:rPr lang="it-IT" altLang="it-IT" sz="3600" dirty="0" smtClean="0"/>
                  <a:t>:</a:t>
                </a:r>
              </a:p>
              <a:p>
                <a:pPr marL="0" indent="0" algn="ctr" eaLnBrk="1" hangingPunct="1">
                  <a:buNone/>
                </a:pPr>
                <a:endParaRPr lang="it-IT" altLang="it-IT" sz="2000" dirty="0" smtClean="0"/>
              </a:p>
              <a:p>
                <a:pPr marL="0" indent="0" algn="ctr" eaLnBrk="1" hangingPunct="1">
                  <a:buNone/>
                </a:pPr>
                <a:r>
                  <a:rPr lang="it-IT" altLang="it-IT" sz="3600" dirty="0" err="1" smtClean="0"/>
                  <a:t>We</a:t>
                </a:r>
                <a:r>
                  <a:rPr lang="it-IT" altLang="it-IT" sz="3600" dirty="0" smtClean="0"/>
                  <a:t> </a:t>
                </a:r>
                <a:r>
                  <a:rPr lang="it-IT" altLang="it-IT" sz="3600" dirty="0" err="1" smtClean="0"/>
                  <a:t>have</a:t>
                </a:r>
                <a:r>
                  <a:rPr lang="it-IT" altLang="it-IT" sz="3600" dirty="0" smtClean="0"/>
                  <a:t> </a:t>
                </a:r>
                <a:r>
                  <a:rPr lang="it-IT" altLang="it-IT" sz="3600" dirty="0" err="1" smtClean="0"/>
                  <a:t>been</a:t>
                </a:r>
                <a:r>
                  <a:rPr lang="it-IT" altLang="it-IT" sz="3600" dirty="0" smtClean="0"/>
                  <a:t> </a:t>
                </a:r>
                <a:r>
                  <a:rPr lang="it-IT" altLang="it-IT" sz="3600" dirty="0" err="1" smtClean="0"/>
                  <a:t>able</a:t>
                </a:r>
                <a:r>
                  <a:rPr lang="it-IT" altLang="it-IT" sz="3600" dirty="0" smtClean="0"/>
                  <a:t> to </a:t>
                </a:r>
                <a:r>
                  <a:rPr lang="it-IT" altLang="it-IT" sz="3600" dirty="0" err="1" smtClean="0"/>
                  <a:t>find</a:t>
                </a:r>
                <a:r>
                  <a:rPr lang="it-IT" altLang="it-IT" sz="3600" dirty="0" smtClean="0"/>
                  <a:t> </a:t>
                </a:r>
                <a:r>
                  <a:rPr lang="it-IT" altLang="it-IT" sz="3600" dirty="0" err="1" smtClean="0"/>
                  <a:t>spacecraft</a:t>
                </a:r>
                <a:r>
                  <a:rPr lang="it-IT" altLang="it-IT" sz="3600" dirty="0" smtClean="0"/>
                  <a:t> </a:t>
                </a:r>
                <a:r>
                  <a:rPr lang="it-IT" altLang="it-IT" sz="3600" dirty="0" err="1" smtClean="0"/>
                  <a:t>attitude</a:t>
                </a:r>
                <a:r>
                  <a:rPr lang="it-IT" altLang="it-IT" sz="36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altLang="it-IT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it-IT" altLang="it-IT" sz="3600" dirty="0" smtClean="0"/>
                  <a:t> !!!!</a:t>
                </a:r>
              </a:p>
              <a:p>
                <a:pPr marL="0" indent="0" algn="ctr" eaLnBrk="1" hangingPunct="1">
                  <a:buNone/>
                </a:pPr>
                <a:endParaRPr lang="it-IT" altLang="it-IT" sz="2000" dirty="0"/>
              </a:p>
              <a:p>
                <a:pPr marL="0" indent="0" algn="ctr" eaLnBrk="1" hangingPunct="1">
                  <a:buNone/>
                </a:pPr>
                <a:r>
                  <a:rPr lang="it-IT" altLang="it-IT" sz="3600" dirty="0" err="1" smtClean="0"/>
                  <a:t>We</a:t>
                </a:r>
                <a:r>
                  <a:rPr lang="it-IT" altLang="it-IT" sz="3600" dirty="0" smtClean="0"/>
                  <a:t> can </a:t>
                </a:r>
                <a:r>
                  <a:rPr lang="it-IT" altLang="it-IT" sz="3600" dirty="0" err="1" smtClean="0"/>
                  <a:t>therefore</a:t>
                </a:r>
                <a:r>
                  <a:rPr lang="it-IT" altLang="it-IT" sz="3600" dirty="0" smtClean="0"/>
                  <a:t> estimate </a:t>
                </a:r>
                <a:r>
                  <a:rPr lang="it-IT" altLang="it-IT" sz="3600" dirty="0" err="1" smtClean="0"/>
                  <a:t>rotation</a:t>
                </a:r>
                <a:r>
                  <a:rPr lang="it-IT" altLang="it-IT" sz="3600" dirty="0" smtClean="0"/>
                  <a:t> </a:t>
                </a:r>
                <a14:m>
                  <m:oMath xmlns:m="http://schemas.openxmlformats.org/officeDocument/2006/math">
                    <m:r>
                      <a:rPr lang="it-IT" altLang="it-IT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it-IT" altLang="it-IT" sz="3600" dirty="0" smtClean="0"/>
                  <a:t> to </a:t>
                </a:r>
                <a:r>
                  <a:rPr lang="it-IT" altLang="it-IT" sz="3600" dirty="0" err="1" smtClean="0"/>
                  <a:t>achieve</a:t>
                </a:r>
                <a:r>
                  <a:rPr lang="it-IT" altLang="it-IT" sz="3600" dirty="0" smtClean="0"/>
                  <a:t> </a:t>
                </a:r>
                <a:r>
                  <a:rPr lang="it-IT" altLang="it-IT" sz="3600" dirty="0" err="1" smtClean="0"/>
                  <a:t>desired</a:t>
                </a:r>
                <a:r>
                  <a:rPr lang="it-IT" altLang="it-IT" sz="3600" dirty="0" smtClean="0"/>
                  <a:t> </a:t>
                </a:r>
                <a:r>
                  <a:rPr lang="it-IT" altLang="it-IT" sz="3600" dirty="0" err="1" smtClean="0"/>
                  <a:t>mission</a:t>
                </a:r>
                <a:r>
                  <a:rPr lang="it-IT" altLang="it-IT" sz="3600" dirty="0" smtClean="0"/>
                  <a:t> target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altLang="it-IT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it-IT" altLang="it-IT" sz="3600" dirty="0" smtClean="0"/>
              </a:p>
              <a:p>
                <a:pPr marL="0" indent="0" algn="ctr" eaLnBrk="1" hangingPunct="1">
                  <a:buNone/>
                </a:pPr>
                <a:endParaRPr lang="it-IT" altLang="it-IT" sz="2000" dirty="0"/>
              </a:p>
              <a:p>
                <a:pPr marL="0" indent="0" algn="ctr" eaLnBrk="1" hangingPunct="1">
                  <a:buNone/>
                </a:pPr>
                <a:r>
                  <a:rPr lang="it-IT" altLang="it-IT" sz="3600" dirty="0" err="1" smtClean="0"/>
                  <a:t>Now</a:t>
                </a:r>
                <a:r>
                  <a:rPr lang="it-IT" altLang="it-IT" sz="3600" dirty="0" smtClean="0"/>
                  <a:t> </a:t>
                </a:r>
                <a:r>
                  <a:rPr lang="it-IT" altLang="it-IT" sz="3600" dirty="0" err="1" smtClean="0"/>
                  <a:t>still</a:t>
                </a:r>
                <a:r>
                  <a:rPr lang="it-IT" altLang="it-IT" sz="3600" dirty="0" smtClean="0"/>
                  <a:t> the last </a:t>
                </a:r>
                <a:r>
                  <a:rPr lang="it-IT" altLang="it-IT" sz="3600" dirty="0" err="1" smtClean="0"/>
                  <a:t>step</a:t>
                </a:r>
                <a:r>
                  <a:rPr lang="it-IT" altLang="it-IT" sz="3600" dirty="0" smtClean="0"/>
                  <a:t>…</a:t>
                </a:r>
                <a:endParaRPr lang="it-IT" altLang="it-IT" sz="3600" dirty="0"/>
              </a:p>
              <a:p>
                <a:pPr marL="0" indent="0" eaLnBrk="1" hangingPunct="1">
                  <a:buNone/>
                </a:pPr>
                <a:endParaRPr lang="it-IT" altLang="it-IT" dirty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  <a:blipFill rotWithShape="0">
                <a:blip r:embed="rId3"/>
                <a:stretch>
                  <a:fillRect l="-1981" b="-1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179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504003317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Orbital</a:t>
            </a:r>
            <a:r>
              <a:rPr lang="it-IT" dirty="0" smtClean="0"/>
              <a:t> </a:t>
            </a:r>
            <a:r>
              <a:rPr lang="it-IT" dirty="0" err="1" smtClean="0"/>
              <a:t>manoeuvres</a:t>
            </a:r>
            <a:endParaRPr lang="it-IT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C8DAF-9F0B-4E73-AD4B-9EC43806CC7C}" type="slidenum">
              <a:rPr lang="it-IT" altLang="it-IT" smtClean="0"/>
              <a:pPr/>
              <a:t>18</a:t>
            </a:fld>
            <a:endParaRPr lang="it-IT" altLang="it-IT" dirty="0"/>
          </a:p>
        </p:txBody>
      </p:sp>
      <p:grpSp>
        <p:nvGrpSpPr>
          <p:cNvPr id="5" name="Group 4"/>
          <p:cNvGrpSpPr/>
          <p:nvPr/>
        </p:nvGrpSpPr>
        <p:grpSpPr>
          <a:xfrm>
            <a:off x="1403517" y="2580928"/>
            <a:ext cx="4824667" cy="4304456"/>
            <a:chOff x="1547664" y="2580928"/>
            <a:chExt cx="4824667" cy="4304456"/>
          </a:xfrm>
        </p:grpSpPr>
        <p:sp>
          <p:nvSpPr>
            <p:cNvPr id="24" name="Rectangle 23"/>
            <p:cNvSpPr/>
            <p:nvPr/>
          </p:nvSpPr>
          <p:spPr>
            <a:xfrm>
              <a:off x="1547664" y="2580928"/>
              <a:ext cx="4824536" cy="429229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3" name="Content Placeholder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47795" y="2593092"/>
              <a:ext cx="4824536" cy="4292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012160" y="2092832"/>
            <a:ext cx="2880320" cy="4936568"/>
            <a:chOff x="6012160" y="2092832"/>
            <a:chExt cx="2880320" cy="4936568"/>
          </a:xfrm>
        </p:grpSpPr>
        <p:sp>
          <p:nvSpPr>
            <p:cNvPr id="10" name="Oval 9"/>
            <p:cNvSpPr/>
            <p:nvPr/>
          </p:nvSpPr>
          <p:spPr>
            <a:xfrm>
              <a:off x="6732240" y="3429000"/>
              <a:ext cx="1440160" cy="142651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 10"/>
            <p:cNvSpPr/>
            <p:nvPr/>
          </p:nvSpPr>
          <p:spPr>
            <a:xfrm>
              <a:off x="6012160" y="2708920"/>
              <a:ext cx="2880320" cy="288032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7452320" y="2092832"/>
              <a:ext cx="1440160" cy="616088"/>
              <a:chOff x="4572000" y="1372752"/>
              <a:chExt cx="1440160" cy="616088"/>
            </a:xfrm>
          </p:grpSpPr>
          <p:cxnSp>
            <p:nvCxnSpPr>
              <p:cNvPr id="13" name="Straight Arrow Connector 12"/>
              <p:cNvCxnSpPr>
                <a:stCxn id="11" idx="0"/>
              </p:cNvCxnSpPr>
              <p:nvPr/>
            </p:nvCxnSpPr>
            <p:spPr>
              <a:xfrm>
                <a:off x="4572000" y="1988840"/>
                <a:ext cx="1440160" cy="0"/>
              </a:xfrm>
              <a:prstGeom prst="straightConnector1">
                <a:avLst/>
              </a:prstGeom>
              <a:ln w="57150">
                <a:solidFill>
                  <a:srgbClr val="00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5097155" y="1372752"/>
                <a:ext cx="45878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3200" dirty="0" smtClean="0">
                    <a:solidFill>
                      <a:srgbClr val="00FF00"/>
                    </a:solidFill>
                  </a:rPr>
                  <a:t>V</a:t>
                </a:r>
                <a:endParaRPr lang="it-IT" dirty="0">
                  <a:solidFill>
                    <a:srgbClr val="00FF00"/>
                  </a:solidFill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7308304" y="2564904"/>
              <a:ext cx="288032" cy="2783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7356067" y="4142257"/>
              <a:ext cx="816333" cy="635325"/>
              <a:chOff x="4211892" y="1940369"/>
              <a:chExt cx="816333" cy="635325"/>
            </a:xfrm>
          </p:grpSpPr>
          <p:cxnSp>
            <p:nvCxnSpPr>
              <p:cNvPr id="32" name="Straight Arrow Connector 31"/>
              <p:cNvCxnSpPr>
                <a:endCxn id="10" idx="6"/>
              </p:cNvCxnSpPr>
              <p:nvPr/>
            </p:nvCxnSpPr>
            <p:spPr>
              <a:xfrm flipV="1">
                <a:off x="4308145" y="1940369"/>
                <a:ext cx="720080" cy="6824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4211892" y="1990919"/>
                <a:ext cx="708848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3200" dirty="0" smtClean="0">
                    <a:solidFill>
                      <a:srgbClr val="002060"/>
                    </a:solidFill>
                  </a:rPr>
                  <a:t>Re</a:t>
                </a:r>
                <a:endParaRPr lang="it-IT" dirty="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8172400" y="4142257"/>
              <a:ext cx="720080" cy="604387"/>
              <a:chOff x="4239687" y="1889819"/>
              <a:chExt cx="720080" cy="604387"/>
            </a:xfrm>
          </p:grpSpPr>
          <p:cxnSp>
            <p:nvCxnSpPr>
              <p:cNvPr id="39" name="Straight Arrow Connector 38"/>
              <p:cNvCxnSpPr/>
              <p:nvPr/>
            </p:nvCxnSpPr>
            <p:spPr>
              <a:xfrm>
                <a:off x="4239687" y="1889819"/>
                <a:ext cx="720080" cy="6823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4393581" y="1909431"/>
                <a:ext cx="412292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3200" dirty="0" smtClean="0">
                    <a:solidFill>
                      <a:srgbClr val="FFC000"/>
                    </a:solidFill>
                  </a:rPr>
                  <a:t>h</a:t>
                </a:r>
                <a:endParaRPr lang="it-IT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25" name="Oval 24"/>
            <p:cNvSpPr/>
            <p:nvPr/>
          </p:nvSpPr>
          <p:spPr>
            <a:xfrm>
              <a:off x="6012160" y="2708920"/>
              <a:ext cx="2880320" cy="4320480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1116013" y="1341438"/>
                <a:ext cx="7570787" cy="5255914"/>
              </a:xfrm>
            </p:spPr>
            <p:txBody>
              <a:bodyPr/>
              <a:lstStyle/>
              <a:p>
                <a:r>
                  <a:rPr lang="it-IT" dirty="0" smtClean="0"/>
                  <a:t>Change </a:t>
                </a:r>
                <a:r>
                  <a:rPr lang="it-IT" dirty="0" err="1" smtClean="0"/>
                  <a:t>orbit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altitude</a:t>
                </a:r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it-IT" dirty="0" smtClean="0">
                    <a:ea typeface="Cambria Math" panose="02040503050406030204" pitchFamily="18" charset="0"/>
                  </a:rPr>
                  <a:t> and/or </a:t>
                </a:r>
                <a:r>
                  <a:rPr lang="it-IT" dirty="0" err="1" smtClean="0">
                    <a:ea typeface="Cambria Math" panose="02040503050406030204" pitchFamily="18" charset="0"/>
                  </a:rPr>
                  <a:t>eccentricity</a:t>
                </a:r>
                <a:r>
                  <a:rPr lang="it-IT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endParaRPr lang="it-IT" dirty="0" smtClean="0">
                  <a:ea typeface="Cambria Math" panose="02040503050406030204" pitchFamily="18" charset="0"/>
                </a:endParaRPr>
              </a:p>
              <a:p>
                <a:r>
                  <a:rPr lang="it-IT" dirty="0" err="1" smtClean="0">
                    <a:ea typeface="Cambria Math" panose="02040503050406030204" pitchFamily="18" charset="0"/>
                  </a:rPr>
                  <a:t>Change</a:t>
                </a:r>
                <a:r>
                  <a:rPr lang="it-IT" dirty="0" smtClean="0">
                    <a:ea typeface="Cambria Math" panose="02040503050406030204" pitchFamily="18" charset="0"/>
                  </a:rPr>
                  <a:t> </a:t>
                </a:r>
                <a:r>
                  <a:rPr lang="it-IT" dirty="0" err="1" smtClean="0">
                    <a:ea typeface="Cambria Math" panose="02040503050406030204" pitchFamily="18" charset="0"/>
                  </a:rPr>
                  <a:t>orbital</a:t>
                </a:r>
                <a:r>
                  <a:rPr lang="it-IT" dirty="0" smtClean="0">
                    <a:ea typeface="Cambria Math" panose="02040503050406030204" pitchFamily="18" charset="0"/>
                  </a:rPr>
                  <a:t> </a:t>
                </a:r>
                <a:r>
                  <a:rPr lang="it-IT" dirty="0" err="1" smtClean="0">
                    <a:ea typeface="Cambria Math" panose="02040503050406030204" pitchFamily="18" charset="0"/>
                  </a:rPr>
                  <a:t>plane</a:t>
                </a:r>
                <a:r>
                  <a:rPr lang="it-IT" dirty="0" smtClean="0">
                    <a:ea typeface="Cambria Math" panose="020405030504060302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it-IT" b="1" i="1" dirty="0"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it-IT" dirty="0" smtClean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it-IT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𝛀</m:t>
                    </m:r>
                  </m:oMath>
                </a14:m>
                <a:r>
                  <a:rPr lang="it-IT" dirty="0" smtClean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it-IT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𝝎</m:t>
                    </m:r>
                  </m:oMath>
                </a14:m>
                <a:r>
                  <a:rPr lang="it-IT" dirty="0" smtClean="0">
                    <a:ea typeface="Cambria Math" panose="02040503050406030204" pitchFamily="18" charset="0"/>
                  </a:rPr>
                  <a:t>)</a:t>
                </a:r>
              </a:p>
              <a:p>
                <a:r>
                  <a:rPr lang="it-IT" dirty="0" err="1" smtClean="0">
                    <a:ea typeface="Cambria Math" panose="02040503050406030204" pitchFamily="18" charset="0"/>
                  </a:rPr>
                  <a:t>Formation</a:t>
                </a:r>
                <a:r>
                  <a:rPr lang="it-IT" dirty="0" smtClean="0">
                    <a:ea typeface="Cambria Math" panose="02040503050406030204" pitchFamily="18" charset="0"/>
                  </a:rPr>
                  <a:t> </a:t>
                </a:r>
                <a:r>
                  <a:rPr lang="it-IT" dirty="0" err="1" smtClean="0">
                    <a:ea typeface="Cambria Math" panose="02040503050406030204" pitchFamily="18" charset="0"/>
                  </a:rPr>
                  <a:t>flight</a:t>
                </a:r>
                <a:r>
                  <a:rPr lang="it-IT" dirty="0" smtClean="0">
                    <a:ea typeface="Cambria Math" panose="02040503050406030204" pitchFamily="18" charset="0"/>
                  </a:rPr>
                  <a:t>: </a:t>
                </a:r>
                <a:r>
                  <a:rPr lang="it-IT" dirty="0" err="1" smtClean="0">
                    <a:ea typeface="Cambria Math" panose="02040503050406030204" pitchFamily="18" charset="0"/>
                  </a:rPr>
                  <a:t>very</a:t>
                </a:r>
                <a:r>
                  <a:rPr lang="it-IT" dirty="0" smtClean="0">
                    <a:ea typeface="Cambria Math" panose="02040503050406030204" pitchFamily="18" charset="0"/>
                  </a:rPr>
                  <a:t> </a:t>
                </a:r>
                <a:r>
                  <a:rPr lang="it-IT" dirty="0" err="1" smtClean="0">
                    <a:ea typeface="Cambria Math" panose="02040503050406030204" pitchFamily="18" charset="0"/>
                  </a:rPr>
                  <a:t>frequent</a:t>
                </a:r>
                <a:r>
                  <a:rPr lang="it-IT" dirty="0" smtClean="0">
                    <a:ea typeface="Cambria Math" panose="02040503050406030204" pitchFamily="18" charset="0"/>
                  </a:rPr>
                  <a:t> (or </a:t>
                </a:r>
                <a:r>
                  <a:rPr lang="it-IT" dirty="0" err="1" smtClean="0">
                    <a:ea typeface="Cambria Math" panose="02040503050406030204" pitchFamily="18" charset="0"/>
                  </a:rPr>
                  <a:t>continuous</a:t>
                </a:r>
                <a:r>
                  <a:rPr lang="it-IT" dirty="0" smtClean="0">
                    <a:ea typeface="Cambria Math" panose="02040503050406030204" pitchFamily="18" charset="0"/>
                  </a:rPr>
                  <a:t>) </a:t>
                </a:r>
                <a:r>
                  <a:rPr lang="it-IT" dirty="0" err="1" smtClean="0">
                    <a:ea typeface="Cambria Math" panose="02040503050406030204" pitchFamily="18" charset="0"/>
                  </a:rPr>
                  <a:t>very</a:t>
                </a:r>
                <a:r>
                  <a:rPr lang="it-IT" dirty="0" smtClean="0">
                    <a:ea typeface="Cambria Math" panose="02040503050406030204" pitchFamily="18" charset="0"/>
                  </a:rPr>
                  <a:t> </a:t>
                </a:r>
                <a:r>
                  <a:rPr lang="it-IT" dirty="0" err="1" smtClean="0">
                    <a:ea typeface="Cambria Math" panose="02040503050406030204" pitchFamily="18" charset="0"/>
                  </a:rPr>
                  <a:t>little</a:t>
                </a:r>
                <a:r>
                  <a:rPr lang="it-IT" dirty="0" smtClean="0">
                    <a:ea typeface="Cambria Math" panose="02040503050406030204" pitchFamily="18" charset="0"/>
                  </a:rPr>
                  <a:t> </a:t>
                </a:r>
                <a:r>
                  <a:rPr lang="it-IT" dirty="0" err="1" smtClean="0">
                    <a:ea typeface="Cambria Math" panose="02040503050406030204" pitchFamily="18" charset="0"/>
                  </a:rPr>
                  <a:t>manoeuvres</a:t>
                </a:r>
                <a:r>
                  <a:rPr lang="it-IT" dirty="0" smtClean="0">
                    <a:ea typeface="Cambria Math" panose="02040503050406030204" pitchFamily="18" charset="0"/>
                  </a:rPr>
                  <a:t> to </a:t>
                </a:r>
                <a:r>
                  <a:rPr lang="it-IT" dirty="0" err="1" smtClean="0">
                    <a:ea typeface="Cambria Math" panose="02040503050406030204" pitchFamily="18" charset="0"/>
                  </a:rPr>
                  <a:t>keep</a:t>
                </a:r>
                <a:r>
                  <a:rPr lang="it-IT" dirty="0" smtClean="0">
                    <a:ea typeface="Cambria Math" panose="02040503050406030204" pitchFamily="18" charset="0"/>
                  </a:rPr>
                  <a:t> relative </a:t>
                </a:r>
                <a:r>
                  <a:rPr lang="it-IT" dirty="0" err="1" smtClean="0">
                    <a:ea typeface="Cambria Math" panose="02040503050406030204" pitchFamily="18" charset="0"/>
                  </a:rPr>
                  <a:t>distance</a:t>
                </a:r>
                <a:r>
                  <a:rPr lang="it-IT" dirty="0" smtClean="0">
                    <a:ea typeface="Cambria Math" panose="02040503050406030204" pitchFamily="18" charset="0"/>
                  </a:rPr>
                  <a:t> w.r.t. </a:t>
                </a:r>
                <a:r>
                  <a:rPr lang="it-IT" dirty="0" err="1" smtClean="0">
                    <a:ea typeface="Cambria Math" panose="02040503050406030204" pitchFamily="18" charset="0"/>
                  </a:rPr>
                  <a:t>another</a:t>
                </a:r>
                <a:r>
                  <a:rPr lang="it-IT" dirty="0" smtClean="0">
                    <a:ea typeface="Cambria Math" panose="02040503050406030204" pitchFamily="18" charset="0"/>
                  </a:rPr>
                  <a:t> </a:t>
                </a:r>
                <a:r>
                  <a:rPr lang="it-IT" dirty="0" err="1" smtClean="0">
                    <a:ea typeface="Cambria Math" panose="02040503050406030204" pitchFamily="18" charset="0"/>
                  </a:rPr>
                  <a:t>spacecraft</a:t>
                </a:r>
                <a:r>
                  <a:rPr lang="it-IT" dirty="0" smtClean="0">
                    <a:ea typeface="Cambria Math" panose="02040503050406030204" pitchFamily="18" charset="0"/>
                  </a:rPr>
                  <a:t>. </a:t>
                </a:r>
                <a:r>
                  <a:rPr lang="it-IT" dirty="0" err="1" smtClean="0">
                    <a:ea typeface="Cambria Math" panose="02040503050406030204" pitchFamily="18" charset="0"/>
                  </a:rPr>
                  <a:t>It</a:t>
                </a:r>
                <a:r>
                  <a:rPr lang="it-IT" dirty="0" smtClean="0">
                    <a:ea typeface="Cambria Math" panose="02040503050406030204" pitchFamily="18" charset="0"/>
                  </a:rPr>
                  <a:t> </a:t>
                </a:r>
                <a:r>
                  <a:rPr lang="it-IT" dirty="0" err="1" smtClean="0">
                    <a:ea typeface="Cambria Math" panose="02040503050406030204" pitchFamily="18" charset="0"/>
                  </a:rPr>
                  <a:t>is</a:t>
                </a:r>
                <a:r>
                  <a:rPr lang="it-IT" dirty="0" smtClean="0">
                    <a:ea typeface="Cambria Math" panose="02040503050406030204" pitchFamily="18" charset="0"/>
                  </a:rPr>
                  <a:t> </a:t>
                </a:r>
                <a:r>
                  <a:rPr lang="it-IT" dirty="0" err="1" smtClean="0">
                    <a:ea typeface="Cambria Math" panose="02040503050406030204" pitchFamily="18" charset="0"/>
                  </a:rPr>
                  <a:t>very</a:t>
                </a:r>
                <a:r>
                  <a:rPr lang="it-IT" dirty="0" smtClean="0">
                    <a:ea typeface="Cambria Math" panose="02040503050406030204" pitchFamily="18" charset="0"/>
                  </a:rPr>
                  <a:t> </a:t>
                </a:r>
                <a:r>
                  <a:rPr lang="it-IT" dirty="0" err="1" smtClean="0">
                    <a:ea typeface="Cambria Math" panose="02040503050406030204" pitchFamily="18" charset="0"/>
                  </a:rPr>
                  <a:t>much</a:t>
                </a:r>
                <a:r>
                  <a:rPr lang="it-IT" dirty="0" smtClean="0">
                    <a:ea typeface="Cambria Math" panose="02040503050406030204" pitchFamily="18" charset="0"/>
                  </a:rPr>
                  <a:t> </a:t>
                </a:r>
                <a:r>
                  <a:rPr lang="it-IT" dirty="0" err="1" smtClean="0">
                    <a:ea typeface="Cambria Math" panose="02040503050406030204" pitchFamily="18" charset="0"/>
                  </a:rPr>
                  <a:t>mission-dependent</a:t>
                </a:r>
                <a:endParaRPr lang="it-IT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6013" y="1341438"/>
                <a:ext cx="7570787" cy="5255914"/>
              </a:xfrm>
              <a:blipFill rotWithShape="0">
                <a:blip r:embed="rId3"/>
                <a:stretch>
                  <a:fillRect l="-1449" t="-1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23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1"/>
          <p:cNvSpPr>
            <a:spLocks noChangeArrowheads="1"/>
          </p:cNvSpPr>
          <p:nvPr/>
        </p:nvSpPr>
        <p:spPr bwMode="auto">
          <a:xfrm>
            <a:off x="1042988" y="765175"/>
            <a:ext cx="7705725" cy="142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it-IT" altLang="it-IT" sz="1400">
              <a:solidFill>
                <a:schemeClr val="tx1"/>
              </a:solidFill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1407164"/>
            <a:ext cx="7772400" cy="1944687"/>
          </a:xfrm>
        </p:spPr>
        <p:txBody>
          <a:bodyPr/>
          <a:lstStyle/>
          <a:p>
            <a:pPr algn="ctr" eaLnBrk="1" hangingPunct="1"/>
            <a:r>
              <a:rPr lang="en-US" altLang="it-IT" sz="5400" b="0" dirty="0" smtClean="0">
                <a:latin typeface="Arial Black" panose="020B0A04020102020204" pitchFamily="34" charset="0"/>
              </a:rPr>
              <a:t>PART V</a:t>
            </a:r>
            <a:endParaRPr lang="en-US" altLang="it-IT" sz="5400" b="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3799" name="Rectangle 3"/>
          <p:cNvSpPr>
            <a:spLocks noChangeArrowheads="1"/>
          </p:cNvSpPr>
          <p:nvPr/>
        </p:nvSpPr>
        <p:spPr bwMode="auto">
          <a:xfrm>
            <a:off x="1135062" y="3850965"/>
            <a:ext cx="6873875" cy="129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it-IT" sz="3600" dirty="0" smtClean="0"/>
              <a:t>Attitude Actuators</a:t>
            </a:r>
            <a:endParaRPr lang="en-US" altLang="it-IT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C8DAF-9F0B-4E73-AD4B-9EC43806CC7C}" type="slidenum">
              <a:rPr lang="it-IT" altLang="it-IT" smtClean="0"/>
              <a:pPr>
                <a:defRPr/>
              </a:pPr>
              <a:t>180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254209176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1" y="260350"/>
            <a:ext cx="7704088" cy="504825"/>
          </a:xfrm>
        </p:spPr>
        <p:txBody>
          <a:bodyPr/>
          <a:lstStyle/>
          <a:p>
            <a:r>
              <a:rPr lang="it-IT" dirty="0" smtClean="0"/>
              <a:t>Spin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1116013" y="1124744"/>
                <a:ext cx="7570787" cy="478472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it-IT" dirty="0" smtClean="0"/>
                  <a:t>When </a:t>
                </a:r>
                <a:r>
                  <a:rPr lang="it-IT" dirty="0" err="1" smtClean="0"/>
                  <a:t>rotation</a:t>
                </a:r>
                <a:r>
                  <a:rPr lang="it-IT" dirty="0" smtClean="0"/>
                  <a:t> of a </a:t>
                </a:r>
                <a:r>
                  <a:rPr lang="it-IT" dirty="0" err="1" smtClean="0"/>
                  <a:t>rigid</a:t>
                </a:r>
                <a:r>
                  <a:rPr lang="it-IT" dirty="0" smtClean="0"/>
                  <a:t> body </a:t>
                </a:r>
                <a:r>
                  <a:rPr lang="it-IT" dirty="0" err="1" smtClean="0"/>
                  <a:t>is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continuous</a:t>
                </a:r>
                <a:r>
                  <a:rPr lang="it-IT" dirty="0" smtClean="0"/>
                  <a:t>, the </a:t>
                </a:r>
                <a:r>
                  <a:rPr lang="it-IT" dirty="0" err="1" smtClean="0"/>
                  <a:t>problem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may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become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quite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complex</a:t>
                </a:r>
                <a:r>
                  <a:rPr lang="it-IT" dirty="0" smtClean="0"/>
                  <a:t>.</a:t>
                </a:r>
              </a:p>
              <a:p>
                <a:pPr marL="0" indent="0">
                  <a:buNone/>
                </a:pPr>
                <a:r>
                  <a:rPr lang="it-IT" dirty="0" smtClean="0">
                    <a:solidFill>
                      <a:srgbClr val="00FF00"/>
                    </a:solidFill>
                  </a:rPr>
                  <a:t>A </a:t>
                </a:r>
                <a:r>
                  <a:rPr lang="it-IT" dirty="0" err="1" smtClean="0">
                    <a:solidFill>
                      <a:srgbClr val="00FF00"/>
                    </a:solidFill>
                  </a:rPr>
                  <a:t>particular</a:t>
                </a:r>
                <a:r>
                  <a:rPr lang="it-IT" dirty="0" smtClean="0">
                    <a:solidFill>
                      <a:srgbClr val="00FF00"/>
                    </a:solidFill>
                  </a:rPr>
                  <a:t> and easy situation </a:t>
                </a:r>
                <a:r>
                  <a:rPr lang="it-IT" dirty="0" err="1" smtClean="0">
                    <a:solidFill>
                      <a:srgbClr val="00FF00"/>
                    </a:solidFill>
                  </a:rPr>
                  <a:t>is</a:t>
                </a:r>
                <a:r>
                  <a:rPr lang="it-IT" dirty="0" smtClean="0">
                    <a:solidFill>
                      <a:srgbClr val="00FF00"/>
                    </a:solidFill>
                  </a:rPr>
                  <a:t> </a:t>
                </a:r>
                <a:r>
                  <a:rPr lang="it-IT" dirty="0" err="1" smtClean="0">
                    <a:solidFill>
                      <a:srgbClr val="00FF00"/>
                    </a:solidFill>
                  </a:rPr>
                  <a:t>when</a:t>
                </a:r>
                <a:r>
                  <a:rPr lang="it-IT" dirty="0" smtClean="0">
                    <a:solidFill>
                      <a:srgbClr val="00FF00"/>
                    </a:solidFill>
                  </a:rPr>
                  <a:t> the </a:t>
                </a:r>
                <a:r>
                  <a:rPr lang="it-IT" dirty="0" err="1" smtClean="0">
                    <a:solidFill>
                      <a:srgbClr val="00FF00"/>
                    </a:solidFill>
                  </a:rPr>
                  <a:t>rotation</a:t>
                </a:r>
                <a:r>
                  <a:rPr lang="it-IT" dirty="0" smtClean="0">
                    <a:solidFill>
                      <a:srgbClr val="00FF00"/>
                    </a:solidFill>
                  </a:rPr>
                  <a:t> </a:t>
                </a:r>
                <a:r>
                  <a:rPr lang="it-IT" dirty="0" err="1" smtClean="0">
                    <a:solidFill>
                      <a:srgbClr val="00FF00"/>
                    </a:solidFill>
                  </a:rPr>
                  <a:t>axis</a:t>
                </a:r>
                <a:r>
                  <a:rPr lang="it-IT" dirty="0" smtClean="0">
                    <a:solidFill>
                      <a:srgbClr val="00FF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 err="1" smtClean="0">
                    <a:solidFill>
                      <a:srgbClr val="00FF00"/>
                    </a:solidFill>
                  </a:rPr>
                  <a:t>remains</a:t>
                </a:r>
                <a:r>
                  <a:rPr lang="it-IT" dirty="0" smtClean="0">
                    <a:solidFill>
                      <a:srgbClr val="00FF00"/>
                    </a:solidFill>
                  </a:rPr>
                  <a:t> </a:t>
                </a:r>
                <a:r>
                  <a:rPr lang="it-IT" dirty="0" err="1" smtClean="0">
                    <a:solidFill>
                      <a:srgbClr val="00FF00"/>
                    </a:solidFill>
                  </a:rPr>
                  <a:t>constant</a:t>
                </a:r>
                <a:r>
                  <a:rPr lang="it-IT" dirty="0" smtClean="0">
                    <a:solidFill>
                      <a:srgbClr val="00FF00"/>
                    </a:solidFill>
                  </a:rPr>
                  <a:t>, </a:t>
                </a:r>
                <a:r>
                  <a:rPr lang="it-IT" dirty="0" err="1" smtClean="0">
                    <a:solidFill>
                      <a:srgbClr val="00FF00"/>
                    </a:solidFill>
                  </a:rPr>
                  <a:t>while</a:t>
                </a:r>
                <a:r>
                  <a:rPr lang="it-IT" dirty="0" smtClean="0">
                    <a:solidFill>
                      <a:srgbClr val="00FF00"/>
                    </a:solidFill>
                  </a:rPr>
                  <a:t> </a:t>
                </a:r>
                <a:r>
                  <a:rPr lang="it-IT" dirty="0" err="1" smtClean="0">
                    <a:solidFill>
                      <a:srgbClr val="00FF00"/>
                    </a:solidFill>
                  </a:rPr>
                  <a:t>rotation</a:t>
                </a:r>
                <a:r>
                  <a:rPr lang="it-IT" dirty="0" smtClean="0">
                    <a:solidFill>
                      <a:srgbClr val="00FF00"/>
                    </a:solidFill>
                  </a:rPr>
                  <a:t> angle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it-IT" dirty="0" smtClean="0">
                    <a:solidFill>
                      <a:srgbClr val="00FF00"/>
                    </a:solidFill>
                  </a:rPr>
                  <a:t> </a:t>
                </a:r>
                <a:r>
                  <a:rPr lang="it-IT" dirty="0" err="1" smtClean="0">
                    <a:solidFill>
                      <a:srgbClr val="00FF00"/>
                    </a:solidFill>
                  </a:rPr>
                  <a:t>continuously</a:t>
                </a:r>
                <a:r>
                  <a:rPr lang="it-IT" dirty="0" smtClean="0">
                    <a:solidFill>
                      <a:srgbClr val="00FF00"/>
                    </a:solidFill>
                  </a:rPr>
                  <a:t> </a:t>
                </a:r>
                <a:r>
                  <a:rPr lang="it-IT" dirty="0" err="1" smtClean="0">
                    <a:solidFill>
                      <a:srgbClr val="00FF00"/>
                    </a:solidFill>
                  </a:rPr>
                  <a:t>varies</a:t>
                </a:r>
                <a:r>
                  <a:rPr lang="it-IT" dirty="0" smtClean="0">
                    <a:solidFill>
                      <a:srgbClr val="00FF00"/>
                    </a:solidFill>
                  </a:rPr>
                  <a:t> </a:t>
                </a:r>
                <a:r>
                  <a:rPr lang="it-IT" dirty="0" err="1" smtClean="0">
                    <a:solidFill>
                      <a:srgbClr val="00FF00"/>
                    </a:solidFill>
                  </a:rPr>
                  <a:t>at</a:t>
                </a:r>
                <a:r>
                  <a:rPr lang="it-IT" dirty="0" smtClean="0">
                    <a:solidFill>
                      <a:srgbClr val="00FF00"/>
                    </a:solidFill>
                  </a:rPr>
                  <a:t> a </a:t>
                </a:r>
                <a:r>
                  <a:rPr lang="it-IT" dirty="0" err="1" smtClean="0">
                    <a:solidFill>
                      <a:srgbClr val="00FF00"/>
                    </a:solidFill>
                  </a:rPr>
                  <a:t>constant</a:t>
                </a:r>
                <a:r>
                  <a:rPr lang="it-IT" dirty="0" smtClean="0">
                    <a:solidFill>
                      <a:srgbClr val="00FF00"/>
                    </a:solidFill>
                  </a:rPr>
                  <a:t> rate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𝑐𝑜𝑛𝑠𝑡</m:t>
                      </m:r>
                    </m:oMath>
                  </m:oMathPara>
                </a14:m>
                <a:endParaRPr lang="it-IT" dirty="0" smtClean="0">
                  <a:solidFill>
                    <a:srgbClr val="FFC000"/>
                  </a:solidFill>
                </a:endParaRPr>
              </a:p>
              <a:p>
                <a:pPr marL="0" indent="0">
                  <a:buNone/>
                </a:pPr>
                <a:r>
                  <a:rPr lang="it-IT" dirty="0" smtClean="0"/>
                  <a:t>In </a:t>
                </a:r>
                <a:r>
                  <a:rPr lang="it-IT" dirty="0" err="1" smtClean="0"/>
                  <a:t>this</a:t>
                </a:r>
                <a:r>
                  <a:rPr lang="it-IT" dirty="0" smtClean="0"/>
                  <a:t> case </a:t>
                </a:r>
                <a:r>
                  <a:rPr lang="it-IT" dirty="0" err="1" smtClean="0"/>
                  <a:t>rotation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is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called</a:t>
                </a:r>
                <a:r>
                  <a:rPr lang="it-IT" dirty="0" smtClean="0"/>
                  <a:t> «spin» and </a:t>
                </a:r>
                <a:r>
                  <a:rPr lang="it-IT" dirty="0" err="1" smtClean="0"/>
                  <a:t>is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expressed</a:t>
                </a:r>
                <a:r>
                  <a:rPr lang="it-IT" dirty="0" smtClean="0"/>
                  <a:t> by a </a:t>
                </a:r>
                <a:r>
                  <a:rPr lang="it-IT" dirty="0" err="1" smtClean="0"/>
                  <a:t>vector</a:t>
                </a:r>
                <a:endParaRPr lang="it-IT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solidFill>
                          <a:srgbClr val="FF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it-IT" b="0" i="1" smtClean="0">
                        <a:solidFill>
                          <a:srgbClr val="FF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FF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it-IT" b="0" i="1" smtClean="0">
                        <a:solidFill>
                          <a:srgbClr val="FF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it-IT" dirty="0" smtClean="0"/>
                  <a:t> </a:t>
                </a:r>
              </a:p>
              <a:p>
                <a:pPr marL="0" indent="0">
                  <a:buNone/>
                </a:pPr>
                <a:r>
                  <a:rPr lang="it-IT" dirty="0" err="1" smtClean="0"/>
                  <a:t>Namely</a:t>
                </a:r>
                <a:r>
                  <a:rPr lang="it-IT" dirty="0" smtClean="0"/>
                  <a:t>, a </a:t>
                </a:r>
                <a:r>
                  <a:rPr lang="it-IT" dirty="0" err="1" smtClean="0"/>
                  <a:t>vector</a:t>
                </a:r>
                <a:r>
                  <a:rPr lang="it-IT" dirty="0" smtClean="0"/>
                  <a:t> in the </a:t>
                </a:r>
                <a:r>
                  <a:rPr lang="it-IT" dirty="0" err="1" smtClean="0"/>
                  <a:t>direction</a:t>
                </a:r>
                <a:r>
                  <a:rPr lang="it-IT" dirty="0" smtClean="0"/>
                  <a:t> of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FF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it-IT" dirty="0" smtClean="0"/>
                  <a:t> of </a:t>
                </a:r>
                <a:r>
                  <a:rPr lang="it-IT" dirty="0" err="1" smtClean="0"/>
                  <a:t>amplitude</a:t>
                </a:r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FF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(NOT and </a:t>
                </a:r>
                <a:r>
                  <a:rPr lang="it-IT" dirty="0" err="1" smtClean="0">
                    <a:solidFill>
                      <a:srgbClr val="FF0000"/>
                    </a:solidFill>
                  </a:rPr>
                  <a:t>axis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 + angle !!!)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6013" y="1124744"/>
                <a:ext cx="7570787" cy="4784725"/>
              </a:xfrm>
              <a:blipFill rotWithShape="0">
                <a:blip r:embed="rId2"/>
                <a:stretch>
                  <a:fillRect l="-1610" t="-1403" r="-1047" b="-18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333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1" y="260350"/>
            <a:ext cx="7704088" cy="504825"/>
          </a:xfrm>
        </p:spPr>
        <p:txBody>
          <a:bodyPr/>
          <a:lstStyle/>
          <a:p>
            <a:r>
              <a:rPr lang="it-IT" dirty="0" smtClean="0"/>
              <a:t>Spin</a:t>
            </a:r>
            <a:endParaRPr lang="it-IT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37302"/>
            <a:ext cx="5472608" cy="5707485"/>
          </a:xfrm>
        </p:spPr>
      </p:pic>
      <p:sp>
        <p:nvSpPr>
          <p:cNvPr id="5" name="Rectangle 4"/>
          <p:cNvSpPr/>
          <p:nvPr/>
        </p:nvSpPr>
        <p:spPr>
          <a:xfrm>
            <a:off x="210692" y="5877272"/>
            <a:ext cx="8722616" cy="30777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dirty="0"/>
              <a:t>By DF Malan - Own work, Public Domain, https://commons.wikimedia.org/w/index.php?curid=1354297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5436096" y="3573016"/>
            <a:ext cx="4320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</a:rPr>
              <a:t>Ω</a:t>
            </a:r>
            <a:endParaRPr lang="it-IT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43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1" y="260350"/>
            <a:ext cx="7704088" cy="504825"/>
          </a:xfrm>
        </p:spPr>
        <p:txBody>
          <a:bodyPr/>
          <a:lstStyle/>
          <a:p>
            <a:r>
              <a:rPr lang="it-IT" dirty="0" err="1" smtClean="0"/>
              <a:t>Axis</a:t>
            </a:r>
            <a:r>
              <a:rPr lang="it-IT" dirty="0" smtClean="0"/>
              <a:t> + Angle</a:t>
            </a:r>
            <a:endParaRPr lang="it-IT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37302"/>
            <a:ext cx="5472608" cy="5707485"/>
          </a:xfrm>
        </p:spPr>
      </p:pic>
      <p:sp>
        <p:nvSpPr>
          <p:cNvPr id="5" name="Rectangle 4"/>
          <p:cNvSpPr/>
          <p:nvPr/>
        </p:nvSpPr>
        <p:spPr>
          <a:xfrm>
            <a:off x="210692" y="5877272"/>
            <a:ext cx="8722616" cy="30777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dirty="0"/>
              <a:t>By DF Malan - Own work, Public Domain, https://commons.wikimedia.org/w/index.php?curid=1354297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9245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1" y="260350"/>
            <a:ext cx="7704088" cy="504825"/>
          </a:xfrm>
        </p:spPr>
        <p:txBody>
          <a:bodyPr/>
          <a:lstStyle/>
          <a:p>
            <a:r>
              <a:rPr lang="it-IT" dirty="0" err="1" smtClean="0"/>
              <a:t>Rotation</a:t>
            </a:r>
            <a:r>
              <a:rPr lang="it-IT" dirty="0" smtClean="0"/>
              <a:t> by angle</a:t>
            </a: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Rectangle 5"/>
          <p:cNvSpPr/>
          <p:nvPr/>
        </p:nvSpPr>
        <p:spPr>
          <a:xfrm>
            <a:off x="1403648" y="1628800"/>
            <a:ext cx="7056784" cy="41764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411760" y="2132856"/>
            <a:ext cx="0" cy="29523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127537" y="4725144"/>
            <a:ext cx="6116871" cy="83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127537" y="3424808"/>
            <a:ext cx="6116871" cy="83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07704" y="3625860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</a:rPr>
              <a:t>ω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79712" y="2353767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</a:rPr>
              <a:t>θ</a:t>
            </a:r>
            <a:endParaRPr lang="it-IT" sz="2800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691680" y="3427477"/>
            <a:ext cx="15841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275856" y="2418691"/>
            <a:ext cx="2160240" cy="10103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436096" y="2418691"/>
            <a:ext cx="18722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691680" y="4730581"/>
            <a:ext cx="15841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275856" y="3752037"/>
            <a:ext cx="2160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436096" y="4725144"/>
            <a:ext cx="18722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275856" y="3752037"/>
            <a:ext cx="0" cy="9772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436096" y="3747845"/>
            <a:ext cx="0" cy="9772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596551" y="3941451"/>
            <a:ext cx="704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</a:rPr>
              <a:t>Δω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80112" y="3916088"/>
            <a:ext cx="993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-</a:t>
            </a:r>
            <a:r>
              <a:rPr lang="el-GR" sz="2800" dirty="0" smtClean="0">
                <a:solidFill>
                  <a:srgbClr val="FF0000"/>
                </a:solidFill>
              </a:rPr>
              <a:t>Δω</a:t>
            </a:r>
            <a:endParaRPr lang="it-IT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1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Attitude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Actuators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Rotations </a:t>
                </a:r>
                <a:r>
                  <a:rPr lang="it-IT" altLang="it-IT" dirty="0" err="1" smtClean="0"/>
                  <a:t>around</a:t>
                </a:r>
                <a:r>
                  <a:rPr lang="it-IT" altLang="it-IT" dirty="0" smtClean="0"/>
                  <a:t> C.O.G. </a:t>
                </a:r>
                <a:r>
                  <a:rPr lang="it-IT" altLang="it-IT" dirty="0" err="1" smtClean="0"/>
                  <a:t>require</a:t>
                </a:r>
                <a:r>
                  <a:rPr lang="it-IT" altLang="it-IT" dirty="0" smtClean="0"/>
                  <a:t> a </a:t>
                </a:r>
                <a:r>
                  <a:rPr lang="it-IT" altLang="it-IT" dirty="0" err="1" smtClean="0"/>
                  <a:t>pair</a:t>
                </a:r>
                <a:r>
                  <a:rPr lang="it-IT" altLang="it-IT" dirty="0" smtClean="0"/>
                  <a:t> of </a:t>
                </a:r>
                <a:r>
                  <a:rPr lang="it-IT" altLang="it-IT" u="sng" dirty="0" err="1" smtClean="0"/>
                  <a:t>identical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forces</a:t>
                </a:r>
                <a:r>
                  <a:rPr lang="it-IT" altLang="it-IT" dirty="0" smtClean="0"/>
                  <a:t>, </a:t>
                </a:r>
                <a:r>
                  <a:rPr lang="it-IT" altLang="it-IT" dirty="0" err="1" smtClean="0"/>
                  <a:t>called</a:t>
                </a:r>
                <a:r>
                  <a:rPr lang="it-IT" altLang="it-IT" dirty="0" smtClean="0"/>
                  <a:t> torque C</a:t>
                </a:r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  <a:p>
                <a:pPr marL="0" indent="0" eaLnBrk="1" hangingPunct="1">
                  <a:buNone/>
                </a:pPr>
                <a:endParaRPr lang="it-IT" altLang="it-IT" dirty="0"/>
              </a:p>
              <a:p>
                <a:pPr marL="0" indent="0" eaLnBrk="1" hangingPunct="1">
                  <a:buNone/>
                </a:pPr>
                <a14:m>
                  <m:oMath xmlns:m="http://schemas.openxmlformats.org/officeDocument/2006/math">
                    <m:r>
                      <a:rPr lang="en-US" alt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altLang="it-IT" dirty="0" smtClean="0"/>
                  <a:t>: no </a:t>
                </a:r>
                <a:r>
                  <a:rPr lang="it-IT" altLang="it-IT" dirty="0" err="1" smtClean="0"/>
                  <a:t>acceleration</a:t>
                </a:r>
                <a:r>
                  <a:rPr lang="it-IT" altLang="it-IT" dirty="0" smtClean="0"/>
                  <a:t> of </a:t>
                </a:r>
                <a:br>
                  <a:rPr lang="it-IT" altLang="it-IT" dirty="0" smtClean="0"/>
                </a:br>
                <a:r>
                  <a:rPr lang="it-IT" altLang="it-IT" dirty="0" smtClean="0"/>
                  <a:t>			C.O.G.</a:t>
                </a:r>
              </a:p>
              <a:p>
                <a:pPr marL="0" indent="0" eaLnBrk="1" hangingPunct="1">
                  <a:buNone/>
                </a:pPr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  <a:p>
                <a:pPr marL="0" indent="0" eaLnBrk="1" hangingPunct="1">
                  <a:buNone/>
                </a:pPr>
                <a:r>
                  <a:rPr lang="en-US" altLang="it-IT" dirty="0" smtClean="0"/>
                  <a:t>Torque </a:t>
                </a:r>
                <a14:m>
                  <m:oMath xmlns:m="http://schemas.openxmlformats.org/officeDocument/2006/math">
                    <m:r>
                      <a:rPr lang="en-US" alt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 ∗</m:t>
                    </m:r>
                    <m:r>
                      <a:rPr lang="en-US" alt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altLang="it-IT" b="0" dirty="0" smtClean="0">
                  <a:solidFill>
                    <a:srgbClr val="00FF00"/>
                  </a:solidFill>
                </a:endParaRPr>
              </a:p>
              <a:p>
                <a:pPr marL="0" indent="0" eaLnBrk="1" hangingPunct="1">
                  <a:buNone/>
                </a:pPr>
                <a:r>
                  <a:rPr lang="en-US" altLang="it-IT" dirty="0">
                    <a:solidFill>
                      <a:srgbClr val="00FF00"/>
                    </a:solidFill>
                  </a:rPr>
                  <a:t> </a:t>
                </a:r>
                <a:endParaRPr lang="en-US" altLang="it-IT" dirty="0"/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  <a:p>
                <a:pPr marL="0" indent="0" eaLnBrk="1" hangingPunct="1">
                  <a:buNone/>
                </a:pPr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  <a:blipFill>
                <a:blip r:embed="rId3"/>
                <a:stretch>
                  <a:fillRect l="-1585" t="-113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185</a:t>
            </a:fld>
            <a:endParaRPr lang="it-IT" altLang="it-IT" dirty="0"/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6228184" y="2419921"/>
            <a:ext cx="2088208" cy="2161207"/>
            <a:chOff x="4195" y="1207"/>
            <a:chExt cx="635" cy="681"/>
          </a:xfrm>
        </p:grpSpPr>
        <p:sp>
          <p:nvSpPr>
            <p:cNvPr id="6" name="AutoShape 9"/>
            <p:cNvSpPr>
              <a:spLocks noChangeArrowheads="1"/>
            </p:cNvSpPr>
            <p:nvPr/>
          </p:nvSpPr>
          <p:spPr bwMode="auto">
            <a:xfrm>
              <a:off x="4195" y="1207"/>
              <a:ext cx="635" cy="68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" name="AutoShape 11"/>
            <p:cNvSpPr>
              <a:spLocks noChangeArrowheads="1"/>
            </p:cNvSpPr>
            <p:nvPr/>
          </p:nvSpPr>
          <p:spPr bwMode="auto">
            <a:xfrm rot="10800000">
              <a:off x="4241" y="1207"/>
              <a:ext cx="273" cy="136"/>
            </a:xfrm>
            <a:prstGeom prst="rightArrow">
              <a:avLst>
                <a:gd name="adj1" fmla="val 50000"/>
                <a:gd name="adj2" fmla="val 50184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" name="AutoShape 13"/>
            <p:cNvSpPr>
              <a:spLocks noChangeArrowheads="1"/>
            </p:cNvSpPr>
            <p:nvPr/>
          </p:nvSpPr>
          <p:spPr bwMode="auto">
            <a:xfrm>
              <a:off x="4513" y="1752"/>
              <a:ext cx="273" cy="136"/>
            </a:xfrm>
            <a:prstGeom prst="rightArrow">
              <a:avLst>
                <a:gd name="adj1" fmla="val 50000"/>
                <a:gd name="adj2" fmla="val 50184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678897" y="2039726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F</a:t>
            </a:r>
            <a:endParaRPr lang="it-IT" sz="28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06790" y="3763788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F</a:t>
            </a:r>
            <a:endParaRPr lang="it-IT" sz="2800" dirty="0">
              <a:solidFill>
                <a:srgbClr val="FFFF00"/>
              </a:solidFill>
            </a:endParaRPr>
          </a:p>
        </p:txBody>
      </p:sp>
      <p:cxnSp>
        <p:nvCxnSpPr>
          <p:cNvPr id="11" name="Straight Connector 10"/>
          <p:cNvCxnSpPr>
            <a:stCxn id="8" idx="1"/>
            <a:endCxn id="10" idx="1"/>
          </p:cNvCxnSpPr>
          <p:nvPr/>
        </p:nvCxnSpPr>
        <p:spPr>
          <a:xfrm flipH="1">
            <a:off x="7273932" y="2635724"/>
            <a:ext cx="3289" cy="172960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306826" y="3131013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d</a:t>
            </a:r>
            <a:endParaRPr lang="it-IT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144293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Propulsion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5380037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altLang="it-IT" dirty="0" smtClean="0"/>
                  <a:t>Problem: we have to apply a </a:t>
                </a:r>
                <a14:m>
                  <m:oMath xmlns:m="http://schemas.openxmlformats.org/officeDocument/2006/math">
                    <m:r>
                      <a:rPr lang="en-US" alt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l-GR" alt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altLang="it-IT" dirty="0" smtClean="0"/>
                  <a:t>. How ?</a:t>
                </a:r>
              </a:p>
              <a:p>
                <a:pPr marL="0" indent="0" eaLnBrk="1" hangingPunct="1">
                  <a:buNone/>
                </a:pPr>
                <a:endParaRPr lang="en-US" altLang="it-IT" dirty="0"/>
              </a:p>
              <a:p>
                <a:pPr marL="0" indent="0" eaLnBrk="1" hangingPunct="1">
                  <a:buNone/>
                </a:pPr>
                <a:r>
                  <a:rPr lang="en-US" altLang="it-IT" dirty="0" smtClean="0"/>
                  <a:t>Newton’s laws applied to rotation:</a:t>
                </a:r>
              </a:p>
              <a:p>
                <a:pPr marL="0" indent="0" eaLnBrk="1" hangingPunct="1">
                  <a:buNone/>
                </a:pPr>
                <a:endParaRPr lang="en-US" altLang="it-IT" sz="1100" dirty="0" smtClean="0"/>
              </a:p>
              <a:p>
                <a:pPr eaLnBrk="1" hangingPunct="1"/>
                <a:r>
                  <a:rPr lang="en-US" altLang="it-IT" dirty="0" smtClean="0"/>
                  <a:t>Preservation of momentum:</a:t>
                </a:r>
                <a:br>
                  <a:rPr lang="en-US" altLang="it-IT" dirty="0" smtClean="0"/>
                </a:br>
                <a:r>
                  <a:rPr lang="en-US" altLang="it-IT" dirty="0"/>
                  <a:t>if </a:t>
                </a:r>
                <a14:m>
                  <m:oMath xmlns:m="http://schemas.openxmlformats.org/officeDocument/2006/math">
                    <m:r>
                      <a:rPr lang="en-US" altLang="it-IT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it-IT" i="1" dirty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it-IT" dirty="0"/>
                  <a:t>: </a:t>
                </a:r>
                <a:r>
                  <a:rPr lang="en-US" altLang="it-IT" dirty="0" smtClean="0"/>
                  <a:t>	</a:t>
                </a:r>
                <a14:m>
                  <m:oMath xmlns:m="http://schemas.openxmlformats.org/officeDocument/2006/math">
                    <m:r>
                      <a:rPr lang="en-US" alt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alt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m:rPr>
                        <m:sty m:val="p"/>
                      </m:rPr>
                      <a:rPr lang="el-GR" alt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altLang="it-IT" dirty="0">
                    <a:solidFill>
                      <a:srgbClr val="00FF00"/>
                    </a:solidFill>
                  </a:rPr>
                  <a:t> = </a:t>
                </a:r>
                <a:r>
                  <a:rPr lang="en-US" altLang="it-IT" dirty="0" err="1" smtClean="0">
                    <a:solidFill>
                      <a:srgbClr val="00FF00"/>
                    </a:solidFill>
                  </a:rPr>
                  <a:t>const</a:t>
                </a:r>
                <a:r>
                  <a:rPr lang="en-US" altLang="it-IT" dirty="0" smtClean="0"/>
                  <a:t/>
                </a:r>
                <a:br>
                  <a:rPr lang="en-US" altLang="it-IT" dirty="0" smtClean="0"/>
                </a:br>
                <a:r>
                  <a:rPr lang="en-US" altLang="it-IT" dirty="0" smtClean="0"/>
                  <a:t>if </a:t>
                </a:r>
                <a14:m>
                  <m:oMath xmlns:m="http://schemas.openxmlformats.org/officeDocument/2006/math">
                    <m:r>
                      <a:rPr lang="en-US" altLang="it-IT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it-IT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it-IT" dirty="0" smtClean="0"/>
                  <a:t>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it-IT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it-IT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it-IT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it-IT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it-IT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altLang="it-IT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it-IT" i="1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it-IT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it-IT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altLang="it-IT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it-IT" i="1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it-IT" dirty="0" smtClean="0">
                    <a:solidFill>
                      <a:srgbClr val="00FF00"/>
                    </a:solidFill>
                  </a:rPr>
                  <a:t>… = </a:t>
                </a:r>
                <a:r>
                  <a:rPr lang="en-US" altLang="it-IT" dirty="0" err="1" smtClean="0">
                    <a:solidFill>
                      <a:srgbClr val="00FF00"/>
                    </a:solidFill>
                  </a:rPr>
                  <a:t>const</a:t>
                </a:r>
                <a:r>
                  <a:rPr lang="en-US" altLang="it-IT" dirty="0" smtClean="0"/>
                  <a:t/>
                </a:r>
                <a:br>
                  <a:rPr lang="en-US" altLang="it-IT" dirty="0" smtClean="0"/>
                </a:br>
                <a:r>
                  <a:rPr lang="en-US" altLang="it-IT" dirty="0"/>
                  <a:t>if </a:t>
                </a:r>
                <a14:m>
                  <m:oMath xmlns:m="http://schemas.openxmlformats.org/officeDocument/2006/math">
                    <m:r>
                      <a:rPr lang="en-US" altLang="it-IT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it-IT" i="1" dirty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it-IT" dirty="0"/>
                  <a:t>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it-IT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it-IT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it-IT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it-IT" i="1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it-IT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it-IT" i="1">
                        <a:solidFill>
                          <a:srgbClr val="00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it-IT" dirty="0">
                    <a:solidFill>
                      <a:srgbClr val="00FF00"/>
                    </a:solidFill>
                  </a:rPr>
                  <a:t> = </a:t>
                </a:r>
                <a:r>
                  <a:rPr lang="en-US" altLang="it-IT" dirty="0" smtClean="0">
                    <a:solidFill>
                      <a:srgbClr val="00FF00"/>
                    </a:solidFill>
                  </a:rPr>
                  <a:t>0</a:t>
                </a:r>
                <a:endParaRPr lang="en-US" altLang="it-IT" dirty="0">
                  <a:solidFill>
                    <a:srgbClr val="00FF00"/>
                  </a:solidFill>
                </a:endParaRPr>
              </a:p>
              <a:p>
                <a:pPr eaLnBrk="1" hangingPunct="1"/>
                <a:endParaRPr lang="en-US" altLang="it-IT" sz="1200" dirty="0" smtClean="0"/>
              </a:p>
              <a:p>
                <a:pPr defTabSz="866775" eaLnBrk="1" hangingPunct="1"/>
                <a:r>
                  <a:rPr lang="en-US" altLang="it-IT" dirty="0" smtClean="0"/>
                  <a:t>Torque Impulse:</a:t>
                </a:r>
                <a:br>
                  <a:rPr lang="en-US" altLang="it-IT" dirty="0" smtClean="0"/>
                </a:br>
                <a:r>
                  <a:rPr lang="en-US" altLang="it-IT" dirty="0" smtClean="0"/>
                  <a:t>if we apply </a:t>
                </a:r>
                <a14:m>
                  <m:oMath xmlns:m="http://schemas.openxmlformats.org/officeDocument/2006/math">
                    <m:r>
                      <a:rPr lang="en-US" altLang="it-IT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altLang="it-IT" i="1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it-IT" dirty="0" smtClean="0"/>
                  <a:t> for </a:t>
                </a:r>
                <a14:m>
                  <m:oMath xmlns:m="http://schemas.openxmlformats.org/officeDocument/2006/math">
                    <m:r>
                      <a:rPr lang="en-US" altLang="it-IT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it-IT" b="0" i="1" dirty="0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altLang="it-IT" dirty="0" smtClean="0"/>
                  <a:t>:	</a:t>
                </a:r>
                <a:r>
                  <a:rPr lang="en-US" altLang="it-IT" dirty="0"/>
                  <a:t> </a:t>
                </a:r>
                <a14:m>
                  <m:oMath xmlns:m="http://schemas.openxmlformats.org/officeDocument/2006/math">
                    <m:r>
                      <a:rPr lang="en-US" alt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altLang="it-IT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∗∆</m:t>
                    </m:r>
                    <m:r>
                      <m:rPr>
                        <m:sty m:val="p"/>
                      </m:rPr>
                      <a:rPr lang="el-GR" altLang="it-IT" i="1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alt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alt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it-IT" dirty="0">
                    <a:solidFill>
                      <a:srgbClr val="00FF00"/>
                    </a:solidFill>
                  </a:rPr>
                  <a:t> </a:t>
                </a:r>
                <a:endParaRPr lang="en-US" altLang="it-IT" dirty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5380037"/>
              </a:xfrm>
              <a:blipFill>
                <a:blip r:embed="rId3"/>
                <a:stretch>
                  <a:fillRect l="-1552" t="-11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186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670085059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Attitude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Actuators</a:t>
            </a:r>
            <a:endParaRPr lang="en-US" altLang="it-IT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210050"/>
            <a:ext cx="7691637" cy="538730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it-IT" altLang="it-IT" dirty="0" smtClean="0"/>
              <a:t>A torque can be </a:t>
            </a:r>
            <a:r>
              <a:rPr lang="it-IT" altLang="it-IT" dirty="0" err="1" smtClean="0"/>
              <a:t>generated</a:t>
            </a:r>
            <a:r>
              <a:rPr lang="it-IT" altLang="it-IT" dirty="0" smtClean="0"/>
              <a:t> more </a:t>
            </a:r>
            <a:r>
              <a:rPr lang="it-IT" altLang="it-IT" dirty="0" err="1" smtClean="0"/>
              <a:t>easily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than</a:t>
            </a:r>
            <a:r>
              <a:rPr lang="it-IT" altLang="it-IT" dirty="0" smtClean="0"/>
              <a:t> a single force! Three major </a:t>
            </a:r>
            <a:r>
              <a:rPr lang="it-IT" altLang="it-IT" dirty="0" err="1" smtClean="0"/>
              <a:t>techniques</a:t>
            </a:r>
            <a:r>
              <a:rPr lang="it-IT" altLang="it-IT" dirty="0" smtClean="0"/>
              <a:t>:</a:t>
            </a:r>
          </a:p>
          <a:p>
            <a:pPr eaLnBrk="1" hangingPunct="1"/>
            <a:r>
              <a:rPr lang="it-IT" altLang="it-IT" dirty="0" err="1" smtClean="0"/>
              <a:t>Mechanically</a:t>
            </a:r>
            <a:r>
              <a:rPr lang="it-IT" altLang="it-IT" dirty="0" smtClean="0"/>
              <a:t>, by </a:t>
            </a:r>
            <a:r>
              <a:rPr lang="it-IT" altLang="it-IT" dirty="0" err="1" smtClean="0"/>
              <a:t>using</a:t>
            </a:r>
            <a:r>
              <a:rPr lang="it-IT" altLang="it-IT" dirty="0" smtClean="0"/>
              <a:t> the </a:t>
            </a:r>
            <a:r>
              <a:rPr lang="it-IT" altLang="it-IT" dirty="0" err="1" smtClean="0"/>
              <a:t>principles</a:t>
            </a:r>
            <a:r>
              <a:rPr lang="it-IT" altLang="it-IT" dirty="0" smtClean="0"/>
              <a:t> of </a:t>
            </a:r>
            <a:r>
              <a:rPr lang="it-IT" altLang="it-IT" dirty="0" err="1" smtClean="0"/>
              <a:t>conservation</a:t>
            </a:r>
            <a:r>
              <a:rPr lang="it-IT" altLang="it-IT" dirty="0" smtClean="0"/>
              <a:t> of </a:t>
            </a:r>
            <a:r>
              <a:rPr lang="it-IT" altLang="it-IT" dirty="0" err="1" smtClean="0"/>
              <a:t>angular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momentum</a:t>
            </a:r>
            <a:r>
              <a:rPr lang="it-IT" altLang="it-IT" dirty="0"/>
              <a:t/>
            </a:r>
            <a:br>
              <a:rPr lang="it-IT" altLang="it-IT" dirty="0"/>
            </a:br>
            <a:r>
              <a:rPr lang="it-IT" altLang="it-IT" dirty="0" smtClean="0"/>
              <a:t>(e.g. </a:t>
            </a:r>
            <a:r>
              <a:rPr lang="it-IT" altLang="it-IT" dirty="0" err="1" smtClean="0"/>
              <a:t>reaction</a:t>
            </a:r>
            <a:r>
              <a:rPr lang="it-IT" altLang="it-IT" dirty="0" smtClean="0"/>
              <a:t> or </a:t>
            </a:r>
            <a:r>
              <a:rPr lang="it-IT" altLang="it-IT" dirty="0" err="1" smtClean="0"/>
              <a:t>momentum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wheels</a:t>
            </a:r>
            <a:r>
              <a:rPr lang="it-IT" altLang="it-IT" dirty="0" smtClean="0"/>
              <a:t>)</a:t>
            </a:r>
          </a:p>
          <a:p>
            <a:pPr eaLnBrk="1" hangingPunct="1"/>
            <a:r>
              <a:rPr lang="it-IT" altLang="it-IT" dirty="0" err="1" smtClean="0"/>
              <a:t>Magnetically</a:t>
            </a:r>
            <a:r>
              <a:rPr lang="it-IT" altLang="it-IT" dirty="0" smtClean="0"/>
              <a:t>, by </a:t>
            </a:r>
            <a:r>
              <a:rPr lang="it-IT" altLang="it-IT" dirty="0" err="1" smtClean="0"/>
              <a:t>using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interaction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between</a:t>
            </a:r>
            <a:r>
              <a:rPr lang="it-IT" altLang="it-IT" dirty="0" smtClean="0"/>
              <a:t> an </a:t>
            </a:r>
            <a:r>
              <a:rPr lang="it-IT" altLang="it-IT" dirty="0" err="1" smtClean="0"/>
              <a:t>internally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generated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magnetic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field</a:t>
            </a:r>
            <a:r>
              <a:rPr lang="it-IT" altLang="it-IT" dirty="0" smtClean="0"/>
              <a:t> and the Earth </a:t>
            </a:r>
            <a:r>
              <a:rPr lang="it-IT" altLang="it-IT" dirty="0" err="1" smtClean="0"/>
              <a:t>magnetic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field</a:t>
            </a:r>
            <a:r>
              <a:rPr lang="it-IT" altLang="it-IT" dirty="0" smtClean="0"/>
              <a:t> (</a:t>
            </a:r>
            <a:r>
              <a:rPr lang="it-IT" altLang="it-IT" dirty="0" err="1" smtClean="0"/>
              <a:t>magnetorquers</a:t>
            </a:r>
            <a:r>
              <a:rPr lang="it-IT" altLang="it-IT" dirty="0" smtClean="0"/>
              <a:t>)</a:t>
            </a:r>
          </a:p>
          <a:p>
            <a:pPr eaLnBrk="1" hangingPunct="1"/>
            <a:r>
              <a:rPr lang="it-IT" altLang="it-IT" dirty="0" smtClean="0"/>
              <a:t>By </a:t>
            </a:r>
            <a:r>
              <a:rPr lang="it-IT" altLang="it-IT" dirty="0" err="1" smtClean="0"/>
              <a:t>means</a:t>
            </a:r>
            <a:r>
              <a:rPr lang="it-IT" altLang="it-IT" dirty="0" smtClean="0"/>
              <a:t> of a </a:t>
            </a:r>
            <a:r>
              <a:rPr lang="it-IT" altLang="it-IT" dirty="0" err="1" smtClean="0"/>
              <a:t>pair</a:t>
            </a:r>
            <a:r>
              <a:rPr lang="it-IT" altLang="it-IT" dirty="0" smtClean="0"/>
              <a:t> of </a:t>
            </a:r>
            <a:r>
              <a:rPr lang="it-IT" altLang="it-IT" dirty="0" err="1" smtClean="0"/>
              <a:t>thrusters</a:t>
            </a:r>
            <a:r>
              <a:rPr lang="it-IT" altLang="it-IT" dirty="0" smtClean="0"/>
              <a:t> in opposite </a:t>
            </a:r>
            <a:r>
              <a:rPr lang="it-IT" altLang="it-IT" dirty="0" err="1" smtClean="0"/>
              <a:t>directions</a:t>
            </a:r>
            <a:endParaRPr lang="it-IT" altLang="it-IT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187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884644222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Attitude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Actuators</a:t>
            </a:r>
            <a:endParaRPr lang="en-US" altLang="it-IT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210050"/>
            <a:ext cx="7691637" cy="538730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it-IT" altLang="it-IT" dirty="0" err="1" smtClean="0"/>
              <a:t>Rotations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around</a:t>
            </a:r>
            <a:r>
              <a:rPr lang="it-IT" altLang="it-IT" dirty="0" smtClean="0"/>
              <a:t> C.O.G. </a:t>
            </a:r>
            <a:r>
              <a:rPr lang="it-IT" altLang="it-IT" dirty="0" err="1" smtClean="0"/>
              <a:t>require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pairs</a:t>
            </a:r>
            <a:r>
              <a:rPr lang="it-IT" altLang="it-IT" dirty="0" smtClean="0"/>
              <a:t> of </a:t>
            </a:r>
            <a:r>
              <a:rPr lang="it-IT" altLang="it-IT" dirty="0" err="1" smtClean="0"/>
              <a:t>forces</a:t>
            </a:r>
            <a:r>
              <a:rPr lang="it-IT" altLang="it-IT" dirty="0" smtClean="0"/>
              <a:t>.</a:t>
            </a:r>
          </a:p>
          <a:p>
            <a:pPr marL="0" indent="0" eaLnBrk="1" hangingPunct="1">
              <a:buNone/>
            </a:pPr>
            <a:endParaRPr lang="it-IT" altLang="it-IT" dirty="0"/>
          </a:p>
          <a:p>
            <a:pPr marL="0" indent="0" eaLnBrk="1" hangingPunct="1">
              <a:buNone/>
            </a:pPr>
            <a:endParaRPr lang="it-IT" altLang="it-IT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188</a:t>
            </a:fld>
            <a:endParaRPr lang="it-IT" altLang="it-IT" dirty="0"/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6010275" y="2221429"/>
            <a:ext cx="2233613" cy="1081087"/>
            <a:chOff x="3832" y="1207"/>
            <a:chExt cx="1407" cy="681"/>
          </a:xfrm>
        </p:grpSpPr>
        <p:sp>
          <p:nvSpPr>
            <p:cNvPr id="6" name="AutoShape 9"/>
            <p:cNvSpPr>
              <a:spLocks noChangeArrowheads="1"/>
            </p:cNvSpPr>
            <p:nvPr/>
          </p:nvSpPr>
          <p:spPr bwMode="auto">
            <a:xfrm>
              <a:off x="4195" y="1207"/>
              <a:ext cx="635" cy="68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" name="AutoShape 10"/>
            <p:cNvSpPr>
              <a:spLocks noChangeArrowheads="1"/>
            </p:cNvSpPr>
            <p:nvPr/>
          </p:nvSpPr>
          <p:spPr bwMode="auto">
            <a:xfrm>
              <a:off x="4966" y="1207"/>
              <a:ext cx="273" cy="136"/>
            </a:xfrm>
            <a:prstGeom prst="rightArrow">
              <a:avLst>
                <a:gd name="adj1" fmla="val 50000"/>
                <a:gd name="adj2" fmla="val 5018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" name="AutoShape 11"/>
            <p:cNvSpPr>
              <a:spLocks noChangeArrowheads="1"/>
            </p:cNvSpPr>
            <p:nvPr/>
          </p:nvSpPr>
          <p:spPr bwMode="auto">
            <a:xfrm rot="10800000">
              <a:off x="4241" y="1207"/>
              <a:ext cx="273" cy="136"/>
            </a:xfrm>
            <a:prstGeom prst="rightArrow">
              <a:avLst>
                <a:gd name="adj1" fmla="val 50000"/>
                <a:gd name="adj2" fmla="val 50184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" name="AutoShape 12"/>
            <p:cNvSpPr>
              <a:spLocks noChangeArrowheads="1"/>
            </p:cNvSpPr>
            <p:nvPr/>
          </p:nvSpPr>
          <p:spPr bwMode="auto">
            <a:xfrm rot="10800000">
              <a:off x="3832" y="1752"/>
              <a:ext cx="273" cy="136"/>
            </a:xfrm>
            <a:prstGeom prst="rightArrow">
              <a:avLst>
                <a:gd name="adj1" fmla="val 50000"/>
                <a:gd name="adj2" fmla="val 5018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" name="AutoShape 13"/>
            <p:cNvSpPr>
              <a:spLocks noChangeArrowheads="1"/>
            </p:cNvSpPr>
            <p:nvPr/>
          </p:nvSpPr>
          <p:spPr bwMode="auto">
            <a:xfrm>
              <a:off x="4513" y="1752"/>
              <a:ext cx="273" cy="136"/>
            </a:xfrm>
            <a:prstGeom prst="rightArrow">
              <a:avLst>
                <a:gd name="adj1" fmla="val 50000"/>
                <a:gd name="adj2" fmla="val 50184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61580246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Momentum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Actuators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858125" cy="5387302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A </a:t>
                </a:r>
                <a:r>
                  <a:rPr lang="it-IT" altLang="it-IT" dirty="0" err="1" smtClean="0"/>
                  <a:t>momentum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actuator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based</a:t>
                </a:r>
                <a:r>
                  <a:rPr lang="it-IT" altLang="it-IT" dirty="0" smtClean="0"/>
                  <a:t> on the </a:t>
                </a:r>
                <a:r>
                  <a:rPr lang="it-IT" altLang="it-IT" dirty="0" err="1" smtClean="0"/>
                  <a:t>principles</a:t>
                </a:r>
                <a:r>
                  <a:rPr lang="it-IT" altLang="it-IT" dirty="0" smtClean="0"/>
                  <a:t> of </a:t>
                </a:r>
                <a:r>
                  <a:rPr lang="it-IT" altLang="it-IT" dirty="0" err="1" smtClean="0"/>
                  <a:t>preservation</a:t>
                </a:r>
                <a:r>
                  <a:rPr lang="it-IT" altLang="it-IT" dirty="0" smtClean="0"/>
                  <a:t> of the </a:t>
                </a:r>
                <a:r>
                  <a:rPr lang="it-IT" altLang="it-IT" dirty="0" err="1" smtClean="0"/>
                  <a:t>angular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momentum</a:t>
                </a:r>
                <a:r>
                  <a:rPr lang="it-IT" altLang="it-IT" dirty="0" smtClean="0"/>
                  <a:t>.</a:t>
                </a:r>
              </a:p>
              <a:p>
                <a:pPr marL="0" indent="0" eaLnBrk="1" hangingPunct="1">
                  <a:buNone/>
                </a:pPr>
                <a:r>
                  <a:rPr lang="it-IT" altLang="it-IT" dirty="0" smtClean="0"/>
                  <a:t>In a </a:t>
                </a:r>
                <a:r>
                  <a:rPr lang="it-IT" altLang="it-IT" dirty="0" err="1" smtClean="0"/>
                  <a:t>closed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system</a:t>
                </a:r>
                <a:r>
                  <a:rPr lang="it-IT" altLang="it-IT" dirty="0" smtClean="0"/>
                  <a:t> (a </a:t>
                </a:r>
                <a:r>
                  <a:rPr lang="it-IT" altLang="it-IT" dirty="0" err="1" smtClean="0"/>
                  <a:t>spacecraft</a:t>
                </a:r>
                <a:r>
                  <a:rPr lang="it-IT" altLang="it-IT" dirty="0" smtClean="0"/>
                  <a:t>) made of </a:t>
                </a:r>
                <a:r>
                  <a:rPr lang="it-IT" altLang="it-IT" dirty="0" err="1" smtClean="0"/>
                  <a:t>two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parts</a:t>
                </a:r>
                <a:r>
                  <a:rPr lang="it-IT" altLang="it-IT" dirty="0" smtClean="0"/>
                  <a:t> (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bus+payload</a:t>
                </a:r>
                <a:r>
                  <a:rPr lang="it-IT" altLang="it-IT" dirty="0" smtClean="0"/>
                  <a:t> and </a:t>
                </a:r>
                <a:r>
                  <a:rPr lang="it-IT" altLang="it-IT" dirty="0" err="1" smtClean="0">
                    <a:solidFill>
                      <a:srgbClr val="FFC000"/>
                    </a:solidFill>
                  </a:rPr>
                  <a:t>momentum</a:t>
                </a:r>
                <a:r>
                  <a:rPr lang="it-IT" altLang="it-IT" dirty="0" smtClean="0">
                    <a:solidFill>
                      <a:srgbClr val="FFC0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C000"/>
                    </a:solidFill>
                  </a:rPr>
                  <a:t>actuator</a:t>
                </a:r>
                <a:r>
                  <a:rPr lang="it-IT" altLang="it-IT" dirty="0" smtClean="0"/>
                  <a:t>), the sum of </a:t>
                </a:r>
                <a:r>
                  <a:rPr lang="it-IT" altLang="it-IT" dirty="0" err="1" smtClean="0"/>
                  <a:t>angular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momenta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constant</a:t>
                </a:r>
                <a:r>
                  <a:rPr lang="it-IT" altLang="it-IT" dirty="0" smtClean="0"/>
                  <a:t>.</a:t>
                </a:r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Therefore</a:t>
                </a:r>
                <a:endParaRPr lang="it-IT" altLang="it-IT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alt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alt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𝑐𝑜𝑛𝑠𝑡</m:t>
                      </m:r>
                    </m:oMath>
                  </m:oMathPara>
                </a14:m>
                <a:endParaRPr lang="it-IT" altLang="it-IT" dirty="0" smtClean="0">
                  <a:solidFill>
                    <a:srgbClr val="FFC000"/>
                  </a:solidFill>
                </a:endParaRPr>
              </a:p>
              <a:p>
                <a:pPr marL="0" indent="0" eaLnBrk="1" hangingPunct="1">
                  <a:buNone/>
                </a:pPr>
                <a:r>
                  <a:rPr lang="it-IT" altLang="it-IT" dirty="0" smtClean="0"/>
                  <a:t>Or, </a:t>
                </a:r>
                <a:r>
                  <a:rPr lang="it-IT" altLang="it-IT" dirty="0" err="1" smtClean="0"/>
                  <a:t>equivalently</a:t>
                </a:r>
                <a:endParaRPr lang="it-IT" altLang="it-IT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altLang="it-IT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altLang="it-IT" dirty="0">
                  <a:solidFill>
                    <a:srgbClr val="FFC000"/>
                  </a:solidFill>
                </a:endParaRPr>
              </a:p>
              <a:p>
                <a:pPr marL="0" indent="0" eaLnBrk="1" hangingPunct="1">
                  <a:buNone/>
                </a:pPr>
                <a:endParaRPr lang="it-IT" altLang="it-IT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858125" cy="5387302"/>
              </a:xfrm>
              <a:blipFill rotWithShape="0">
                <a:blip r:embed="rId3"/>
                <a:stretch>
                  <a:fillRect l="-1552" t="-1131" r="-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189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604897063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5940152" y="1988840"/>
            <a:ext cx="2880320" cy="2880320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1116013" y="1124744"/>
                <a:ext cx="7570787" cy="538003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it-IT" dirty="0" smtClean="0"/>
                  <a:t>Start from </a:t>
                </a:r>
                <a:r>
                  <a:rPr lang="it-IT" dirty="0" err="1"/>
                  <a:t>circular</a:t>
                </a:r>
                <a:r>
                  <a:rPr lang="it-IT" dirty="0"/>
                  <a:t> (</a:t>
                </a:r>
                <a14:m>
                  <m:oMath xmlns:m="http://schemas.openxmlformats.org/officeDocument/2006/math">
                    <m:r>
                      <a:rPr lang="it-IT" i="1" dirty="0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it-IT" dirty="0">
                    <a:solidFill>
                      <a:srgbClr val="00FF0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dirty="0"/>
                  <a:t>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i="1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i="1" smtClea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00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solidFill>
                                        <a:srgbClr val="00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𝐺𝑀</m:t>
                                  </m:r>
                                </m:e>
                                <m:sub>
                                  <m:r>
                                    <a:rPr lang="it-IT" i="1">
                                      <a:solidFill>
                                        <a:srgbClr val="00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it-IT" dirty="0"/>
              </a:p>
              <a:p>
                <a:pPr marL="0" indent="0">
                  <a:buNone/>
                </a:pPr>
                <a:r>
                  <a:rPr lang="it-IT" dirty="0"/>
                  <a:t>Then </a:t>
                </a:r>
                <a:r>
                  <a:rPr lang="it-IT" dirty="0" err="1"/>
                  <a:t>apply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such</a:t>
                </a:r>
                <a:r>
                  <a:rPr lang="it-IT" dirty="0"/>
                  <a:t> </a:t>
                </a:r>
                <a:r>
                  <a:rPr lang="it-IT" dirty="0" err="1"/>
                  <a:t>as</a:t>
                </a:r>
                <a:r>
                  <a:rPr lang="it-IT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den>
                              </m:f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den>
                              </m:f>
                            </m:e>
                          </m:d>
                        </m:e>
                      </m:rad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f>
                            <m:fPr>
                              <m:ctrlP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t-IT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it-IT" i="1" smtClean="0">
                                              <a:solidFill>
                                                <a:srgbClr val="00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solidFill>
                                                <a:srgbClr val="00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solidFill>
                                                <a:srgbClr val="00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it-IT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it-IT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it-IT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𝐺𝑀</m:t>
                                  </m:r>
                                </m:e>
                                <m:sub>
                                  <m:r>
                                    <a:rPr lang="it-IT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6013" y="1124744"/>
                <a:ext cx="7570787" cy="5380037"/>
              </a:xfrm>
              <a:blipFill>
                <a:blip r:embed="rId2"/>
                <a:stretch>
                  <a:fillRect l="-1610" t="-12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6013" y="259879"/>
            <a:ext cx="7559675" cy="504825"/>
          </a:xfrm>
        </p:spPr>
        <p:txBody>
          <a:bodyPr/>
          <a:lstStyle/>
          <a:p>
            <a:r>
              <a:rPr lang="it-IT" dirty="0" err="1" smtClean="0"/>
              <a:t>Circular</a:t>
            </a:r>
            <a:r>
              <a:rPr lang="it-IT" dirty="0" smtClean="0"/>
              <a:t> </a:t>
            </a:r>
            <a:r>
              <a:rPr lang="it-IT" dirty="0" smtClean="0">
                <a:sym typeface="Wingdings" panose="05000000000000000000" pitchFamily="2" charset="2"/>
              </a:rPr>
              <a:t></a:t>
            </a:r>
            <a:r>
              <a:rPr lang="it-IT" dirty="0" smtClean="0"/>
              <a:t> </a:t>
            </a:r>
            <a:r>
              <a:rPr lang="it-IT" dirty="0" err="1" smtClean="0"/>
              <a:t>Elliptical</a:t>
            </a:r>
            <a:r>
              <a:rPr lang="it-IT" dirty="0" smtClean="0"/>
              <a:t> </a:t>
            </a:r>
            <a:r>
              <a:rPr lang="it-IT" dirty="0" err="1" smtClean="0"/>
              <a:t>Orbit</a:t>
            </a:r>
            <a:endParaRPr lang="it-IT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C8DAF-9F0B-4E73-AD4B-9EC43806CC7C}" type="slidenum">
              <a:rPr lang="it-IT" altLang="it-IT" smtClean="0"/>
              <a:pPr/>
              <a:t>19</a:t>
            </a:fld>
            <a:endParaRPr lang="it-IT" altLang="it-IT" dirty="0"/>
          </a:p>
        </p:txBody>
      </p:sp>
      <p:sp>
        <p:nvSpPr>
          <p:cNvPr id="10" name="Oval 9"/>
          <p:cNvSpPr/>
          <p:nvPr/>
        </p:nvSpPr>
        <p:spPr>
          <a:xfrm>
            <a:off x="6660232" y="2708920"/>
            <a:ext cx="1440160" cy="14265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 10"/>
          <p:cNvSpPr/>
          <p:nvPr/>
        </p:nvSpPr>
        <p:spPr>
          <a:xfrm>
            <a:off x="5940152" y="1988840"/>
            <a:ext cx="2880320" cy="43204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380312" y="1980334"/>
            <a:ext cx="1128606" cy="18160"/>
          </a:xfrm>
          <a:prstGeom prst="straightConnector1">
            <a:avLst/>
          </a:prstGeom>
          <a:ln w="571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784516" y="1388996"/>
                <a:ext cx="69063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200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rgbClr val="00FF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4516" y="1388996"/>
                <a:ext cx="690638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7368347" y="2846569"/>
            <a:ext cx="481222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002060"/>
                </a:solidFill>
              </a:rPr>
              <a:t>R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56176" y="3636313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chemeClr val="accent1"/>
                </a:solidFill>
              </a:rPr>
              <a:t>Me</a:t>
            </a:r>
            <a:endParaRPr lang="it-IT" dirty="0">
              <a:solidFill>
                <a:schemeClr val="accent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975516" y="1998494"/>
            <a:ext cx="36823" cy="4319332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23048" y="4563706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C000"/>
                </a:solidFill>
              </a:rPr>
              <a:t>A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236296" y="1859305"/>
            <a:ext cx="288032" cy="2783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2" name="Straight Arrow Connector 31"/>
          <p:cNvCxnSpPr>
            <a:endCxn id="11" idx="0"/>
          </p:cNvCxnSpPr>
          <p:nvPr/>
        </p:nvCxnSpPr>
        <p:spPr>
          <a:xfrm flipV="1">
            <a:off x="7380312" y="1988840"/>
            <a:ext cx="0" cy="1483888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366055" y="1984266"/>
            <a:ext cx="1304908" cy="1285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396925" y="1370639"/>
                <a:ext cx="16939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6925" y="1370639"/>
                <a:ext cx="1693925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5776527" y="6307685"/>
            <a:ext cx="1675793" cy="584775"/>
            <a:chOff x="5776527" y="6307685"/>
            <a:chExt cx="1675793" cy="584775"/>
          </a:xfrm>
        </p:grpSpPr>
        <p:cxnSp>
          <p:nvCxnSpPr>
            <p:cNvPr id="21" name="Straight Arrow Connector 20"/>
            <p:cNvCxnSpPr/>
            <p:nvPr/>
          </p:nvCxnSpPr>
          <p:spPr>
            <a:xfrm flipH="1">
              <a:off x="5776527" y="6308502"/>
              <a:ext cx="1675793" cy="0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261847" y="6307685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dirty="0" smtClean="0">
                  <a:solidFill>
                    <a:srgbClr val="00FF00"/>
                  </a:solidFill>
                </a:rPr>
                <a:t>V1</a:t>
              </a:r>
              <a:endParaRPr lang="it-IT" dirty="0">
                <a:solidFill>
                  <a:srgbClr val="00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366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/>
      <p:bldP spid="20" grpId="0"/>
      <p:bldP spid="18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Momentum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Actuators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Where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altLang="it-IT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err="1"/>
                  <a:t>i</a:t>
                </a:r>
                <a:r>
                  <a:rPr lang="it-IT" altLang="it-IT" dirty="0" err="1" smtClean="0"/>
                  <a:t>s</a:t>
                </a:r>
                <a:r>
                  <a:rPr lang="it-IT" altLang="it-IT" dirty="0" smtClean="0"/>
                  <a:t> the 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angular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momentum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 </a:t>
                </a:r>
                <a:r>
                  <a:rPr lang="it-IT" altLang="it-IT" dirty="0" smtClean="0"/>
                  <a:t>of a body and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the </a:t>
                </a:r>
                <a:r>
                  <a:rPr lang="it-IT" altLang="it-IT" dirty="0" err="1" smtClean="0"/>
                  <a:t>product</a:t>
                </a:r>
                <a:r>
                  <a:rPr lang="it-IT" altLang="it-IT" dirty="0" smtClean="0"/>
                  <a:t> of </a:t>
                </a:r>
                <a:r>
                  <a:rPr lang="it-IT" altLang="it-IT" dirty="0" err="1" smtClean="0"/>
                  <a:t>its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inertia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tensor</a:t>
                </a:r>
                <a:r>
                  <a:rPr lang="it-IT" altLang="it-IT" dirty="0" smtClean="0"/>
                  <a:t> (</a:t>
                </a:r>
                <a:r>
                  <a:rPr lang="it-IT" altLang="it-IT" dirty="0" err="1" smtClean="0"/>
                  <a:t>matrix</a:t>
                </a:r>
                <a:r>
                  <a:rPr lang="it-IT" altLang="it-IT" dirty="0" smtClean="0"/>
                  <a:t>) </a:t>
                </a:r>
                <a14:m>
                  <m:oMath xmlns:m="http://schemas.openxmlformats.org/officeDocument/2006/math">
                    <m:r>
                      <a:rPr lang="it-IT" altLang="it-IT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it-IT" altLang="it-IT" dirty="0" smtClean="0"/>
                  <a:t> and </a:t>
                </a:r>
                <a:r>
                  <a:rPr lang="it-IT" altLang="it-IT" dirty="0" err="1" smtClean="0"/>
                  <a:t>its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angular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velocity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alt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it-IT" altLang="it-IT" dirty="0" smtClean="0"/>
                  <a:t>.</a:t>
                </a:r>
              </a:p>
              <a:p>
                <a:pPr marL="0" indent="0" eaLnBrk="1" hangingPunct="1">
                  <a:buNone/>
                </a:pPr>
                <a:r>
                  <a:rPr lang="it-IT" altLang="it-IT" dirty="0" smtClean="0"/>
                  <a:t>A </a:t>
                </a:r>
                <a:r>
                  <a:rPr lang="it-IT" altLang="it-IT" dirty="0" err="1" smtClean="0"/>
                  <a:t>reaction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wheel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generates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internally</a:t>
                </a:r>
                <a:r>
                  <a:rPr lang="it-IT" altLang="it-IT" dirty="0" smtClean="0"/>
                  <a:t> an </a:t>
                </a:r>
                <a:r>
                  <a:rPr lang="it-IT" altLang="it-IT" dirty="0" err="1" smtClean="0"/>
                  <a:t>angular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momentum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altLang="it-IT" dirty="0" smtClean="0"/>
                  <a:t> by </a:t>
                </a:r>
                <a:r>
                  <a:rPr lang="it-IT" altLang="it-IT" dirty="0" err="1" smtClean="0"/>
                  <a:t>means</a:t>
                </a:r>
                <a:r>
                  <a:rPr lang="it-IT" altLang="it-IT" dirty="0" smtClean="0"/>
                  <a:t> of:</a:t>
                </a:r>
              </a:p>
              <a:p>
                <a:pPr eaLnBrk="1" hangingPunct="1"/>
                <a:r>
                  <a:rPr lang="it-IT" altLang="it-IT" dirty="0" smtClean="0"/>
                  <a:t>a </a:t>
                </a:r>
                <a:r>
                  <a:rPr lang="it-IT" altLang="it-IT" dirty="0" err="1" smtClean="0"/>
                  <a:t>motor</a:t>
                </a:r>
                <a:r>
                  <a:rPr lang="it-IT" altLang="it-IT" dirty="0" smtClean="0"/>
                  <a:t> spinning </a:t>
                </a:r>
                <a:r>
                  <a:rPr lang="it-IT" altLang="it-IT" dirty="0" err="1" smtClean="0"/>
                  <a:t>at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speed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alt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it-IT" altLang="it-IT" dirty="0" smtClean="0"/>
              </a:p>
              <a:p>
                <a:pPr eaLnBrk="1" hangingPunct="1"/>
                <a:r>
                  <a:rPr lang="it-IT" altLang="it-IT" dirty="0" smtClean="0"/>
                  <a:t>a mass of </a:t>
                </a:r>
                <a:r>
                  <a:rPr lang="it-IT" altLang="it-IT" dirty="0" err="1" smtClean="0"/>
                  <a:t>inertia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it-IT" altLang="it-IT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  <a:blipFill rotWithShape="0">
                <a:blip r:embed="rId3"/>
                <a:stretch>
                  <a:fillRect l="-1585" t="-1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190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026179886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Momentum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Actuators</a:t>
            </a:r>
            <a:endParaRPr lang="en-US" altLang="it-IT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210050"/>
            <a:ext cx="7691637" cy="5387302"/>
          </a:xfrm>
        </p:spPr>
        <p:txBody>
          <a:bodyPr/>
          <a:lstStyle/>
          <a:p>
            <a:pPr marL="0" indent="0" eaLnBrk="1" hangingPunct="1">
              <a:buNone/>
            </a:pPr>
            <a:endParaRPr lang="it-IT" altLang="it-IT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191</a:t>
            </a:fld>
            <a:endParaRPr lang="it-IT" alt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90908"/>
            <a:ext cx="4572000" cy="3002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" r="6304"/>
          <a:stretch/>
        </p:blipFill>
        <p:spPr>
          <a:xfrm>
            <a:off x="0" y="914214"/>
            <a:ext cx="5328593" cy="326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98939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Momentum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Actuators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Consequently the </a:t>
                </a:r>
                <a:r>
                  <a:rPr lang="it-IT" altLang="it-IT" dirty="0" err="1"/>
                  <a:t>spacecraft</a:t>
                </a:r>
                <a:r>
                  <a:rPr lang="it-IT" altLang="it-IT" dirty="0"/>
                  <a:t> </a:t>
                </a:r>
                <a:r>
                  <a:rPr lang="it-IT" altLang="it-IT" dirty="0" err="1"/>
                  <a:t>will</a:t>
                </a:r>
                <a:r>
                  <a:rPr lang="it-IT" altLang="it-IT" dirty="0"/>
                  <a:t> </a:t>
                </a:r>
                <a:r>
                  <a:rPr lang="it-IT" altLang="it-IT" dirty="0" err="1"/>
                  <a:t>acquire</a:t>
                </a:r>
                <a:r>
                  <a:rPr lang="it-IT" altLang="it-IT" dirty="0"/>
                  <a:t> the opposite </a:t>
                </a:r>
                <a:r>
                  <a:rPr lang="it-IT" altLang="it-IT" dirty="0" err="1"/>
                  <a:t>momentum</a:t>
                </a:r>
                <a:endParaRPr lang="it-IT" altLang="it-IT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altLang="it-IT" dirty="0"/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Therefore</a:t>
                </a:r>
                <a:r>
                  <a:rPr lang="it-IT" altLang="it-IT" dirty="0" smtClean="0"/>
                  <a:t> a 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spin 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variation</a:t>
                </a:r>
                <a:endParaRPr lang="it-IT" altLang="it-IT" dirty="0" smtClean="0">
                  <a:solidFill>
                    <a:srgbClr val="00FF00"/>
                  </a:solidFill>
                </a:endParaRP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it-IT" altLang="it-IT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alt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it-IT" altLang="it-IT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altLang="it-IT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it-IT" altLang="it-IT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it-IT" alt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sSub>
                            <m:sSubPr>
                              <m:ctrlPr>
                                <a:rPr lang="it-IT" alt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alt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alt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altLang="it-IT" dirty="0" smtClean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  <a:blipFill rotWithShape="0">
                <a:blip r:embed="rId3"/>
                <a:stretch>
                  <a:fillRect l="-1585" t="-1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192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752197903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Momentum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Actuators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Orbital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manoeuvres</a:t>
                </a:r>
                <a:r>
                  <a:rPr lang="it-IT" altLang="it-IT" dirty="0" smtClean="0"/>
                  <a:t>:</a:t>
                </a:r>
              </a:p>
              <a:p>
                <a:pPr eaLnBrk="1" hangingPunct="1"/>
                <a:r>
                  <a:rPr lang="it-IT" altLang="it-IT" dirty="0" err="1" smtClean="0"/>
                  <a:t>Spining</a:t>
                </a:r>
                <a:r>
                  <a:rPr lang="it-IT" altLang="it-IT" dirty="0" smtClean="0"/>
                  <a:t>/</a:t>
                </a:r>
                <a:r>
                  <a:rPr lang="it-IT" altLang="it-IT" dirty="0" err="1" smtClean="0"/>
                  <a:t>despinning</a:t>
                </a:r>
                <a:r>
                  <a:rPr lang="it-IT" altLang="it-IT" dirty="0" smtClean="0"/>
                  <a:t>: the 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motor must 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maintain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 a 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given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velocity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alt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altLang="it-IT" dirty="0" smtClean="0"/>
                  <a:t> to </a:t>
                </a:r>
                <a:r>
                  <a:rPr lang="it-IT" altLang="it-IT" dirty="0" err="1" smtClean="0"/>
                  <a:t>allow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spacecraft</a:t>
                </a:r>
                <a:r>
                  <a:rPr lang="it-IT" altLang="it-IT" dirty="0" smtClean="0"/>
                  <a:t> to </a:t>
                </a:r>
                <a:r>
                  <a:rPr lang="it-IT" altLang="it-IT" dirty="0" err="1" smtClean="0"/>
                  <a:t>achieve</a:t>
                </a:r>
                <a:r>
                  <a:rPr lang="it-IT" altLang="it-IT" dirty="0" smtClean="0"/>
                  <a:t> a </a:t>
                </a:r>
                <a:r>
                  <a:rPr lang="it-IT" altLang="it-IT" dirty="0" err="1" smtClean="0"/>
                  <a:t>given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altLang="it-IT" dirty="0" smtClean="0"/>
                  <a:t>.</a:t>
                </a:r>
                <a:br>
                  <a:rPr lang="it-IT" altLang="it-IT" dirty="0" smtClean="0"/>
                </a:br>
                <a:r>
                  <a:rPr lang="it-IT" altLang="it-IT" dirty="0" smtClean="0"/>
                  <a:t>E.g. to </a:t>
                </a:r>
                <a:r>
                  <a:rPr lang="it-IT" altLang="it-IT" dirty="0" err="1" smtClean="0"/>
                  <a:t>despin</a:t>
                </a:r>
                <a:r>
                  <a:rPr lang="it-IT" altLang="it-IT" dirty="0" smtClean="0"/>
                  <a:t> from an </a:t>
                </a:r>
                <a:r>
                  <a:rPr lang="it-IT" altLang="it-IT" dirty="0" err="1" smtClean="0"/>
                  <a:t>initial</a:t>
                </a:r>
                <a:r>
                  <a:rPr lang="it-IT" altLang="it-IT" dirty="0" smtClean="0"/>
                  <a:t> spin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altLang="it-IT" dirty="0" smtClean="0"/>
                  <a:t> to 0, or from an </a:t>
                </a:r>
                <a:r>
                  <a:rPr lang="it-IT" altLang="it-IT" dirty="0" err="1" smtClean="0"/>
                  <a:t>initial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null</a:t>
                </a:r>
                <a:r>
                  <a:rPr lang="it-IT" altLang="it-IT" dirty="0" smtClean="0"/>
                  <a:t> spin to a </a:t>
                </a:r>
                <a:r>
                  <a:rPr lang="it-IT" altLang="it-IT" dirty="0" err="1" smtClean="0"/>
                  <a:t>desired</a:t>
                </a:r>
                <a:r>
                  <a:rPr lang="it-IT" altLang="it-IT" dirty="0" smtClean="0"/>
                  <a:t> spin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altLang="it-IT" dirty="0" smtClean="0"/>
              </a:p>
              <a:p>
                <a:pPr eaLnBrk="1" hangingPunct="1"/>
                <a:r>
                  <a:rPr lang="it-IT" altLang="it-IT" dirty="0" err="1" smtClean="0"/>
                  <a:t>Rotation</a:t>
                </a:r>
                <a:r>
                  <a:rPr lang="it-IT" altLang="it-IT" dirty="0" smtClean="0"/>
                  <a:t>: </a:t>
                </a:r>
                <a:r>
                  <a:rPr lang="it-IT" altLang="it-IT" dirty="0"/>
                  <a:t>the </a:t>
                </a:r>
                <a:r>
                  <a:rPr lang="it-IT" altLang="it-IT" dirty="0">
                    <a:solidFill>
                      <a:srgbClr val="00FF00"/>
                    </a:solidFill>
                  </a:rPr>
                  <a:t>motor must 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rotate a </a:t>
                </a:r>
                <a:r>
                  <a:rPr lang="it-IT" altLang="it-IT" dirty="0" err="1">
                    <a:solidFill>
                      <a:srgbClr val="00FF00"/>
                    </a:solidFill>
                  </a:rPr>
                  <a:t>given</a:t>
                </a:r>
                <a:r>
                  <a:rPr lang="it-IT" altLang="it-IT" dirty="0">
                    <a:solidFill>
                      <a:srgbClr val="00FF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additional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 angle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it-IT" altLang="it-IT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altLang="it-IT" dirty="0"/>
                  <a:t> to </a:t>
                </a:r>
                <a:r>
                  <a:rPr lang="it-IT" altLang="it-IT" dirty="0" smtClean="0"/>
                  <a:t>rotate </a:t>
                </a:r>
                <a:r>
                  <a:rPr lang="it-IT" altLang="it-IT" dirty="0" err="1" smtClean="0"/>
                  <a:t>spacecraft</a:t>
                </a:r>
                <a:r>
                  <a:rPr lang="it-IT" altLang="it-IT" dirty="0" smtClean="0"/>
                  <a:t> by an angle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it-IT" altLang="it-IT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altLang="it-IT" dirty="0" smtClean="0"/>
                  <a:t>.</a:t>
                </a:r>
                <a:br>
                  <a:rPr lang="it-IT" altLang="it-IT" dirty="0" smtClean="0"/>
                </a:br>
                <a:r>
                  <a:rPr lang="it-IT" altLang="it-IT" dirty="0" smtClean="0"/>
                  <a:t>E.g</a:t>
                </a:r>
                <a:r>
                  <a:rPr lang="it-IT" altLang="it-IT" dirty="0"/>
                  <a:t>. to </a:t>
                </a:r>
                <a:r>
                  <a:rPr lang="it-IT" altLang="it-IT" dirty="0" err="1" smtClean="0"/>
                  <a:t>aim</a:t>
                </a:r>
                <a:r>
                  <a:rPr lang="it-IT" altLang="it-IT" dirty="0" smtClean="0"/>
                  <a:t> to a </a:t>
                </a:r>
                <a:r>
                  <a:rPr lang="it-IT" altLang="it-IT" dirty="0" err="1" smtClean="0"/>
                  <a:t>desired</a:t>
                </a:r>
                <a:r>
                  <a:rPr lang="it-IT" altLang="it-IT" dirty="0" smtClean="0"/>
                  <a:t> target (</a:t>
                </a:r>
                <a:r>
                  <a:rPr lang="it-IT" altLang="it-IT" dirty="0" err="1" smtClean="0"/>
                  <a:t>required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rotation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alt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it-IT" altLang="it-IT" dirty="0" smtClean="0"/>
                  <a:t>)</a:t>
                </a:r>
                <a:br>
                  <a:rPr lang="it-IT" altLang="it-IT" dirty="0" smtClean="0"/>
                </a:br>
                <a:endParaRPr lang="it-IT" altLang="it-IT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  <a:blipFill rotWithShape="0">
                <a:blip r:embed="rId3"/>
                <a:stretch>
                  <a:fillRect l="-1585" t="-1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193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155845879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Momentum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Actuators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</p:spPr>
            <p:txBody>
              <a:bodyPr/>
              <a:lstStyle/>
              <a:p>
                <a:pPr marL="352425" indent="0" eaLnBrk="1" hangingPunct="1">
                  <a:buNone/>
                </a:pPr>
                <a:r>
                  <a:rPr lang="it-IT" altLang="it-IT" dirty="0" smtClean="0"/>
                  <a:t>Mind </a:t>
                </a:r>
                <a:r>
                  <a:rPr lang="it-IT" altLang="it-IT" dirty="0" err="1" smtClean="0"/>
                  <a:t>that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if</a:t>
                </a:r>
                <a:r>
                  <a:rPr lang="it-IT" altLang="it-IT" dirty="0" smtClean="0"/>
                  <a:t> the </a:t>
                </a:r>
                <a:r>
                  <a:rPr lang="it-IT" altLang="it-IT" dirty="0" err="1" smtClean="0"/>
                  <a:t>motor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was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rotating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at</a:t>
                </a:r>
                <a:r>
                  <a:rPr lang="it-IT" altLang="it-IT" dirty="0" smtClean="0"/>
                  <a:t> an </a:t>
                </a:r>
                <a:r>
                  <a:rPr lang="it-IT" altLang="it-IT" dirty="0" err="1" smtClean="0"/>
                  <a:t>initial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velocity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this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corresponds</a:t>
                </a:r>
                <a:r>
                  <a:rPr lang="it-IT" altLang="it-IT" dirty="0" smtClean="0"/>
                  <a:t> to an </a:t>
                </a:r>
                <a:r>
                  <a:rPr lang="it-IT" altLang="it-IT" dirty="0" err="1" smtClean="0"/>
                  <a:t>acceleration</a:t>
                </a:r>
                <a:r>
                  <a:rPr lang="it-IT" altLang="it-IT" dirty="0" smtClean="0"/>
                  <a:t> and </a:t>
                </a:r>
                <a:r>
                  <a:rPr lang="it-IT" altLang="it-IT" dirty="0" err="1" smtClean="0"/>
                  <a:t>deceleration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altLang="it-IT" dirty="0" smtClean="0"/>
                  <a:t> for a </a:t>
                </a:r>
                <a:r>
                  <a:rPr lang="it-IT" altLang="it-IT" dirty="0" err="1" smtClean="0"/>
                  <a:t>given</a:t>
                </a:r>
                <a:r>
                  <a:rPr lang="it-IT" altLang="it-IT" dirty="0" smtClean="0"/>
                  <a:t>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alt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it-IT" altLang="it-IT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alt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it-IT" altLang="it-IT" dirty="0"/>
              </a:p>
              <a:p>
                <a:pPr eaLnBrk="1" hangingPunct="1"/>
                <a:r>
                  <a:rPr lang="it-IT" altLang="it-IT" dirty="0" err="1" smtClean="0"/>
                  <a:t>Compensating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external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torques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it-IT" altLang="it-IT" dirty="0" smtClean="0"/>
                  <a:t> (e.g. solar pressure on non </a:t>
                </a:r>
                <a:r>
                  <a:rPr lang="it-IT" altLang="it-IT" dirty="0" err="1" smtClean="0"/>
                  <a:t>uniform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lateral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surfaces</a:t>
                </a:r>
                <a:r>
                  <a:rPr lang="it-IT" altLang="it-IT" dirty="0" smtClean="0"/>
                  <a:t>).</a:t>
                </a:r>
                <a:br>
                  <a:rPr lang="it-IT" altLang="it-IT" dirty="0" smtClean="0"/>
                </a:br>
                <a:r>
                  <a:rPr lang="it-IT" altLang="it-IT" dirty="0" err="1" smtClean="0"/>
                  <a:t>This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requires</a:t>
                </a:r>
                <a:r>
                  <a:rPr lang="it-IT" altLang="it-IT" dirty="0" smtClean="0"/>
                  <a:t> an </a:t>
                </a:r>
                <a:r>
                  <a:rPr lang="it-IT" altLang="it-IT" dirty="0" err="1" smtClean="0"/>
                  <a:t>acceleration</a:t>
                </a:r>
                <a:r>
                  <a:rPr lang="it-IT" altLang="it-IT" dirty="0"/>
                  <a:t/>
                </a:r>
                <a:br>
                  <a:rPr lang="it-IT" altLang="it-IT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it-IT" altLang="it-IT" b="0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f>
                      <m:fPr>
                        <m:ctrlPr>
                          <a:rPr lang="it-IT" altLang="it-IT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altLang="it-IT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it-IT" altLang="it-IT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altLang="it-IT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it-IT" altLang="it-IT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it-IT" altLang="it-IT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it-IT" alt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it-IT" altLang="it-IT" dirty="0" smtClean="0"/>
                  <a:t/>
                </a:r>
                <a:br>
                  <a:rPr lang="it-IT" altLang="it-IT" dirty="0" smtClean="0"/>
                </a:br>
                <a:r>
                  <a:rPr lang="it-IT" altLang="it-IT" dirty="0" err="1" smtClean="0"/>
                  <a:t>that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, an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ever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increasing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angular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acceleration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which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will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soon</a:t>
                </a:r>
                <a:r>
                  <a:rPr lang="it-IT" altLang="it-IT" dirty="0" smtClean="0"/>
                  <a:t> drive </a:t>
                </a:r>
                <a:r>
                  <a:rPr lang="it-IT" altLang="it-IT" dirty="0" err="1" smtClean="0"/>
                  <a:t>motor</a:t>
                </a:r>
                <a:r>
                  <a:rPr lang="it-IT" altLang="it-IT" dirty="0" smtClean="0"/>
                  <a:t>/ </a:t>
                </a:r>
                <a:r>
                  <a:rPr lang="it-IT" altLang="it-IT" dirty="0" err="1" smtClean="0"/>
                  <a:t>wheel</a:t>
                </a:r>
                <a:r>
                  <a:rPr lang="it-IT" altLang="it-IT" dirty="0" smtClean="0"/>
                  <a:t> to 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saturate</a:t>
                </a:r>
                <a:r>
                  <a:rPr lang="it-IT" altLang="it-IT" dirty="0" smtClean="0"/>
                  <a:t> to </a:t>
                </a:r>
                <a:r>
                  <a:rPr lang="it-IT" altLang="it-IT" dirty="0" err="1" smtClean="0"/>
                  <a:t>its</a:t>
                </a:r>
                <a:r>
                  <a:rPr lang="it-IT" altLang="it-IT" dirty="0" smtClean="0"/>
                  <a:t> maximum </a:t>
                </a:r>
                <a:r>
                  <a:rPr lang="it-IT" altLang="it-IT" dirty="0" err="1" smtClean="0"/>
                  <a:t>speed</a:t>
                </a:r>
                <a:r>
                  <a:rPr lang="it-IT" altLang="it-IT" dirty="0" smtClean="0"/>
                  <a:t>!!!</a:t>
                </a:r>
                <a:endParaRPr lang="it-IT" altLang="it-IT" dirty="0"/>
              </a:p>
              <a:p>
                <a:pPr eaLnBrk="1" hangingPunct="1"/>
                <a:endParaRPr lang="it-IT" altLang="it-IT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  <a:blipFill rotWithShape="0">
                <a:blip r:embed="rId3"/>
                <a:stretch>
                  <a:fillRect l="-1426" t="-1131" r="-2060" b="-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194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367802716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Momentum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Actuators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err="1" smtClean="0">
                    <a:solidFill>
                      <a:srgbClr val="00FF00"/>
                    </a:solidFill>
                  </a:rPr>
                  <a:t>Advantages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:</a:t>
                </a:r>
              </a:p>
              <a:p>
                <a:pPr eaLnBrk="1" hangingPunct="1"/>
                <a:r>
                  <a:rPr lang="it-IT" altLang="it-IT" dirty="0" err="1" smtClean="0">
                    <a:solidFill>
                      <a:srgbClr val="00FF00"/>
                    </a:solidFill>
                  </a:rPr>
                  <a:t>Very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 fast and easy to control</a:t>
                </a:r>
                <a:endParaRPr lang="it-IT" altLang="it-IT" dirty="0">
                  <a:solidFill>
                    <a:srgbClr val="00FF00"/>
                  </a:solidFill>
                </a:endParaRPr>
              </a:p>
              <a:p>
                <a:pPr marL="0" indent="0" eaLnBrk="1" hangingPunct="1">
                  <a:buNone/>
                </a:pPr>
                <a:r>
                  <a:rPr lang="it-IT" altLang="it-IT" dirty="0" smtClean="0">
                    <a:solidFill>
                      <a:srgbClr val="FF0000"/>
                    </a:solidFill>
                  </a:rPr>
                  <a:t>Drawbacks:</a:t>
                </a:r>
              </a:p>
              <a:p>
                <a:pPr eaLnBrk="1" hangingPunct="1"/>
                <a:r>
                  <a:rPr lang="it-IT" altLang="it-IT" dirty="0" smtClean="0">
                    <a:solidFill>
                      <a:srgbClr val="FF0000"/>
                    </a:solidFill>
                  </a:rPr>
                  <a:t>Motor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shall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continuously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dissipate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power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to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maintain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its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spin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alt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it-IT" altLang="it-IT" dirty="0" smtClean="0">
                  <a:solidFill>
                    <a:srgbClr val="FF0000"/>
                  </a:solidFill>
                </a:endParaRPr>
              </a:p>
              <a:p>
                <a:pPr eaLnBrk="1" hangingPunct="1"/>
                <a:r>
                  <a:rPr lang="it-IT" altLang="it-IT" dirty="0" err="1" smtClean="0">
                    <a:solidFill>
                      <a:srgbClr val="FF0000"/>
                    </a:solidFill>
                  </a:rPr>
                  <a:t>Saturation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: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sooner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or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later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the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wheel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saturates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and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requires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desaturation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(transfer of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its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angular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momentum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to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another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attitude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actuator</a:t>
                </a:r>
                <a:endParaRPr lang="it-IT" altLang="it-IT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  <a:blipFill rotWithShape="0">
                <a:blip r:embed="rId3"/>
                <a:stretch>
                  <a:fillRect l="-1585" t="-1131" r="-1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195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978892471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Magnetic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Actuators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858125" cy="5387302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A </a:t>
                </a:r>
                <a:r>
                  <a:rPr lang="it-IT" altLang="it-IT" dirty="0" err="1" smtClean="0"/>
                  <a:t>magnetic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actuator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based</a:t>
                </a:r>
                <a:r>
                  <a:rPr lang="it-IT" altLang="it-IT" dirty="0" smtClean="0"/>
                  <a:t> on the </a:t>
                </a:r>
                <a:r>
                  <a:rPr lang="it-IT" altLang="it-IT" dirty="0" err="1" smtClean="0"/>
                  <a:t>magnetic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interaction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between</a:t>
                </a:r>
                <a:r>
                  <a:rPr lang="it-IT" altLang="it-IT" dirty="0" smtClean="0"/>
                  <a:t> an </a:t>
                </a:r>
                <a:r>
                  <a:rPr lang="it-IT" altLang="it-IT" dirty="0" err="1" smtClean="0"/>
                  <a:t>internally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generated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magnetic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momentum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alt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altLang="it-IT" dirty="0" smtClean="0"/>
                  <a:t> and the Earth (or </a:t>
                </a:r>
                <a:r>
                  <a:rPr lang="it-IT" altLang="it-IT" dirty="0" err="1" smtClean="0"/>
                  <a:t>other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planet</a:t>
                </a:r>
                <a:r>
                  <a:rPr lang="it-IT" altLang="it-IT" dirty="0" smtClean="0"/>
                  <a:t>) </a:t>
                </a:r>
                <a:r>
                  <a:rPr lang="it-IT" altLang="it-IT" dirty="0" err="1" smtClean="0"/>
                  <a:t>magnetic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field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alt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altLang="it-IT" dirty="0" smtClean="0"/>
                  <a:t>.</a:t>
                </a:r>
              </a:p>
              <a:p>
                <a:pPr marL="0" indent="0" eaLnBrk="1" hangingPunct="1">
                  <a:buNone/>
                </a:pPr>
                <a:endParaRPr lang="it-IT" altLang="it-IT" dirty="0"/>
              </a:p>
              <a:p>
                <a:pPr marL="0" indent="0" algn="r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it-IT" alt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it-IT" alt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it-IT" alt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it-IT" alt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it-IT" altLang="it-IT" dirty="0" smtClean="0"/>
              </a:p>
              <a:p>
                <a:pPr marL="0" indent="0" algn="r" eaLnBrk="1" hangingPunct="1">
                  <a:buNone/>
                </a:pPr>
                <a:endParaRPr lang="it-IT" altLang="it-IT" i="1" dirty="0" smtClean="0">
                  <a:solidFill>
                    <a:srgbClr val="FFC000"/>
                  </a:solidFill>
                  <a:latin typeface="Cambria Math" panose="02040503050406030204" pitchFamily="18" charset="0"/>
                </a:endParaRPr>
              </a:p>
              <a:p>
                <a:pPr marL="0" indent="0" algn="r" eaLnBrk="1" hangingPunct="1">
                  <a:buNone/>
                </a:pPr>
                <a14:m>
                  <m:oMath xmlns:m="http://schemas.openxmlformats.org/officeDocument/2006/math">
                    <m:r>
                      <a:rPr lang="it-IT" alt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perpendicular</a:t>
                </a:r>
                <a:r>
                  <a:rPr lang="it-IT" altLang="it-IT" dirty="0"/>
                  <a:t/>
                </a:r>
                <a:br>
                  <a:rPr lang="it-IT" altLang="it-IT" dirty="0"/>
                </a:br>
                <a:r>
                  <a:rPr lang="it-IT" altLang="it-IT" dirty="0" smtClean="0"/>
                  <a:t>to </a:t>
                </a:r>
                <a:r>
                  <a:rPr lang="it-IT" altLang="it-IT" dirty="0" err="1" smtClean="0"/>
                  <a:t>both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alt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altLang="it-IT" dirty="0" smtClean="0"/>
                  <a:t> and </a:t>
                </a:r>
                <a14:m>
                  <m:oMath xmlns:m="http://schemas.openxmlformats.org/officeDocument/2006/math">
                    <m:r>
                      <a:rPr lang="it-IT" alt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endParaRPr lang="it-IT" altLang="it-IT" dirty="0" smtClean="0"/>
              </a:p>
              <a:p>
                <a:pPr marL="0" indent="0" algn="r" eaLnBrk="1" hangingPunct="1">
                  <a:buNone/>
                </a:pPr>
                <a:endParaRPr lang="it-IT" altLang="it-IT" i="1" dirty="0" smtClean="0">
                  <a:solidFill>
                    <a:srgbClr val="FFC000"/>
                  </a:solidFill>
                  <a:latin typeface="Cambria Math" panose="02040503050406030204" pitchFamily="18" charset="0"/>
                </a:endParaRPr>
              </a:p>
              <a:p>
                <a:pPr marL="0" indent="0" algn="r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it-IT" altLang="it-IT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it-IT" alt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d>
                        <m:dPr>
                          <m:begChr m:val="|"/>
                          <m:endChr m:val="|"/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it-IT" alt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func>
                        <m:funcPr>
                          <m:ctrlP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altLang="it-IT" b="0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it-IT" altLang="it-IT" dirty="0"/>
              </a:p>
              <a:p>
                <a:pPr marL="0" indent="0" algn="r" eaLnBrk="1" hangingPunct="1">
                  <a:buNone/>
                </a:pPr>
                <a:endParaRPr lang="it-IT" altLang="it-IT" dirty="0"/>
              </a:p>
              <a:p>
                <a:pPr marL="0" indent="0" algn="r" eaLnBrk="1" hangingPunct="1">
                  <a:buNone/>
                </a:pPr>
                <a:endParaRPr lang="it-IT" altLang="it-IT" dirty="0" smtClean="0"/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858125" cy="5387302"/>
              </a:xfrm>
              <a:blipFill rotWithShape="0">
                <a:blip r:embed="rId3"/>
                <a:stretch>
                  <a:fillRect l="-1552" t="-1131" r="-1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196</a:t>
            </a:fld>
            <a:endParaRPr lang="it-IT" alt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8" b="7767"/>
          <a:stretch/>
        </p:blipFill>
        <p:spPr>
          <a:xfrm>
            <a:off x="-1" y="3429000"/>
            <a:ext cx="518374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97514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Magnetic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Actuators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858125" cy="5387302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A </a:t>
                </a:r>
                <a:r>
                  <a:rPr lang="it-IT" altLang="it-IT" dirty="0" err="1" smtClean="0"/>
                  <a:t>magnetic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actuator</a:t>
                </a:r>
                <a:r>
                  <a:rPr lang="it-IT" altLang="it-IT" dirty="0" smtClean="0"/>
                  <a:t> can be made of </a:t>
                </a:r>
                <a:r>
                  <a:rPr lang="it-IT" altLang="it-IT" dirty="0" err="1" smtClean="0"/>
                  <a:t>either</a:t>
                </a:r>
                <a:r>
                  <a:rPr lang="it-IT" altLang="it-IT" dirty="0" smtClean="0"/>
                  <a:t>:</a:t>
                </a:r>
              </a:p>
              <a:p>
                <a:pPr eaLnBrk="1" hangingPunct="1"/>
                <a:r>
                  <a:rPr lang="it-IT" altLang="it-IT" dirty="0" smtClean="0"/>
                  <a:t>A </a:t>
                </a:r>
                <a:r>
                  <a:rPr lang="it-IT" altLang="it-IT" dirty="0" err="1" smtClean="0"/>
                  <a:t>magnet</a:t>
                </a:r>
                <a:r>
                  <a:rPr lang="it-IT" altLang="it-IT" dirty="0" smtClean="0"/>
                  <a:t>, </a:t>
                </a:r>
                <a:r>
                  <a:rPr lang="it-IT" altLang="it-IT" dirty="0" err="1" smtClean="0"/>
                  <a:t>having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its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constant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momentum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alt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altLang="it-IT" dirty="0" smtClean="0"/>
                  <a:t> (</a:t>
                </a:r>
                <a:r>
                  <a:rPr lang="it-IT" altLang="it-IT" dirty="0" err="1" smtClean="0"/>
                  <a:t>trivial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solution</a:t>
                </a:r>
                <a:r>
                  <a:rPr lang="it-IT" altLang="it-IT" dirty="0" smtClean="0"/>
                  <a:t>; </a:t>
                </a:r>
                <a:r>
                  <a:rPr lang="it-IT" altLang="it-IT" dirty="0" err="1" smtClean="0"/>
                  <a:t>cannot</a:t>
                </a:r>
                <a:r>
                  <a:rPr lang="it-IT" altLang="it-IT" dirty="0" smtClean="0"/>
                  <a:t> be </a:t>
                </a:r>
                <a:r>
                  <a:rPr lang="it-IT" altLang="it-IT" dirty="0" err="1" smtClean="0"/>
                  <a:t>controlled</a:t>
                </a:r>
                <a:r>
                  <a:rPr lang="it-IT" altLang="it-IT" dirty="0" smtClean="0"/>
                  <a:t>)</a:t>
                </a:r>
              </a:p>
              <a:p>
                <a:pPr eaLnBrk="1" hangingPunct="1"/>
                <a:r>
                  <a:rPr lang="it-IT" altLang="it-IT" dirty="0" smtClean="0"/>
                  <a:t>A </a:t>
                </a:r>
                <a:r>
                  <a:rPr lang="it-IT" altLang="it-IT" dirty="0" err="1" smtClean="0"/>
                  <a:t>flat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solenoid</a:t>
                </a:r>
                <a:r>
                  <a:rPr lang="it-IT" altLang="it-IT" dirty="0" smtClean="0"/>
                  <a:t> </a:t>
                </a:r>
              </a:p>
              <a:p>
                <a:pPr eaLnBrk="1" hangingPunct="1"/>
                <a:r>
                  <a:rPr lang="it-IT" altLang="it-IT" dirty="0" smtClean="0"/>
                  <a:t>A </a:t>
                </a:r>
                <a:r>
                  <a:rPr lang="it-IT" altLang="it-IT" dirty="0" err="1" smtClean="0"/>
                  <a:t>cylindrical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solenoid</a:t>
                </a:r>
                <a:endParaRPr lang="it-IT" altLang="it-IT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858125" cy="5387302"/>
              </a:xfrm>
              <a:blipFill rotWithShape="0">
                <a:blip r:embed="rId3"/>
                <a:stretch>
                  <a:fillRect l="-1552" t="-1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197</a:t>
            </a:fld>
            <a:endParaRPr lang="it-IT" alt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01" y="2770519"/>
            <a:ext cx="2754697" cy="1818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01" y="4995340"/>
            <a:ext cx="2793988" cy="18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35225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30851 -0.036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4" y="-182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7 L -0.31076 -0.3641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8" y="-1821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Magnetic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Actuators</a:t>
            </a:r>
            <a:endParaRPr lang="en-US" altLang="it-IT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210050"/>
            <a:ext cx="7858125" cy="538730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it-IT" altLang="it-IT" dirty="0" err="1" smtClean="0"/>
              <a:t>Magnetic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actuators</a:t>
            </a:r>
            <a:r>
              <a:rPr lang="it-IT" altLang="it-IT" dirty="0" smtClean="0"/>
              <a:t> can </a:t>
            </a:r>
            <a:r>
              <a:rPr lang="it-IT" altLang="it-IT" dirty="0" err="1" smtClean="0"/>
              <a:t>also</a:t>
            </a:r>
            <a:r>
              <a:rPr lang="it-IT" altLang="it-IT" dirty="0" smtClean="0"/>
              <a:t> be </a:t>
            </a:r>
            <a:r>
              <a:rPr lang="it-IT" altLang="it-IT" dirty="0" err="1" smtClean="0"/>
              <a:t>embedded</a:t>
            </a:r>
            <a:r>
              <a:rPr lang="it-IT" altLang="it-IT" dirty="0" smtClean="0"/>
              <a:t> inside </a:t>
            </a:r>
            <a:r>
              <a:rPr lang="it-IT" altLang="it-IT" dirty="0" err="1" smtClean="0"/>
              <a:t>other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spacecraft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systems</a:t>
            </a:r>
            <a:endParaRPr lang="it-IT" altLang="it-IT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198</a:t>
            </a:fld>
            <a:endParaRPr lang="it-IT" alt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628" y="2166025"/>
            <a:ext cx="6696744" cy="471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84396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Magnetic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Actuators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858125" cy="5387302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Magnetic </a:t>
                </a:r>
                <a:r>
                  <a:rPr lang="it-IT" altLang="it-IT" dirty="0" err="1" smtClean="0"/>
                  <a:t>momentum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alt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altLang="it-IT" dirty="0" smtClean="0"/>
                  <a:t> of a </a:t>
                </a:r>
                <a:r>
                  <a:rPr lang="it-IT" altLang="it-IT" dirty="0" err="1" smtClean="0"/>
                  <a:t>flat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solenoid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given</a:t>
                </a:r>
                <a:r>
                  <a:rPr lang="it-IT" altLang="it-IT" dirty="0" smtClean="0"/>
                  <a:t> by:</a:t>
                </a:r>
              </a:p>
              <a:p>
                <a:pPr marL="0" indent="0" algn="r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alt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it-IT" alt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it-IT" alt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it-IT" alt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it-IT" alt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it-IT" alt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it-IT" alt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it-IT" alt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it-IT" altLang="it-IT" dirty="0" smtClean="0"/>
              </a:p>
              <a:p>
                <a:pPr marL="0" indent="0" algn="r" eaLnBrk="1" hangingPunct="1">
                  <a:buNone/>
                </a:pPr>
                <a:endParaRPr lang="it-IT" altLang="it-IT" dirty="0" smtClean="0"/>
              </a:p>
              <a:p>
                <a:pPr marL="0" indent="0" algn="r" eaLnBrk="1" hangingPunct="1">
                  <a:buNone/>
                </a:pPr>
                <a:r>
                  <a:rPr lang="it-IT" altLang="it-IT" dirty="0" err="1" smtClean="0"/>
                  <a:t>where</a:t>
                </a:r>
                <a:r>
                  <a:rPr lang="it-IT" altLang="it-IT" dirty="0" smtClean="0"/>
                  <a:t>:</a:t>
                </a:r>
              </a:p>
              <a:p>
                <a:pPr marL="0" indent="0" algn="r" eaLnBrk="1" hangingPunct="1">
                  <a:buNone/>
                </a:pPr>
                <a14:m>
                  <m:oMath xmlns:m="http://schemas.openxmlformats.org/officeDocument/2006/math">
                    <m:r>
                      <a:rPr lang="it-IT" alt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number</a:t>
                </a:r>
                <a:r>
                  <a:rPr lang="it-IT" altLang="it-IT" dirty="0" smtClean="0"/>
                  <a:t> of </a:t>
                </a:r>
                <a:r>
                  <a:rPr lang="it-IT" altLang="it-IT" dirty="0" err="1" smtClean="0"/>
                  <a:t>turns</a:t>
                </a:r>
                <a:endParaRPr lang="it-IT" altLang="it-IT" dirty="0" smtClean="0"/>
              </a:p>
              <a:p>
                <a:pPr marL="0" indent="0" algn="r" eaLnBrk="1" hangingPunct="1">
                  <a:buNone/>
                </a:pPr>
                <a14:m>
                  <m:oMath xmlns:m="http://schemas.openxmlformats.org/officeDocument/2006/math">
                    <m:r>
                      <a:rPr lang="it-IT" alt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it-IT" altLang="it-IT" dirty="0"/>
                  <a:t> </a:t>
                </a:r>
                <a:r>
                  <a:rPr lang="it-IT" altLang="it-IT" dirty="0" err="1"/>
                  <a:t>is</a:t>
                </a:r>
                <a:r>
                  <a:rPr lang="it-IT" altLang="it-IT" dirty="0"/>
                  <a:t> </a:t>
                </a:r>
                <a:r>
                  <a:rPr lang="it-IT" altLang="it-IT" dirty="0" err="1" smtClean="0"/>
                  <a:t>solenoid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current</a:t>
                </a:r>
                <a:endParaRPr lang="it-IT" altLang="it-IT" dirty="0" smtClean="0"/>
              </a:p>
              <a:p>
                <a:pPr marL="0" indent="0" algn="r" eaLnBrk="1" hangingPunct="1">
                  <a:buNone/>
                </a:pPr>
                <a14:m>
                  <m:oMath xmlns:m="http://schemas.openxmlformats.org/officeDocument/2006/math">
                    <m:r>
                      <a:rPr lang="it-IT" alt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it-IT" altLang="it-IT" dirty="0"/>
                  <a:t> </a:t>
                </a:r>
                <a:r>
                  <a:rPr lang="it-IT" altLang="it-IT" dirty="0" err="1"/>
                  <a:t>is</a:t>
                </a:r>
                <a:r>
                  <a:rPr lang="it-IT" altLang="it-IT" dirty="0"/>
                  <a:t> </a:t>
                </a:r>
                <a:r>
                  <a:rPr lang="it-IT" altLang="it-IT" dirty="0" smtClean="0"/>
                  <a:t>coil area</a:t>
                </a:r>
              </a:p>
              <a:p>
                <a:pPr marL="0" indent="0" algn="r" eaLnBrk="1" hangingPunct="1">
                  <a:buNone/>
                </a:pPr>
                <a14:m>
                  <m:oMath xmlns:m="http://schemas.openxmlformats.org/officeDocument/2006/math">
                    <m:r>
                      <a:rPr lang="it-IT" alt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altLang="it-IT" dirty="0"/>
                  <a:t> </a:t>
                </a:r>
                <a:r>
                  <a:rPr lang="it-IT" altLang="it-IT" dirty="0" err="1"/>
                  <a:t>is</a:t>
                </a:r>
                <a:r>
                  <a:rPr lang="it-IT" altLang="it-IT" dirty="0"/>
                  <a:t> </a:t>
                </a:r>
                <a:r>
                  <a:rPr lang="it-IT" altLang="it-IT" dirty="0" err="1" smtClean="0"/>
                  <a:t>normal</a:t>
                </a:r>
                <a:r>
                  <a:rPr lang="it-IT" altLang="it-IT" dirty="0" smtClean="0"/>
                  <a:t> to coil</a:t>
                </a:r>
                <a:endParaRPr lang="it-IT" altLang="it-IT" dirty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858125" cy="5387302"/>
              </a:xfrm>
              <a:blipFill rotWithShape="0">
                <a:blip r:embed="rId3"/>
                <a:stretch>
                  <a:fillRect l="-1552" t="-1131" r="-1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199</a:t>
            </a:fld>
            <a:endParaRPr lang="it-IT" alt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8" b="7767"/>
          <a:stretch/>
        </p:blipFill>
        <p:spPr>
          <a:xfrm>
            <a:off x="-1" y="3429000"/>
            <a:ext cx="518374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60291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1"/>
          <p:cNvSpPr>
            <a:spLocks noChangeArrowheads="1"/>
          </p:cNvSpPr>
          <p:nvPr/>
        </p:nvSpPr>
        <p:spPr bwMode="auto">
          <a:xfrm>
            <a:off x="1042988" y="765175"/>
            <a:ext cx="7705725" cy="142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it-IT" altLang="it-IT" sz="1400">
              <a:solidFill>
                <a:schemeClr val="tx1"/>
              </a:solidFill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901700" y="2132856"/>
            <a:ext cx="7772400" cy="1944687"/>
          </a:xfrm>
        </p:spPr>
        <p:txBody>
          <a:bodyPr/>
          <a:lstStyle/>
          <a:p>
            <a:pPr algn="ctr" eaLnBrk="1" hangingPunct="1"/>
            <a:r>
              <a:rPr lang="en-US" altLang="it-IT" sz="3200" b="0" dirty="0" smtClean="0">
                <a:latin typeface="Arial Black" panose="020B0A04020102020204" pitchFamily="34" charset="0"/>
              </a:rPr>
              <a:t>Attitude and Orbit Determination and Control of Small Satellites</a:t>
            </a:r>
            <a:endParaRPr lang="en-US" altLang="it-IT" sz="3200" b="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3797" name="Picture 4" descr="logo_bian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640"/>
            <a:ext cx="1728192" cy="169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 Box 5"/>
          <p:cNvSpPr txBox="1">
            <a:spLocks noChangeArrowheads="1"/>
          </p:cNvSpPr>
          <p:nvPr/>
        </p:nvSpPr>
        <p:spPr bwMode="auto">
          <a:xfrm>
            <a:off x="3490913" y="476250"/>
            <a:ext cx="5329237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Politecnico</a:t>
            </a:r>
            <a:r>
              <a:rPr lang="en-US" altLang="it-IT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di Torino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dirty="0">
                <a:solidFill>
                  <a:schemeClr val="bg1"/>
                </a:solidFill>
                <a:latin typeface="Times New Roman" panose="02020603050405020304" pitchFamily="18" charset="0"/>
              </a:rPr>
              <a:t> Electronics Department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dirty="0">
                <a:solidFill>
                  <a:schemeClr val="bg1"/>
                </a:solidFill>
                <a:latin typeface="Times New Roman" panose="02020603050405020304" pitchFamily="18" charset="0"/>
              </a:rPr>
              <a:t>Space Avionics Technology Center</a:t>
            </a:r>
          </a:p>
        </p:txBody>
      </p:sp>
      <p:sp>
        <p:nvSpPr>
          <p:cNvPr id="33799" name="Rectangle 3"/>
          <p:cNvSpPr>
            <a:spLocks noChangeArrowheads="1"/>
          </p:cNvSpPr>
          <p:nvPr/>
        </p:nvSpPr>
        <p:spPr bwMode="auto">
          <a:xfrm>
            <a:off x="1458913" y="4222353"/>
            <a:ext cx="6873875" cy="129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it-IT" altLang="it-IT" dirty="0" smtClean="0"/>
              <a:t>Leonardo </a:t>
            </a:r>
            <a:r>
              <a:rPr lang="it-IT" altLang="it-IT" dirty="0"/>
              <a:t>M. </a:t>
            </a:r>
            <a:r>
              <a:rPr lang="it-IT" altLang="it-IT" dirty="0" smtClean="0"/>
              <a:t>Reyneri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it-IT" altLang="it-IT" dirty="0" smtClean="0"/>
              <a:t>Politecnico di Torino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it-IT" altLang="it-IT" dirty="0" err="1" smtClean="0"/>
              <a:t>Electronics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Department</a:t>
            </a:r>
            <a:endParaRPr lang="en-US" alt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C8DAF-9F0B-4E73-AD4B-9EC43806CC7C}" type="slidenum">
              <a:rPr lang="it-IT" altLang="it-IT" smtClean="0"/>
              <a:pPr>
                <a:defRPr/>
              </a:pPr>
              <a:t>2</a:t>
            </a:fld>
            <a:endParaRPr lang="it-IT" altLang="it-IT" dirty="0"/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6732240" y="2708920"/>
            <a:ext cx="1440160" cy="14265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Circular</a:t>
            </a:r>
            <a:r>
              <a:rPr lang="it-IT" dirty="0" smtClean="0"/>
              <a:t> </a:t>
            </a:r>
            <a:r>
              <a:rPr lang="it-IT" dirty="0" smtClean="0">
                <a:sym typeface="Wingdings" panose="05000000000000000000" pitchFamily="2" charset="2"/>
              </a:rPr>
              <a:t></a:t>
            </a:r>
            <a:r>
              <a:rPr lang="it-IT" dirty="0" smtClean="0"/>
              <a:t> </a:t>
            </a:r>
            <a:r>
              <a:rPr lang="it-IT" dirty="0" err="1" smtClean="0"/>
              <a:t>Elliptical</a:t>
            </a:r>
            <a:r>
              <a:rPr lang="it-IT" dirty="0" smtClean="0"/>
              <a:t> </a:t>
            </a:r>
            <a:r>
              <a:rPr lang="it-IT" dirty="0" err="1" smtClean="0"/>
              <a:t>Orbit</a:t>
            </a:r>
            <a:endParaRPr lang="it-IT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C8DAF-9F0B-4E73-AD4B-9EC43806CC7C}" type="slidenum">
              <a:rPr lang="it-IT" altLang="it-IT" smtClean="0"/>
              <a:pPr/>
              <a:t>20</a:t>
            </a:fld>
            <a:endParaRPr lang="it-IT" altLang="it-IT" dirty="0"/>
          </a:p>
        </p:txBody>
      </p:sp>
      <p:cxnSp>
        <p:nvCxnSpPr>
          <p:cNvPr id="9" name="Straight Connector 8"/>
          <p:cNvCxnSpPr>
            <a:stCxn id="11" idx="0"/>
            <a:endCxn id="11" idx="4"/>
          </p:cNvCxnSpPr>
          <p:nvPr/>
        </p:nvCxnSpPr>
        <p:spPr>
          <a:xfrm>
            <a:off x="7452320" y="1988840"/>
            <a:ext cx="0" cy="432048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6012160" y="1988840"/>
            <a:ext cx="2880320" cy="432048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Straight Arrow Connector 12"/>
          <p:cNvCxnSpPr>
            <a:stCxn id="16" idx="0"/>
          </p:cNvCxnSpPr>
          <p:nvPr/>
        </p:nvCxnSpPr>
        <p:spPr>
          <a:xfrm>
            <a:off x="7452320" y="1988840"/>
            <a:ext cx="1296144" cy="0"/>
          </a:xfrm>
          <a:prstGeom prst="straightConnector1">
            <a:avLst/>
          </a:prstGeom>
          <a:ln w="571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265183" y="1265934"/>
            <a:ext cx="1452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00FF00"/>
                </a:solidFill>
              </a:rPr>
              <a:t>Vo+</a:t>
            </a:r>
            <a:r>
              <a:rPr lang="el-GR" sz="3200" dirty="0" smtClean="0">
                <a:solidFill>
                  <a:srgbClr val="00FF00"/>
                </a:solidFill>
              </a:rPr>
              <a:t>Δ</a:t>
            </a:r>
            <a:r>
              <a:rPr lang="it-IT" sz="3200" dirty="0" smtClean="0">
                <a:solidFill>
                  <a:srgbClr val="00FF00"/>
                </a:solidFill>
              </a:rPr>
              <a:t>V</a:t>
            </a:r>
            <a:endParaRPr lang="it-IT" dirty="0">
              <a:solidFill>
                <a:srgbClr val="00FF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308304" y="1855180"/>
            <a:ext cx="288032" cy="2783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TextBox 32"/>
          <p:cNvSpPr txBox="1"/>
          <p:nvPr/>
        </p:nvSpPr>
        <p:spPr>
          <a:xfrm>
            <a:off x="6739908" y="3051129"/>
            <a:ext cx="481222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002060"/>
                </a:solidFill>
              </a:rPr>
              <a:t>R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228184" y="3636313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chemeClr val="accent1"/>
                </a:solidFill>
              </a:rPr>
              <a:t>Me</a:t>
            </a:r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66991" y="5165781"/>
            <a:ext cx="619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C000"/>
                </a:solidFill>
              </a:rPr>
              <a:t>A*</a:t>
            </a:r>
            <a:endParaRPr lang="it-IT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1116013" y="1196752"/>
                <a:ext cx="7570787" cy="5380037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i="1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f>
                            <m:fPr>
                              <m:ctrlPr>
                                <a:rPr lang="it-IT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it-IT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  <m:r>
                            <a:rPr 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i="1">
                                      <a:solidFill>
                                        <a:srgbClr val="00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t-IT" i="1">
                                          <a:solidFill>
                                            <a:srgbClr val="00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ad>
                                        <m:radPr>
                                          <m:degHide m:val="on"/>
                                          <m:ctrlPr>
                                            <a:rPr lang="it-IT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f>
                                            <m:fPr>
                                              <m:ctrlPr>
                                                <a:rPr lang="it-IT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>
                                                <m:sSubPr>
                                                  <m:ctrlPr>
                                                    <a:rPr lang="it-IT" i="1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it-IT" i="1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𝐺𝑀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it-IT" i="1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𝐸</m:t>
                                                  </m:r>
                                                </m:sub>
                                              </m:sSub>
                                            </m:num>
                                            <m:den>
                                              <m:r>
                                                <a:rPr lang="it-IT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𝑅</m:t>
                                              </m:r>
                                            </m:den>
                                          </m:f>
                                        </m:e>
                                      </m:rad>
                                      <m:r>
                                        <a:rPr lang="it-IT" i="1">
                                          <a:solidFill>
                                            <a:srgbClr val="00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it-IT" i="1">
                                          <a:solidFill>
                                            <a:srgbClr val="00FF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it-IT" i="1">
                                          <a:solidFill>
                                            <a:srgbClr val="00FF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it-IT" i="1">
                                      <a:solidFill>
                                        <a:srgbClr val="00FF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00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solidFill>
                                        <a:srgbClr val="00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𝐺𝑀</m:t>
                                  </m:r>
                                </m:e>
                                <m:sub>
                                  <m:r>
                                    <a:rPr lang="it-IT" i="1">
                                      <a:solidFill>
                                        <a:srgbClr val="00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it-IT" dirty="0"/>
              </a:p>
              <a:p>
                <a:pPr marL="0" indent="0">
                  <a:buNone/>
                </a:pPr>
                <a:endParaRPr lang="it-IT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i="1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it-IT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it-IT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i="1" smtClean="0">
                                      <a:solidFill>
                                        <a:srgbClr val="00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 smtClean="0">
                                      <a:solidFill>
                                        <a:srgbClr val="00FF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it-IT" i="1">
                                      <a:solidFill>
                                        <a:srgbClr val="00FF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it-IT" i="1" smtClean="0">
                                          <a:solidFill>
                                            <a:srgbClr val="00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it-IT" i="1">
                                              <a:solidFill>
                                                <a:srgbClr val="00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it-IT" i="1">
                                              <a:solidFill>
                                                <a:srgbClr val="00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it-IT" i="1">
                                                  <a:solidFill>
                                                    <a:srgbClr val="00FF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it-IT" i="1">
                                                  <a:solidFill>
                                                    <a:srgbClr val="00FF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𝐺𝑀</m:t>
                                              </m:r>
                                            </m:e>
                                            <m:sub>
                                              <m:r>
                                                <a:rPr lang="it-IT" i="1">
                                                  <a:solidFill>
                                                    <a:srgbClr val="00FF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rad>
                                  <m:r>
                                    <a:rPr lang="it-IT" i="1">
                                      <a:solidFill>
                                        <a:srgbClr val="00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it-IT" i="1">
                                      <a:solidFill>
                                        <a:srgbClr val="00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d>
                            </m:e>
                            <m:sup>
                              <m:r>
                                <a:rPr lang="it-IT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it-IT" dirty="0" smtClean="0"/>
              </a:p>
              <a:p>
                <a:pPr marL="0" indent="0">
                  <a:buNone/>
                </a:pPr>
                <a:r>
                  <a:rPr lang="it-IT" dirty="0" smtClean="0"/>
                  <a:t>For </a:t>
                </a:r>
                <a:r>
                  <a:rPr lang="el-GR" dirty="0" smtClean="0"/>
                  <a:t>Δ</a:t>
                </a:r>
                <a:r>
                  <a:rPr lang="it-IT" dirty="0" smtClean="0"/>
                  <a:t>V=0, </a:t>
                </a:r>
                <a:r>
                  <a:rPr lang="it-IT" dirty="0" err="1" smtClean="0"/>
                  <a:t>it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remains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circular</a:t>
                </a:r>
                <a:r>
                  <a:rPr lang="it-IT" dirty="0" smtClean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it-IT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2−</m:t>
                          </m:r>
                          <m:r>
                            <a:rPr lang="it-IT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it-IT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it-IT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it-IT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6013" y="1196752"/>
                <a:ext cx="7570787" cy="5380037"/>
              </a:xfrm>
              <a:blipFill>
                <a:blip r:embed="rId2"/>
                <a:stretch>
                  <a:fillRect l="-16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15"/>
          <p:cNvSpPr/>
          <p:nvPr/>
        </p:nvSpPr>
        <p:spPr>
          <a:xfrm>
            <a:off x="6012160" y="1988840"/>
            <a:ext cx="2880320" cy="28939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2" name="Straight Arrow Connector 31"/>
          <p:cNvCxnSpPr>
            <a:endCxn id="16" idx="1"/>
          </p:cNvCxnSpPr>
          <p:nvPr/>
        </p:nvCxnSpPr>
        <p:spPr>
          <a:xfrm flipH="1" flipV="1">
            <a:off x="6433973" y="2412652"/>
            <a:ext cx="1018347" cy="101635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5776527" y="6307685"/>
            <a:ext cx="1675793" cy="584775"/>
            <a:chOff x="5776527" y="6307685"/>
            <a:chExt cx="1675793" cy="584775"/>
          </a:xfrm>
        </p:grpSpPr>
        <p:cxnSp>
          <p:nvCxnSpPr>
            <p:cNvPr id="23" name="Straight Arrow Connector 22"/>
            <p:cNvCxnSpPr/>
            <p:nvPr/>
          </p:nvCxnSpPr>
          <p:spPr>
            <a:xfrm flipH="1">
              <a:off x="5776527" y="6308502"/>
              <a:ext cx="1675793" cy="0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6261847" y="6307685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dirty="0" smtClean="0">
                  <a:solidFill>
                    <a:srgbClr val="00FF00"/>
                  </a:solidFill>
                </a:rPr>
                <a:t>V1</a:t>
              </a:r>
              <a:endParaRPr lang="it-IT" dirty="0">
                <a:solidFill>
                  <a:srgbClr val="00FF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100722" y="824679"/>
                <a:ext cx="2233782" cy="13653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𝐺𝑀</m:t>
                                  </m:r>
                                </m:e>
                                <m:sub>
                                  <m:r>
                                    <a:rPr lang="it-IT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722" y="824679"/>
                <a:ext cx="2233782" cy="136537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8371778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Momentum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Actuators</a:t>
            </a:r>
            <a:endParaRPr lang="en-US" altLang="it-IT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210050"/>
            <a:ext cx="7691637" cy="538730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it-IT" altLang="it-IT" dirty="0" err="1" smtClean="0">
                <a:solidFill>
                  <a:srgbClr val="00FF00"/>
                </a:solidFill>
              </a:rPr>
              <a:t>Advantages</a:t>
            </a:r>
            <a:r>
              <a:rPr lang="it-IT" altLang="it-IT" dirty="0" smtClean="0">
                <a:solidFill>
                  <a:srgbClr val="00FF00"/>
                </a:solidFill>
              </a:rPr>
              <a:t>:</a:t>
            </a:r>
          </a:p>
          <a:p>
            <a:pPr eaLnBrk="1" hangingPunct="1"/>
            <a:r>
              <a:rPr lang="it-IT" altLang="it-IT" dirty="0" err="1" smtClean="0">
                <a:solidFill>
                  <a:srgbClr val="00FF00"/>
                </a:solidFill>
              </a:rPr>
              <a:t>Many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manoeuvres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require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limited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power</a:t>
            </a:r>
            <a:endParaRPr lang="it-IT" altLang="it-IT" dirty="0" smtClean="0">
              <a:solidFill>
                <a:srgbClr val="00FF00"/>
              </a:solidFill>
            </a:endParaRPr>
          </a:p>
          <a:p>
            <a:pPr eaLnBrk="1" hangingPunct="1"/>
            <a:r>
              <a:rPr lang="it-IT" altLang="it-IT" dirty="0" smtClean="0">
                <a:solidFill>
                  <a:srgbClr val="00FF00"/>
                </a:solidFill>
              </a:rPr>
              <a:t>Can be </a:t>
            </a:r>
            <a:r>
              <a:rPr lang="it-IT" altLang="it-IT" dirty="0" err="1" smtClean="0">
                <a:solidFill>
                  <a:srgbClr val="00FF00"/>
                </a:solidFill>
              </a:rPr>
              <a:t>used</a:t>
            </a:r>
            <a:r>
              <a:rPr lang="it-IT" altLang="it-IT" dirty="0" smtClean="0">
                <a:solidFill>
                  <a:srgbClr val="00FF00"/>
                </a:solidFill>
              </a:rPr>
              <a:t> to </a:t>
            </a:r>
            <a:r>
              <a:rPr lang="it-IT" altLang="it-IT" dirty="0" err="1" smtClean="0">
                <a:solidFill>
                  <a:srgbClr val="00FF00"/>
                </a:solidFill>
              </a:rPr>
              <a:t>desaturate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reqction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wheels</a:t>
            </a:r>
            <a:endParaRPr lang="it-IT" altLang="it-IT" dirty="0">
              <a:solidFill>
                <a:srgbClr val="00FF00"/>
              </a:solidFill>
            </a:endParaRPr>
          </a:p>
          <a:p>
            <a:pPr marL="0" indent="0" eaLnBrk="1" hangingPunct="1">
              <a:buNone/>
            </a:pPr>
            <a:r>
              <a:rPr lang="it-IT" altLang="it-IT" dirty="0" smtClean="0">
                <a:solidFill>
                  <a:srgbClr val="FF0000"/>
                </a:solidFill>
              </a:rPr>
              <a:t>Drawbacks:</a:t>
            </a:r>
          </a:p>
          <a:p>
            <a:pPr eaLnBrk="1" hangingPunct="1"/>
            <a:r>
              <a:rPr lang="it-IT" altLang="it-IT" dirty="0" err="1" smtClean="0">
                <a:solidFill>
                  <a:srgbClr val="FF0000"/>
                </a:solidFill>
              </a:rPr>
              <a:t>Slower</a:t>
            </a:r>
            <a:r>
              <a:rPr lang="it-IT" altLang="it-IT" dirty="0" smtClean="0">
                <a:solidFill>
                  <a:srgbClr val="FF0000"/>
                </a:solidFill>
              </a:rPr>
              <a:t> </a:t>
            </a:r>
            <a:r>
              <a:rPr lang="it-IT" altLang="it-IT" dirty="0" err="1" smtClean="0">
                <a:solidFill>
                  <a:srgbClr val="FF0000"/>
                </a:solidFill>
              </a:rPr>
              <a:t>than</a:t>
            </a:r>
            <a:r>
              <a:rPr lang="it-IT" altLang="it-IT" dirty="0" smtClean="0">
                <a:solidFill>
                  <a:srgbClr val="FF0000"/>
                </a:solidFill>
              </a:rPr>
              <a:t> </a:t>
            </a:r>
            <a:r>
              <a:rPr lang="it-IT" altLang="it-IT" dirty="0" err="1" smtClean="0">
                <a:solidFill>
                  <a:srgbClr val="FF0000"/>
                </a:solidFill>
              </a:rPr>
              <a:t>reaction</a:t>
            </a:r>
            <a:r>
              <a:rPr lang="it-IT" altLang="it-IT" dirty="0" smtClean="0">
                <a:solidFill>
                  <a:srgbClr val="FF0000"/>
                </a:solidFill>
              </a:rPr>
              <a:t> </a:t>
            </a:r>
            <a:r>
              <a:rPr lang="it-IT" altLang="it-IT" dirty="0" err="1" smtClean="0">
                <a:solidFill>
                  <a:srgbClr val="FF0000"/>
                </a:solidFill>
              </a:rPr>
              <a:t>wheels</a:t>
            </a:r>
            <a:endParaRPr lang="it-IT" altLang="it-IT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it-IT" altLang="it-IT" dirty="0" smtClean="0">
                <a:solidFill>
                  <a:srgbClr val="FF0000"/>
                </a:solidFill>
              </a:rPr>
              <a:t>Torque </a:t>
            </a:r>
            <a:r>
              <a:rPr lang="it-IT" altLang="it-IT" dirty="0" err="1" smtClean="0">
                <a:solidFill>
                  <a:srgbClr val="FF0000"/>
                </a:solidFill>
              </a:rPr>
              <a:t>only</a:t>
            </a:r>
            <a:r>
              <a:rPr lang="it-IT" altLang="it-IT" dirty="0" smtClean="0">
                <a:solidFill>
                  <a:srgbClr val="FF0000"/>
                </a:solidFill>
              </a:rPr>
              <a:t> </a:t>
            </a:r>
            <a:r>
              <a:rPr lang="it-IT" altLang="it-IT" dirty="0" err="1" smtClean="0">
                <a:solidFill>
                  <a:srgbClr val="FF0000"/>
                </a:solidFill>
              </a:rPr>
              <a:t>perpendicular</a:t>
            </a:r>
            <a:r>
              <a:rPr lang="it-IT" altLang="it-IT" dirty="0" smtClean="0">
                <a:solidFill>
                  <a:srgbClr val="FF0000"/>
                </a:solidFill>
              </a:rPr>
              <a:t> to the </a:t>
            </a:r>
            <a:r>
              <a:rPr lang="it-IT" altLang="it-IT" dirty="0" err="1" smtClean="0">
                <a:solidFill>
                  <a:srgbClr val="FF0000"/>
                </a:solidFill>
              </a:rPr>
              <a:t>magnetic</a:t>
            </a:r>
            <a:r>
              <a:rPr lang="it-IT" altLang="it-IT" dirty="0" smtClean="0">
                <a:solidFill>
                  <a:srgbClr val="FF0000"/>
                </a:solidFill>
              </a:rPr>
              <a:t> </a:t>
            </a:r>
            <a:r>
              <a:rPr lang="it-IT" altLang="it-IT" dirty="0" err="1" smtClean="0">
                <a:solidFill>
                  <a:srgbClr val="FF0000"/>
                </a:solidFill>
              </a:rPr>
              <a:t>field</a:t>
            </a:r>
            <a:r>
              <a:rPr lang="it-IT" altLang="it-IT" dirty="0" smtClean="0">
                <a:solidFill>
                  <a:srgbClr val="FF0000"/>
                </a:solidFill>
              </a:rPr>
              <a:t>. No torque </a:t>
            </a:r>
            <a:r>
              <a:rPr lang="it-IT" altLang="it-IT" dirty="0" err="1" smtClean="0">
                <a:solidFill>
                  <a:srgbClr val="FF0000"/>
                </a:solidFill>
              </a:rPr>
              <a:t>parallel</a:t>
            </a:r>
            <a:r>
              <a:rPr lang="it-IT" altLang="it-IT" dirty="0" smtClean="0">
                <a:solidFill>
                  <a:srgbClr val="FF0000"/>
                </a:solidFill>
              </a:rPr>
              <a:t> to </a:t>
            </a:r>
            <a:r>
              <a:rPr lang="it-IT" altLang="it-IT" dirty="0" err="1" smtClean="0">
                <a:solidFill>
                  <a:srgbClr val="FF0000"/>
                </a:solidFill>
              </a:rPr>
              <a:t>it</a:t>
            </a:r>
            <a:r>
              <a:rPr lang="it-IT" altLang="it-IT" dirty="0" smtClean="0">
                <a:solidFill>
                  <a:srgbClr val="FF0000"/>
                </a:solidFill>
              </a:rPr>
              <a:t> </a:t>
            </a:r>
            <a:r>
              <a:rPr lang="it-IT" altLang="it-IT" dirty="0" err="1" smtClean="0">
                <a:solidFill>
                  <a:srgbClr val="FF0000"/>
                </a:solidFill>
              </a:rPr>
              <a:t>is</a:t>
            </a:r>
            <a:r>
              <a:rPr lang="it-IT" altLang="it-IT" dirty="0" smtClean="0">
                <a:solidFill>
                  <a:srgbClr val="FF0000"/>
                </a:solidFill>
              </a:rPr>
              <a:t> </a:t>
            </a:r>
            <a:r>
              <a:rPr lang="it-IT" altLang="it-IT" dirty="0" err="1" smtClean="0">
                <a:solidFill>
                  <a:srgbClr val="FF0000"/>
                </a:solidFill>
              </a:rPr>
              <a:t>achievable</a:t>
            </a:r>
            <a:endParaRPr lang="it-IT" altLang="it-IT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it-IT" altLang="it-IT" dirty="0" err="1" smtClean="0">
                <a:solidFill>
                  <a:srgbClr val="FF0000"/>
                </a:solidFill>
              </a:rPr>
              <a:t>Their</a:t>
            </a:r>
            <a:r>
              <a:rPr lang="it-IT" altLang="it-IT" dirty="0" smtClean="0">
                <a:solidFill>
                  <a:srgbClr val="FF0000"/>
                </a:solidFill>
              </a:rPr>
              <a:t> control </a:t>
            </a:r>
            <a:r>
              <a:rPr lang="it-IT" altLang="it-IT" dirty="0" err="1" smtClean="0">
                <a:solidFill>
                  <a:srgbClr val="FF0000"/>
                </a:solidFill>
              </a:rPr>
              <a:t>is</a:t>
            </a:r>
            <a:r>
              <a:rPr lang="it-IT" altLang="it-IT" dirty="0" smtClean="0">
                <a:solidFill>
                  <a:srgbClr val="FF0000"/>
                </a:solidFill>
              </a:rPr>
              <a:t> more </a:t>
            </a:r>
            <a:r>
              <a:rPr lang="it-IT" altLang="it-IT" dirty="0" err="1" smtClean="0">
                <a:solidFill>
                  <a:srgbClr val="FF0000"/>
                </a:solidFill>
              </a:rPr>
              <a:t>comples</a:t>
            </a:r>
            <a:endParaRPr lang="it-IT" altLang="it-IT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it-IT" altLang="it-IT" dirty="0" err="1" smtClean="0">
                <a:solidFill>
                  <a:srgbClr val="FF0000"/>
                </a:solidFill>
              </a:rPr>
              <a:t>Cannot</a:t>
            </a:r>
            <a:r>
              <a:rPr lang="it-IT" altLang="it-IT" dirty="0" smtClean="0">
                <a:solidFill>
                  <a:srgbClr val="FF0000"/>
                </a:solidFill>
              </a:rPr>
              <a:t> be </a:t>
            </a:r>
            <a:r>
              <a:rPr lang="it-IT" altLang="it-IT" dirty="0" err="1" smtClean="0">
                <a:solidFill>
                  <a:srgbClr val="FF0000"/>
                </a:solidFill>
              </a:rPr>
              <a:t>used</a:t>
            </a:r>
            <a:r>
              <a:rPr lang="it-IT" altLang="it-IT" dirty="0" smtClean="0">
                <a:solidFill>
                  <a:srgbClr val="FF0000"/>
                </a:solidFill>
              </a:rPr>
              <a:t> in </a:t>
            </a:r>
            <a:r>
              <a:rPr lang="it-IT" altLang="it-IT" dirty="0" err="1" smtClean="0">
                <a:solidFill>
                  <a:srgbClr val="FF0000"/>
                </a:solidFill>
              </a:rPr>
              <a:t>deep</a:t>
            </a:r>
            <a:r>
              <a:rPr lang="it-IT" altLang="it-IT" dirty="0" smtClean="0">
                <a:solidFill>
                  <a:srgbClr val="FF0000"/>
                </a:solidFill>
              </a:rPr>
              <a:t> </a:t>
            </a:r>
            <a:r>
              <a:rPr lang="it-IT" altLang="it-IT" dirty="0" err="1" smtClean="0">
                <a:solidFill>
                  <a:srgbClr val="FF0000"/>
                </a:solidFill>
              </a:rPr>
              <a:t>space</a:t>
            </a:r>
            <a:r>
              <a:rPr lang="it-IT" altLang="it-IT" dirty="0" smtClean="0">
                <a:solidFill>
                  <a:srgbClr val="FF0000"/>
                </a:solidFill>
              </a:rPr>
              <a:t> or </a:t>
            </a:r>
            <a:r>
              <a:rPr lang="it-IT" altLang="it-IT" dirty="0" err="1" smtClean="0">
                <a:solidFill>
                  <a:srgbClr val="FF0000"/>
                </a:solidFill>
              </a:rPr>
              <a:t>around</a:t>
            </a:r>
            <a:r>
              <a:rPr lang="it-IT" altLang="it-IT" dirty="0" smtClean="0">
                <a:solidFill>
                  <a:srgbClr val="FF0000"/>
                </a:solidFill>
              </a:rPr>
              <a:t> </a:t>
            </a:r>
            <a:r>
              <a:rPr lang="it-IT" altLang="it-IT" dirty="0" err="1" smtClean="0">
                <a:solidFill>
                  <a:srgbClr val="FF0000"/>
                </a:solidFill>
              </a:rPr>
              <a:t>plantes</a:t>
            </a:r>
            <a:r>
              <a:rPr lang="it-IT" altLang="it-IT" dirty="0" smtClean="0">
                <a:solidFill>
                  <a:srgbClr val="FF0000"/>
                </a:solidFill>
              </a:rPr>
              <a:t> with no </a:t>
            </a:r>
            <a:r>
              <a:rPr lang="it-IT" altLang="it-IT" dirty="0" err="1" smtClean="0">
                <a:solidFill>
                  <a:srgbClr val="FF0000"/>
                </a:solidFill>
              </a:rPr>
              <a:t>magnetic</a:t>
            </a:r>
            <a:r>
              <a:rPr lang="it-IT" altLang="it-IT" dirty="0" smtClean="0">
                <a:solidFill>
                  <a:srgbClr val="FF0000"/>
                </a:solidFill>
              </a:rPr>
              <a:t> </a:t>
            </a:r>
            <a:r>
              <a:rPr lang="it-IT" altLang="it-IT" dirty="0" err="1" smtClean="0">
                <a:solidFill>
                  <a:srgbClr val="FF0000"/>
                </a:solidFill>
              </a:rPr>
              <a:t>field</a:t>
            </a:r>
            <a:endParaRPr lang="it-IT" altLang="it-IT" dirty="0" smtClean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200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016087986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1"/>
          <p:cNvSpPr>
            <a:spLocks noChangeArrowheads="1"/>
          </p:cNvSpPr>
          <p:nvPr/>
        </p:nvSpPr>
        <p:spPr bwMode="auto">
          <a:xfrm>
            <a:off x="1042988" y="765175"/>
            <a:ext cx="7705725" cy="142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it-IT" altLang="it-IT" sz="1400">
              <a:solidFill>
                <a:schemeClr val="tx1"/>
              </a:solidFill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1407164"/>
            <a:ext cx="7772400" cy="1944687"/>
          </a:xfrm>
        </p:spPr>
        <p:txBody>
          <a:bodyPr/>
          <a:lstStyle/>
          <a:p>
            <a:pPr algn="ctr" eaLnBrk="1" hangingPunct="1"/>
            <a:r>
              <a:rPr lang="en-US" altLang="it-IT" sz="5400" b="0" dirty="0" smtClean="0">
                <a:latin typeface="Arial Black" panose="020B0A04020102020204" pitchFamily="34" charset="0"/>
              </a:rPr>
              <a:t>PART VI</a:t>
            </a:r>
            <a:endParaRPr lang="en-US" altLang="it-IT" sz="5400" b="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3799" name="Rectangle 3"/>
          <p:cNvSpPr>
            <a:spLocks noChangeArrowheads="1"/>
          </p:cNvSpPr>
          <p:nvPr/>
        </p:nvSpPr>
        <p:spPr bwMode="auto">
          <a:xfrm>
            <a:off x="1135062" y="3850965"/>
            <a:ext cx="6873875" cy="129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it-IT" sz="3600" dirty="0" smtClean="0"/>
              <a:t>Magnetic Attitude Control</a:t>
            </a:r>
            <a:endParaRPr lang="en-US" altLang="it-IT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C8DAF-9F0B-4E73-AD4B-9EC43806CC7C}" type="slidenum">
              <a:rPr lang="it-IT" altLang="it-IT" smtClean="0"/>
              <a:pPr>
                <a:defRPr/>
              </a:pPr>
              <a:t>201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356768130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Magnetic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Attitude</a:t>
            </a:r>
            <a:r>
              <a:rPr lang="it-IT" altLang="it-IT" dirty="0" smtClean="0"/>
              <a:t> Control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How can </a:t>
                </a:r>
                <a:r>
                  <a:rPr lang="it-IT" altLang="it-IT" dirty="0" err="1" smtClean="0"/>
                  <a:t>we</a:t>
                </a:r>
                <a:r>
                  <a:rPr lang="it-IT" altLang="it-IT" dirty="0" smtClean="0"/>
                  <a:t> use </a:t>
                </a:r>
                <a:r>
                  <a:rPr lang="it-IT" altLang="it-IT" dirty="0" err="1" smtClean="0"/>
                  <a:t>magnetic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actuators</a:t>
                </a:r>
                <a:r>
                  <a:rPr lang="it-IT" altLang="it-IT" dirty="0" smtClean="0"/>
                  <a:t> to generate </a:t>
                </a:r>
                <a:r>
                  <a:rPr lang="it-IT" altLang="it-IT" dirty="0" err="1" smtClean="0"/>
                  <a:t>either</a:t>
                </a:r>
                <a:r>
                  <a:rPr lang="it-IT" altLang="it-IT" dirty="0" smtClean="0"/>
                  <a:t>:</a:t>
                </a:r>
              </a:p>
              <a:p>
                <a:pPr eaLnBrk="1" hangingPunct="1"/>
                <a:r>
                  <a:rPr lang="it-IT" altLang="it-IT" dirty="0" smtClean="0"/>
                  <a:t>A </a:t>
                </a:r>
                <a:r>
                  <a:rPr lang="it-IT" altLang="it-IT" dirty="0" err="1" smtClean="0"/>
                  <a:t>given</a:t>
                </a:r>
                <a:r>
                  <a:rPr lang="it-IT" altLang="it-IT" dirty="0" smtClean="0"/>
                  <a:t> spin </a:t>
                </a:r>
                <a14:m>
                  <m:oMath xmlns:m="http://schemas.openxmlformats.org/officeDocument/2006/math">
                    <m:r>
                      <a:rPr lang="it-IT" altLang="it-IT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it-IT" altLang="it-IT" dirty="0" smtClean="0"/>
              </a:p>
              <a:p>
                <a:pPr eaLnBrk="1" hangingPunct="1"/>
                <a:r>
                  <a:rPr lang="it-IT" altLang="it-IT" dirty="0" smtClean="0"/>
                  <a:t>A </a:t>
                </a:r>
                <a:r>
                  <a:rPr lang="it-IT" altLang="it-IT" dirty="0" err="1" smtClean="0"/>
                  <a:t>rotation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matrix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alt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Since</a:t>
                </a:r>
                <a:r>
                  <a:rPr lang="it-IT" altLang="it-IT" dirty="0" smtClean="0"/>
                  <a:t> the </a:t>
                </a:r>
                <a:r>
                  <a:rPr lang="it-IT" altLang="it-IT" dirty="0" err="1" smtClean="0"/>
                  <a:t>achievable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magnetic</a:t>
                </a:r>
                <a:r>
                  <a:rPr lang="it-IT" altLang="it-IT" dirty="0" smtClean="0"/>
                  <a:t> torque can </a:t>
                </a:r>
                <a:r>
                  <a:rPr lang="it-IT" altLang="it-IT" dirty="0" err="1" smtClean="0"/>
                  <a:t>only</a:t>
                </a:r>
                <a:r>
                  <a:rPr lang="it-IT" altLang="it-IT" dirty="0" smtClean="0"/>
                  <a:t> be </a:t>
                </a:r>
                <a:r>
                  <a:rPr lang="it-IT" altLang="it-IT" dirty="0" err="1" smtClean="0"/>
                  <a:t>orthogonal</a:t>
                </a:r>
                <a:r>
                  <a:rPr lang="it-IT" altLang="it-IT" dirty="0" smtClean="0"/>
                  <a:t> to </a:t>
                </a:r>
                <a:r>
                  <a:rPr lang="it-IT" altLang="it-IT" dirty="0" err="1" smtClean="0"/>
                  <a:t>magnetic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field</a:t>
                </a:r>
                <a:r>
                  <a:rPr lang="it-IT" altLang="it-IT" dirty="0" smtClean="0"/>
                  <a:t>???</a:t>
                </a:r>
              </a:p>
              <a:p>
                <a:pPr marL="0" indent="0" eaLnBrk="1" hangingPunct="1">
                  <a:buNone/>
                </a:pPr>
                <a:endParaRPr lang="it-IT" altLang="it-IT" dirty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  <a:blipFill rotWithShape="0">
                <a:blip r:embed="rId3"/>
                <a:stretch>
                  <a:fillRect l="-1585" t="-1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202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974742332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Magnetic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Attitude</a:t>
            </a:r>
            <a:r>
              <a:rPr lang="it-IT" altLang="it-IT" dirty="0" smtClean="0"/>
              <a:t> Control</a:t>
            </a:r>
            <a:endParaRPr lang="en-US" altLang="it-IT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210050"/>
            <a:ext cx="7691637" cy="5387302"/>
          </a:xfrm>
        </p:spPr>
        <p:txBody>
          <a:bodyPr/>
          <a:lstStyle/>
          <a:p>
            <a:pPr marL="0" indent="0" eaLnBrk="1" hangingPunct="1">
              <a:buNone/>
            </a:pPr>
            <a:endParaRPr lang="it-IT" altLang="it-IT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203</a:t>
            </a:fld>
            <a:endParaRPr lang="it-IT" alt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494" y="1034022"/>
            <a:ext cx="4959011" cy="568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25695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Magnetic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Attitude</a:t>
            </a:r>
            <a:r>
              <a:rPr lang="it-IT" altLang="it-IT" dirty="0" smtClean="0"/>
              <a:t> Control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A </a:t>
                </a:r>
                <a:r>
                  <a:rPr lang="it-IT" altLang="it-IT" dirty="0" err="1" smtClean="0"/>
                  <a:t>few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considerations</a:t>
                </a:r>
                <a:r>
                  <a:rPr lang="it-IT" altLang="it-IT" dirty="0" smtClean="0"/>
                  <a:t>:</a:t>
                </a:r>
              </a:p>
              <a:p>
                <a:pPr eaLnBrk="1" hangingPunct="1"/>
                <a:r>
                  <a:rPr lang="it-IT" altLang="it-IT" dirty="0" err="1" smtClean="0"/>
                  <a:t>Generic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manoeuvres</a:t>
                </a:r>
                <a:r>
                  <a:rPr lang="it-IT" altLang="it-IT" dirty="0" smtClean="0"/>
                  <a:t> are </a:t>
                </a:r>
                <a:r>
                  <a:rPr lang="it-IT" altLang="it-IT" dirty="0" err="1" smtClean="0"/>
                  <a:t>not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achievable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magnetically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altLang="it-IT" dirty="0" err="1" smtClean="0"/>
                  <a:t>unless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one</a:t>
                </a:r>
                <a:r>
                  <a:rPr lang="it-IT" altLang="it-IT" dirty="0" smtClean="0"/>
                  <a:t> can </a:t>
                </a:r>
                <a:r>
                  <a:rPr lang="it-IT" altLang="it-IT" dirty="0" err="1" smtClean="0"/>
                  <a:t>allow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enough</a:t>
                </a:r>
                <a:r>
                  <a:rPr lang="it-IT" altLang="it-IT" dirty="0" smtClean="0"/>
                  <a:t> time to complete </a:t>
                </a:r>
                <a:r>
                  <a:rPr lang="it-IT" altLang="it-IT" dirty="0" err="1" smtClean="0"/>
                  <a:t>them</a:t>
                </a:r>
                <a:r>
                  <a:rPr lang="it-IT" altLang="it-IT" dirty="0" smtClean="0"/>
                  <a:t>.</a:t>
                </a:r>
              </a:p>
              <a:p>
                <a:pPr eaLnBrk="1" hangingPunct="1"/>
                <a:r>
                  <a:rPr lang="it-IT" altLang="it-IT" dirty="0" err="1" smtClean="0"/>
                  <a:t>Only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manoeuvres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orthogonal</a:t>
                </a:r>
                <a:r>
                  <a:rPr lang="it-IT" altLang="it-IT" dirty="0" smtClean="0"/>
                  <a:t> to </a:t>
                </a:r>
                <a:r>
                  <a:rPr lang="it-IT" altLang="it-IT" dirty="0" err="1" smtClean="0"/>
                  <a:t>magnetic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field</a:t>
                </a:r>
                <a:r>
                  <a:rPr lang="it-IT" altLang="it-IT" dirty="0" smtClean="0"/>
                  <a:t> can be </a:t>
                </a:r>
                <a:r>
                  <a:rPr lang="it-IT" altLang="it-IT" dirty="0" err="1" smtClean="0"/>
                  <a:t>implemented</a:t>
                </a:r>
                <a:r>
                  <a:rPr lang="it-IT" altLang="it-IT" dirty="0" smtClean="0"/>
                  <a:t>.</a:t>
                </a:r>
              </a:p>
              <a:p>
                <a:pPr eaLnBrk="1" hangingPunct="1"/>
                <a:r>
                  <a:rPr lang="it-IT" altLang="it-IT" dirty="0" err="1" smtClean="0"/>
                  <a:t>If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you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have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them</a:t>
                </a:r>
                <a:r>
                  <a:rPr lang="it-IT" altLang="it-IT" dirty="0" smtClean="0"/>
                  <a:t>, </a:t>
                </a:r>
                <a:r>
                  <a:rPr lang="it-IT" altLang="it-IT" dirty="0" err="1" smtClean="0"/>
                  <a:t>angular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manoeuvres</a:t>
                </a:r>
                <a:r>
                  <a:rPr lang="it-IT" altLang="it-IT" dirty="0" smtClean="0"/>
                  <a:t> (</a:t>
                </a:r>
                <a14:m>
                  <m:oMath xmlns:m="http://schemas.openxmlformats.org/officeDocument/2006/math">
                    <m:r>
                      <a:rPr lang="it-IT" altLang="it-IT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altLang="it-IT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it-IT" altLang="it-IT" dirty="0" smtClean="0"/>
                  <a:t>) are </a:t>
                </a:r>
                <a:r>
                  <a:rPr lang="it-IT" altLang="it-IT" dirty="0" err="1" smtClean="0"/>
                  <a:t>easier</a:t>
                </a:r>
                <a:r>
                  <a:rPr lang="it-IT" altLang="it-IT" dirty="0" smtClean="0"/>
                  <a:t>, </a:t>
                </a:r>
                <a:r>
                  <a:rPr lang="it-IT" altLang="it-IT" dirty="0" err="1" smtClean="0"/>
                  <a:t>faster</a:t>
                </a:r>
                <a:r>
                  <a:rPr lang="it-IT" altLang="it-IT" dirty="0" smtClean="0"/>
                  <a:t> and </a:t>
                </a:r>
                <a:r>
                  <a:rPr lang="it-IT" altLang="it-IT" dirty="0" err="1" smtClean="0"/>
                  <a:t>less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power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consuming</a:t>
                </a:r>
                <a:r>
                  <a:rPr lang="it-IT" altLang="it-IT" dirty="0" smtClean="0"/>
                  <a:t> with </a:t>
                </a:r>
                <a:r>
                  <a:rPr lang="it-IT" altLang="it-IT" dirty="0" err="1" smtClean="0"/>
                  <a:t>reaction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wheels</a:t>
                </a:r>
                <a:endParaRPr lang="it-IT" altLang="it-IT" dirty="0" smtClean="0"/>
              </a:p>
              <a:p>
                <a:pPr eaLnBrk="1" hangingPunct="1"/>
                <a:r>
                  <a:rPr lang="it-IT" altLang="it-IT" dirty="0" err="1" smtClean="0"/>
                  <a:t>If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you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have</a:t>
                </a:r>
                <a:r>
                  <a:rPr lang="it-IT" altLang="it-IT" dirty="0" smtClean="0"/>
                  <a:t> no </a:t>
                </a:r>
                <a:r>
                  <a:rPr lang="it-IT" altLang="it-IT" dirty="0" err="1" smtClean="0"/>
                  <a:t>reaction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wheel</a:t>
                </a:r>
                <a:r>
                  <a:rPr lang="it-IT" altLang="it-IT" dirty="0" smtClean="0"/>
                  <a:t>, </a:t>
                </a:r>
                <a:r>
                  <a:rPr lang="it-IT" altLang="it-IT" dirty="0" err="1" smtClean="0"/>
                  <a:t>one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shall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accept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longer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manoeuvre</a:t>
                </a:r>
                <a:r>
                  <a:rPr lang="it-IT" altLang="it-IT" dirty="0" smtClean="0"/>
                  <a:t> time</a:t>
                </a:r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  <a:p>
                <a:pPr marL="0" indent="0" eaLnBrk="1" hangingPunct="1">
                  <a:buNone/>
                </a:pPr>
                <a:endParaRPr lang="it-IT" altLang="it-IT" dirty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  <a:blipFill rotWithShape="0">
                <a:blip r:embed="rId3"/>
                <a:stretch>
                  <a:fillRect l="-1585" t="-1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204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4088304923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Magnetic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Attitude</a:t>
            </a:r>
            <a:r>
              <a:rPr lang="it-IT" altLang="it-IT" dirty="0" smtClean="0"/>
              <a:t> Control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858125" cy="5387302"/>
              </a:xfrm>
            </p:spPr>
            <p:txBody>
              <a:bodyPr/>
              <a:lstStyle/>
              <a:p>
                <a:pPr eaLnBrk="1" hangingPunct="1"/>
                <a:r>
                  <a:rPr lang="it-IT" altLang="it-IT" dirty="0" smtClean="0"/>
                  <a:t>Spin </a:t>
                </a:r>
                <a:r>
                  <a:rPr lang="it-IT" altLang="it-IT" dirty="0" err="1" smtClean="0"/>
                  <a:t>manoeuvres</a:t>
                </a:r>
                <a:r>
                  <a:rPr lang="it-IT" altLang="it-IT" dirty="0" smtClean="0"/>
                  <a:t> are </a:t>
                </a:r>
                <a:r>
                  <a:rPr lang="it-IT" altLang="it-IT" dirty="0" err="1" smtClean="0"/>
                  <a:t>better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implemented</a:t>
                </a:r>
                <a:r>
                  <a:rPr lang="it-IT" altLang="it-IT" dirty="0" smtClean="0"/>
                  <a:t> with </a:t>
                </a:r>
                <a:r>
                  <a:rPr lang="it-IT" altLang="it-IT" dirty="0" err="1" smtClean="0"/>
                  <a:t>magnetorquers</a:t>
                </a:r>
                <a:r>
                  <a:rPr lang="it-IT" altLang="it-IT" dirty="0" smtClean="0"/>
                  <a:t>, </a:t>
                </a:r>
                <a:r>
                  <a:rPr lang="it-IT" altLang="it-IT" dirty="0" err="1" smtClean="0"/>
                  <a:t>unless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they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have</a:t>
                </a:r>
                <a:r>
                  <a:rPr lang="it-IT" altLang="it-IT" dirty="0" smtClean="0"/>
                  <a:t> to be fast</a:t>
                </a:r>
              </a:p>
              <a:p>
                <a:pPr eaLnBrk="1" hangingPunct="1"/>
                <a:r>
                  <a:rPr lang="it-IT" altLang="it-IT" dirty="0" err="1" smtClean="0"/>
                  <a:t>As</a:t>
                </a:r>
                <a:r>
                  <a:rPr lang="it-IT" altLang="it-IT" dirty="0" smtClean="0"/>
                  <a:t> a </a:t>
                </a:r>
                <a:r>
                  <a:rPr lang="it-IT" altLang="it-IT" dirty="0" err="1" smtClean="0"/>
                  <a:t>rule</a:t>
                </a:r>
                <a:r>
                  <a:rPr lang="it-IT" altLang="it-IT" dirty="0" smtClean="0"/>
                  <a:t> of </a:t>
                </a:r>
                <a:r>
                  <a:rPr lang="it-IT" altLang="it-IT" dirty="0" err="1" smtClean="0"/>
                  <a:t>thumb</a:t>
                </a:r>
                <a:r>
                  <a:rPr lang="it-IT" altLang="it-IT" dirty="0" smtClean="0"/>
                  <a:t>, </a:t>
                </a:r>
                <a:r>
                  <a:rPr lang="it-IT" altLang="it-IT" dirty="0" err="1" smtClean="0"/>
                  <a:t>generic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manoeuvres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require</a:t>
                </a:r>
                <a:r>
                  <a:rPr lang="it-IT" altLang="it-IT" dirty="0" smtClean="0"/>
                  <a:t>, in the </a:t>
                </a:r>
                <a:r>
                  <a:rPr lang="it-IT" altLang="it-IT" dirty="0" err="1" smtClean="0"/>
                  <a:t>worst</a:t>
                </a:r>
                <a:r>
                  <a:rPr lang="it-IT" altLang="it-IT" dirty="0" smtClean="0"/>
                  <a:t> case, from a </a:t>
                </a:r>
                <a:r>
                  <a:rPr lang="it-IT" altLang="it-IT" dirty="0" err="1" smtClean="0"/>
                  <a:t>quarter</a:t>
                </a:r>
                <a:r>
                  <a:rPr lang="it-IT" altLang="it-IT" dirty="0" smtClean="0"/>
                  <a:t> to </a:t>
                </a:r>
                <a:r>
                  <a:rPr lang="it-IT" altLang="it-IT" dirty="0" err="1" smtClean="0"/>
                  <a:t>half</a:t>
                </a:r>
                <a:r>
                  <a:rPr lang="it-IT" altLang="it-IT" dirty="0" smtClean="0"/>
                  <a:t> an </a:t>
                </a:r>
                <a:r>
                  <a:rPr lang="it-IT" altLang="it-IT" dirty="0" err="1" smtClean="0"/>
                  <a:t>orbit</a:t>
                </a:r>
                <a:r>
                  <a:rPr lang="it-IT" altLang="it-IT" dirty="0" smtClean="0"/>
                  <a:t> to be </a:t>
                </a:r>
                <a:r>
                  <a:rPr lang="it-IT" altLang="it-IT" dirty="0" err="1" smtClean="0"/>
                  <a:t>completed</a:t>
                </a:r>
                <a:endParaRPr lang="it-IT" altLang="it-IT" dirty="0" smtClean="0"/>
              </a:p>
              <a:p>
                <a:pPr eaLnBrk="1" hangingPunct="1"/>
                <a:r>
                  <a:rPr lang="it-IT" altLang="it-IT" dirty="0" smtClean="0"/>
                  <a:t>The </a:t>
                </a:r>
                <a:r>
                  <a:rPr lang="it-IT" altLang="it-IT" dirty="0" err="1" smtClean="0"/>
                  <a:t>question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now</a:t>
                </a:r>
                <a:r>
                  <a:rPr lang="it-IT" altLang="it-IT" dirty="0" smtClean="0"/>
                  <a:t>: </a:t>
                </a:r>
                <a:r>
                  <a:rPr lang="it-IT" altLang="it-IT" dirty="0" err="1" smtClean="0"/>
                  <a:t>how</a:t>
                </a:r>
                <a:r>
                  <a:rPr lang="it-IT" altLang="it-IT" dirty="0" smtClean="0"/>
                  <a:t> to </a:t>
                </a:r>
                <a:r>
                  <a:rPr lang="it-IT" altLang="it-IT" dirty="0" err="1" smtClean="0"/>
                  <a:t>plan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actuation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commands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along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 the 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orbit</a:t>
                </a:r>
                <a:r>
                  <a:rPr lang="it-IT" altLang="it-IT" dirty="0" smtClean="0"/>
                  <a:t>, to </a:t>
                </a:r>
                <a:r>
                  <a:rPr lang="it-IT" altLang="it-IT" dirty="0" err="1" smtClean="0"/>
                  <a:t>achieve</a:t>
                </a:r>
                <a:r>
                  <a:rPr lang="it-IT" altLang="it-IT" dirty="0" smtClean="0"/>
                  <a:t> a </a:t>
                </a:r>
                <a:r>
                  <a:rPr lang="it-IT" altLang="it-IT" dirty="0" err="1" smtClean="0"/>
                  <a:t>desired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altLang="it-IT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altLang="it-IT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it-IT" altLang="it-IT" dirty="0" smtClean="0"/>
                  <a:t>?</a:t>
                </a:r>
              </a:p>
              <a:p>
                <a:pPr eaLnBrk="1" hangingPunct="1"/>
                <a:r>
                  <a:rPr lang="it-IT" altLang="it-IT" dirty="0" err="1" smtClean="0"/>
                  <a:t>Angular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manoeuvres</a:t>
                </a:r>
                <a:r>
                  <a:rPr lang="it-IT" altLang="it-IT" dirty="0" smtClean="0"/>
                  <a:t> are split </a:t>
                </a:r>
                <a:r>
                  <a:rPr lang="it-IT" altLang="it-IT" dirty="0" err="1" smtClean="0"/>
                  <a:t>into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three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phases</a:t>
                </a:r>
                <a:r>
                  <a:rPr lang="it-IT" altLang="it-IT" dirty="0" smtClean="0"/>
                  <a:t>: (</a:t>
                </a:r>
                <a14:m>
                  <m:oMath xmlns:m="http://schemas.openxmlformats.org/officeDocument/2006/math">
                    <m:r>
                      <a:rPr lang="it-IT" alt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alt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it-IT" altLang="it-IT" dirty="0" smtClean="0">
                    <a:sym typeface="Wingdings" panose="05000000000000000000" pitchFamily="2" charset="2"/>
                  </a:rPr>
                  <a:t>  </a:t>
                </a:r>
                <a:r>
                  <a:rPr lang="it-IT" altLang="it-IT" dirty="0" err="1" smtClean="0">
                    <a:sym typeface="Wingdings" panose="05000000000000000000" pitchFamily="2" charset="2"/>
                  </a:rPr>
                  <a:t>rotation</a:t>
                </a:r>
                <a:r>
                  <a:rPr lang="it-IT" altLang="it-IT" dirty="0" smtClean="0">
                    <a:sym typeface="Wingdings" panose="05000000000000000000" pitchFamily="2" charset="2"/>
                  </a:rPr>
                  <a:t> </a:t>
                </a:r>
                <a:r>
                  <a:rPr lang="it-IT" altLang="it-IT" dirty="0" smtClean="0">
                    <a:solidFill>
                      <a:srgbClr val="FFC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altLang="it-IT" b="0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it-IT" alt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alt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it-IT" altLang="it-IT" dirty="0" smtClean="0"/>
                  <a:t>)</a:t>
                </a:r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  <a:p>
                <a:pPr marL="0" indent="0" eaLnBrk="1" hangingPunct="1">
                  <a:buNone/>
                </a:pPr>
                <a:endParaRPr lang="it-IT" altLang="it-IT" dirty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858125" cy="5387302"/>
              </a:xfrm>
              <a:blipFill rotWithShape="0">
                <a:blip r:embed="rId3"/>
                <a:stretch>
                  <a:fillRect l="-1396" t="-1131" r="-2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205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682912678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Magnetic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Attitude</a:t>
            </a:r>
            <a:r>
              <a:rPr lang="it-IT" altLang="it-IT" dirty="0" smtClean="0"/>
              <a:t> Control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052736"/>
                <a:ext cx="7858125" cy="5387302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Magnetic </a:t>
                </a:r>
                <a:r>
                  <a:rPr lang="it-IT" altLang="it-IT" dirty="0" err="1" smtClean="0"/>
                  <a:t>actuators</a:t>
                </a:r>
                <a:r>
                  <a:rPr lang="it-IT" altLang="it-IT" dirty="0" smtClean="0"/>
                  <a:t> produce a torque </a:t>
                </a:r>
                <a14:m>
                  <m:oMath xmlns:m="http://schemas.openxmlformats.org/officeDocument/2006/math">
                    <m:r>
                      <a:rPr lang="it-IT" altLang="it-IT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which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causes</a:t>
                </a:r>
                <a:r>
                  <a:rPr lang="it-IT" altLang="it-IT" dirty="0" smtClean="0"/>
                  <a:t> an </a:t>
                </a:r>
                <a:r>
                  <a:rPr lang="it-IT" altLang="it-IT" dirty="0" err="1" smtClean="0"/>
                  <a:t>angular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acceleration</a:t>
                </a:r>
                <a:r>
                  <a:rPr lang="it-IT" altLang="it-IT" dirty="0" smtClean="0"/>
                  <a:t>: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it-IT" altLang="it-IT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f>
                        <m:f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it-IT" altLang="it-IT" dirty="0"/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If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we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consider</a:t>
                </a:r>
                <a:r>
                  <a:rPr lang="it-IT" altLang="it-IT" dirty="0" smtClean="0"/>
                  <a:t> a short </a:t>
                </a:r>
                <a:r>
                  <a:rPr lang="it-IT" altLang="it-IT" dirty="0" err="1" smtClean="0"/>
                  <a:t>period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alt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alt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it-IT" alt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altLang="it-IT" dirty="0" smtClean="0"/>
                  <a:t>in </a:t>
                </a:r>
                <a:r>
                  <a:rPr lang="it-IT" altLang="it-IT" dirty="0" err="1" smtClean="0"/>
                  <a:t>which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acceleration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remains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constant</a:t>
                </a:r>
                <a:r>
                  <a:rPr lang="it-IT" altLang="it-IT" dirty="0" smtClean="0"/>
                  <a:t>: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alt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altLang="it-IT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f>
                        <m:f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it-IT" altLang="it-IT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alt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altLang="it-IT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We</a:t>
                </a:r>
                <a:r>
                  <a:rPr lang="it-IT" altLang="it-IT" dirty="0" smtClean="0"/>
                  <a:t> can split the </a:t>
                </a:r>
                <a:r>
                  <a:rPr lang="it-IT" altLang="it-IT" dirty="0" err="1" smtClean="0"/>
                  <a:t>manoeuvres</a:t>
                </a:r>
                <a:r>
                  <a:rPr lang="it-IT" altLang="it-IT" dirty="0" smtClean="0"/>
                  <a:t> time </a:t>
                </a:r>
                <a:r>
                  <a:rPr lang="it-IT" altLang="it-IT" dirty="0" err="1" smtClean="0"/>
                  <a:t>into</a:t>
                </a:r>
                <a:r>
                  <a:rPr lang="it-IT" altLang="it-IT" dirty="0" smtClean="0"/>
                  <a:t> a </a:t>
                </a:r>
                <a:r>
                  <a:rPr lang="it-IT" altLang="it-IT" dirty="0" err="1" smtClean="0"/>
                  <a:t>sequence</a:t>
                </a:r>
                <a:r>
                  <a:rPr lang="it-IT" altLang="it-IT" dirty="0" smtClean="0"/>
                  <a:t> of </a:t>
                </a:r>
                <a:r>
                  <a:rPr lang="it-IT" altLang="it-IT" dirty="0" err="1" smtClean="0"/>
                  <a:t>identical</a:t>
                </a:r>
                <a:r>
                  <a:rPr lang="it-IT" altLang="it-IT" dirty="0" smtClean="0"/>
                  <a:t> time </a:t>
                </a:r>
                <a:r>
                  <a:rPr lang="it-IT" altLang="it-IT" dirty="0" err="1" smtClean="0"/>
                  <a:t>intervals</a:t>
                </a:r>
                <a:r>
                  <a:rPr lang="it-IT" altLang="it-IT" dirty="0" smtClean="0"/>
                  <a:t>: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altLang="it-IT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sSub>
                        <m:sSubPr>
                          <m:ctrlPr>
                            <a:rPr lang="it-IT" altLang="it-IT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altLang="it-IT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altLang="it-IT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it-IT" altLang="it-IT" dirty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052736"/>
                <a:ext cx="7858125" cy="5387302"/>
              </a:xfrm>
              <a:blipFill rotWithShape="0">
                <a:blip r:embed="rId3"/>
                <a:stretch>
                  <a:fillRect l="-1552" t="-1246" b="-5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206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075890946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Magnetic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Attitude</a:t>
            </a:r>
            <a:r>
              <a:rPr lang="it-IT" altLang="it-IT" dirty="0" smtClean="0"/>
              <a:t> Control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052736"/>
                <a:ext cx="7858125" cy="5387302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Magnetic </a:t>
                </a:r>
                <a:r>
                  <a:rPr lang="it-IT" altLang="it-IT" dirty="0" err="1" smtClean="0"/>
                  <a:t>actuators</a:t>
                </a:r>
                <a:r>
                  <a:rPr lang="it-IT" altLang="it-IT" dirty="0" smtClean="0"/>
                  <a:t> produce a torque </a:t>
                </a:r>
                <a14:m>
                  <m:oMath xmlns:m="http://schemas.openxmlformats.org/officeDocument/2006/math">
                    <m:r>
                      <a:rPr lang="it-IT" altLang="it-IT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which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causes</a:t>
                </a:r>
                <a:r>
                  <a:rPr lang="it-IT" altLang="it-IT" dirty="0" smtClean="0"/>
                  <a:t> an </a:t>
                </a:r>
                <a:r>
                  <a:rPr lang="it-IT" altLang="it-IT" dirty="0" err="1" smtClean="0"/>
                  <a:t>angular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acceleration</a:t>
                </a:r>
                <a:r>
                  <a:rPr lang="it-IT" altLang="it-IT" dirty="0" smtClean="0"/>
                  <a:t>: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it-IT" altLang="it-IT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f>
                        <m:f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it-IT" altLang="it-IT" dirty="0"/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If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we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consider</a:t>
                </a:r>
                <a:r>
                  <a:rPr lang="it-IT" altLang="it-IT" dirty="0" smtClean="0"/>
                  <a:t> a short </a:t>
                </a:r>
                <a:r>
                  <a:rPr lang="it-IT" altLang="it-IT" dirty="0" err="1" smtClean="0"/>
                  <a:t>period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alt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alt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it-IT" alt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altLang="it-IT" dirty="0" smtClean="0"/>
                  <a:t>in </a:t>
                </a:r>
                <a:r>
                  <a:rPr lang="it-IT" altLang="it-IT" dirty="0" err="1" smtClean="0"/>
                  <a:t>which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acceleration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remains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constant</a:t>
                </a:r>
                <a:r>
                  <a:rPr lang="it-IT" altLang="it-IT" dirty="0" smtClean="0"/>
                  <a:t>: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alt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altLang="it-IT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f>
                        <m:f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it-IT" altLang="it-IT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alt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altLang="it-IT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We</a:t>
                </a:r>
                <a:r>
                  <a:rPr lang="it-IT" altLang="it-IT" dirty="0" smtClean="0"/>
                  <a:t> can split the </a:t>
                </a:r>
                <a:r>
                  <a:rPr lang="it-IT" altLang="it-IT" dirty="0" err="1" smtClean="0"/>
                  <a:t>manoeuvres</a:t>
                </a:r>
                <a:r>
                  <a:rPr lang="it-IT" altLang="it-IT" dirty="0" smtClean="0"/>
                  <a:t> time </a:t>
                </a:r>
                <a:r>
                  <a:rPr lang="it-IT" altLang="it-IT" dirty="0" err="1" smtClean="0"/>
                  <a:t>into</a:t>
                </a:r>
                <a:r>
                  <a:rPr lang="it-IT" altLang="it-IT" dirty="0" smtClean="0"/>
                  <a:t> a </a:t>
                </a:r>
                <a:r>
                  <a:rPr lang="it-IT" altLang="it-IT" dirty="0" err="1" smtClean="0"/>
                  <a:t>sequence</a:t>
                </a:r>
                <a:r>
                  <a:rPr lang="it-IT" altLang="it-IT" dirty="0" smtClean="0"/>
                  <a:t> of </a:t>
                </a:r>
                <a:r>
                  <a:rPr lang="it-IT" altLang="it-IT" dirty="0" err="1" smtClean="0"/>
                  <a:t>identical</a:t>
                </a:r>
                <a:r>
                  <a:rPr lang="it-IT" altLang="it-IT" dirty="0" smtClean="0"/>
                  <a:t> time </a:t>
                </a:r>
                <a:r>
                  <a:rPr lang="it-IT" altLang="it-IT" dirty="0" err="1" smtClean="0"/>
                  <a:t>intervals</a:t>
                </a:r>
                <a:r>
                  <a:rPr lang="it-IT" altLang="it-IT" dirty="0" smtClean="0"/>
                  <a:t>: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altLang="it-IT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sSub>
                        <m:sSubPr>
                          <m:ctrlPr>
                            <a:rPr lang="it-IT" altLang="it-IT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altLang="it-IT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altLang="it-IT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it-IT" altLang="it-IT" dirty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052736"/>
                <a:ext cx="7858125" cy="5387302"/>
              </a:xfrm>
              <a:blipFill rotWithShape="0">
                <a:blip r:embed="rId3"/>
                <a:stretch>
                  <a:fillRect l="-1552" t="-1246" b="-5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207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131802602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Magnetic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Attitude</a:t>
            </a:r>
            <a:r>
              <a:rPr lang="it-IT" altLang="it-IT" dirty="0" smtClean="0"/>
              <a:t> Control</a:t>
            </a:r>
            <a:endParaRPr lang="en-US" altLang="it-IT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210050"/>
            <a:ext cx="7691637" cy="5387302"/>
          </a:xfrm>
        </p:spPr>
        <p:txBody>
          <a:bodyPr/>
          <a:lstStyle/>
          <a:p>
            <a:pPr marL="0" indent="0" eaLnBrk="1" hangingPunct="1">
              <a:buNone/>
            </a:pPr>
            <a:endParaRPr lang="it-IT" altLang="it-IT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208</a:t>
            </a:fld>
            <a:endParaRPr lang="it-IT" alt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494" y="1034022"/>
            <a:ext cx="4959011" cy="56874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28184" y="3672868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T1a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08159" y="3416083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T1b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08049" y="3325745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T2a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88024" y="3068960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T2b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79912" y="1211523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Tja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265665" y="2202901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Tjb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76162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Magnetic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Attitude</a:t>
            </a:r>
            <a:r>
              <a:rPr lang="it-IT" altLang="it-IT" dirty="0" smtClean="0"/>
              <a:t> Control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052736"/>
                <a:ext cx="7858125" cy="5387302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Where 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sSup>
                        <m:sSup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it-IT" altLang="it-IT" i="1" dirty="0" smtClean="0">
                  <a:solidFill>
                    <a:srgbClr val="FFC000"/>
                  </a:solidFill>
                  <a:latin typeface="Cambria Math" panose="02040503050406030204" pitchFamily="18" charset="0"/>
                </a:endParaRP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it-IT" alt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it-IT" alt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altLang="it-IT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sSup>
                            <m:sSupPr>
                              <m:ctrlPr>
                                <a:rPr lang="it-IT" alt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alt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it-IT" alt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sSub>
                            <m:sSubPr>
                              <m:ctrlPr>
                                <a:rPr lang="it-IT" alt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alt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alt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alt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it-IT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:endParaRPr lang="it-IT" altLang="it-IT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it-IT" altLang="it-IT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it-IT" altLang="it-IT" dirty="0"/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We</a:t>
                </a:r>
                <a:r>
                  <a:rPr lang="it-IT" altLang="it-IT" dirty="0" smtClean="0"/>
                  <a:t> can create a </a:t>
                </a:r>
                <a:r>
                  <a:rPr lang="it-IT" altLang="it-IT" dirty="0" err="1" smtClean="0"/>
                  <a:t>matrix</a:t>
                </a:r>
                <a:endParaRPr lang="it-IT" altLang="it-IT" dirty="0" smtClean="0"/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altLang="it-IT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sSub>
                        <m:sSubPr>
                          <m:ctrlPr>
                            <a:rPr lang="it-IT" altLang="it-IT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altLang="it-IT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altLang="it-IT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it-IT" altLang="it-IT" dirty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052736"/>
                <a:ext cx="7858125" cy="5387302"/>
              </a:xfrm>
              <a:blipFill rotWithShape="0">
                <a:blip r:embed="rId3"/>
                <a:stretch>
                  <a:fillRect l="-1552" t="-1246" b="-10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209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487178166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1116014" y="1196752"/>
                <a:ext cx="3816027" cy="538003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it-IT" dirty="0" smtClean="0"/>
                  <a:t>Apply </a:t>
                </a:r>
                <a:r>
                  <a:rPr lang="it-IT" dirty="0" err="1" smtClean="0"/>
                  <a:t>another</a:t>
                </a:r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i="1">
                        <a:solidFill>
                          <a:srgbClr val="00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such</a:t>
                </a:r>
                <a:r>
                  <a:rPr lang="it-IT" dirty="0"/>
                  <a:t> </a:t>
                </a:r>
                <a:r>
                  <a:rPr lang="it-IT" dirty="0" err="1" smtClean="0"/>
                  <a:t>that</a:t>
                </a:r>
                <a:r>
                  <a:rPr lang="it-IT" dirty="0" smtClean="0"/>
                  <a:t>:</a:t>
                </a:r>
                <a:endParaRPr lang="it-IT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it-IT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𝐺𝑀</m:t>
                                  </m:r>
                                </m:e>
                                <m:sub>
                                  <m:r>
                                    <a:rPr lang="it-IT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it-IT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it-IT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it-IT" dirty="0" smtClean="0"/>
              </a:p>
              <a:p>
                <a:pPr marL="0" indent="0">
                  <a:buNone/>
                </a:pPr>
                <a:r>
                  <a:rPr lang="it-IT" dirty="0" err="1" smtClean="0"/>
                  <a:t>Orbit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returns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circular</a:t>
                </a:r>
                <a:r>
                  <a:rPr lang="it-IT" dirty="0" smtClean="0"/>
                  <a:t>!</a:t>
                </a:r>
              </a:p>
              <a:p>
                <a:pPr marL="0" indent="0">
                  <a:buNone/>
                </a:pPr>
                <a:endParaRPr lang="it-IT" dirty="0" smtClean="0"/>
              </a:p>
              <a:p>
                <a:pPr marL="0" indent="0">
                  <a:buNone/>
                </a:pPr>
                <a:r>
                  <a:rPr lang="it-IT" dirty="0" smtClean="0"/>
                  <a:t>BUT, </a:t>
                </a:r>
                <a:r>
                  <a:rPr lang="it-IT" dirty="0" err="1" smtClean="0"/>
                  <a:t>we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have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changed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orbit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radius</a:t>
                </a:r>
                <a:r>
                  <a:rPr lang="it-IT" dirty="0" smtClean="0"/>
                  <a:t>!</a:t>
                </a:r>
                <a:endParaRPr lang="it-IT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6014" y="1196752"/>
                <a:ext cx="3816027" cy="5380037"/>
              </a:xfrm>
              <a:blipFill>
                <a:blip r:embed="rId2"/>
                <a:stretch>
                  <a:fillRect l="-3195" t="-1133" r="-207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/>
          <p:cNvSpPr/>
          <p:nvPr/>
        </p:nvSpPr>
        <p:spPr>
          <a:xfrm>
            <a:off x="6732240" y="2708920"/>
            <a:ext cx="1440160" cy="14265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Elliptical</a:t>
            </a:r>
            <a:r>
              <a:rPr lang="it-IT" dirty="0"/>
              <a:t> </a:t>
            </a:r>
            <a:r>
              <a:rPr lang="it-IT" dirty="0" smtClean="0">
                <a:sym typeface="Wingdings" panose="05000000000000000000" pitchFamily="2" charset="2"/>
              </a:rPr>
              <a:t> </a:t>
            </a:r>
            <a:r>
              <a:rPr lang="it-IT" dirty="0" err="1" smtClean="0"/>
              <a:t>Circular</a:t>
            </a:r>
            <a:r>
              <a:rPr lang="it-IT" dirty="0" smtClean="0"/>
              <a:t> </a:t>
            </a:r>
            <a:r>
              <a:rPr lang="it-IT" dirty="0" err="1" smtClean="0"/>
              <a:t>Orbit</a:t>
            </a:r>
            <a:endParaRPr lang="it-IT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C8DAF-9F0B-4E73-AD4B-9EC43806CC7C}" type="slidenum">
              <a:rPr lang="it-IT" altLang="it-IT" smtClean="0"/>
              <a:pPr/>
              <a:t>21</a:t>
            </a:fld>
            <a:endParaRPr lang="it-IT" altLang="it-IT" dirty="0"/>
          </a:p>
        </p:txBody>
      </p:sp>
      <p:sp>
        <p:nvSpPr>
          <p:cNvPr id="11" name="Oval 10"/>
          <p:cNvSpPr/>
          <p:nvPr/>
        </p:nvSpPr>
        <p:spPr>
          <a:xfrm>
            <a:off x="6012160" y="1988840"/>
            <a:ext cx="2880320" cy="432048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9" name="Group 18"/>
          <p:cNvGrpSpPr/>
          <p:nvPr/>
        </p:nvGrpSpPr>
        <p:grpSpPr>
          <a:xfrm>
            <a:off x="5639831" y="6288682"/>
            <a:ext cx="1812489" cy="307777"/>
            <a:chOff x="5639831" y="6288682"/>
            <a:chExt cx="1812489" cy="307777"/>
          </a:xfrm>
        </p:grpSpPr>
        <p:cxnSp>
          <p:nvCxnSpPr>
            <p:cNvPr id="13" name="Straight Arrow Connector 12"/>
            <p:cNvCxnSpPr>
              <a:stCxn id="16" idx="4"/>
            </p:cNvCxnSpPr>
            <p:nvPr/>
          </p:nvCxnSpPr>
          <p:spPr>
            <a:xfrm flipH="1">
              <a:off x="5776527" y="6308502"/>
              <a:ext cx="1675793" cy="0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639831" y="6288682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it-IT" dirty="0">
                <a:solidFill>
                  <a:srgbClr val="00FF00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510318" y="1268760"/>
            <a:ext cx="641522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00B0F0"/>
                </a:solidFill>
              </a:rPr>
              <a:t>R*</a:t>
            </a:r>
            <a:endParaRPr lang="it-IT" dirty="0">
              <a:solidFill>
                <a:srgbClr val="00B0F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228184" y="3636313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chemeClr val="accent1"/>
                </a:solidFill>
              </a:rPr>
              <a:t>Me</a:t>
            </a:r>
            <a:endParaRPr lang="it-IT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645793" y="5098721"/>
                <a:ext cx="9284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it-IT" sz="36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5793" y="5098721"/>
                <a:ext cx="928463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15"/>
          <p:cNvSpPr/>
          <p:nvPr/>
        </p:nvSpPr>
        <p:spPr>
          <a:xfrm>
            <a:off x="4572000" y="548680"/>
            <a:ext cx="5760640" cy="57598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 27"/>
          <p:cNvSpPr/>
          <p:nvPr/>
        </p:nvSpPr>
        <p:spPr>
          <a:xfrm>
            <a:off x="7308305" y="6174958"/>
            <a:ext cx="288032" cy="2783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Straight Connector 8"/>
          <p:cNvCxnSpPr>
            <a:endCxn id="11" idx="4"/>
          </p:cNvCxnSpPr>
          <p:nvPr/>
        </p:nvCxnSpPr>
        <p:spPr>
          <a:xfrm>
            <a:off x="7452320" y="3429002"/>
            <a:ext cx="0" cy="2880318"/>
          </a:xfrm>
          <a:prstGeom prst="line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16" idx="0"/>
          </p:cNvCxnSpPr>
          <p:nvPr/>
        </p:nvCxnSpPr>
        <p:spPr>
          <a:xfrm flipV="1">
            <a:off x="7452320" y="548680"/>
            <a:ext cx="0" cy="288032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028929" y="5727232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00FF00"/>
                </a:solidFill>
              </a:rPr>
              <a:t>V1</a:t>
            </a:r>
            <a:endParaRPr lang="it-IT" dirty="0">
              <a:solidFill>
                <a:srgbClr val="00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76283" y="6304723"/>
            <a:ext cx="14750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00FF00"/>
                </a:solidFill>
              </a:rPr>
              <a:t>V1+</a:t>
            </a:r>
            <a:r>
              <a:rPr lang="el-GR" sz="3200" dirty="0">
                <a:solidFill>
                  <a:srgbClr val="00FF00"/>
                </a:solidFill>
              </a:rPr>
              <a:t>Δ</a:t>
            </a:r>
            <a:r>
              <a:rPr lang="it-IT" sz="3200" dirty="0">
                <a:solidFill>
                  <a:srgbClr val="00FF00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05977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33" grpId="0"/>
      <p:bldP spid="16" grpId="0" animBg="1"/>
      <p:bldP spid="18" grpId="0"/>
      <p:bldP spid="4" grpId="0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 smtClean="0"/>
              <a:t>Magnetic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Attitude</a:t>
            </a:r>
            <a:r>
              <a:rPr lang="it-IT" altLang="it-IT" dirty="0" smtClean="0"/>
              <a:t> Control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The </a:t>
                </a:r>
                <a:r>
                  <a:rPr lang="it-IT" altLang="it-IT" dirty="0" err="1" smtClean="0"/>
                  <a:t>eigenvectors</a:t>
                </a:r>
                <a:r>
                  <a:rPr lang="it-IT" altLang="it-IT" dirty="0" smtClean="0"/>
                  <a:t> of the </a:t>
                </a:r>
                <a:r>
                  <a:rPr lang="it-IT" altLang="it-IT" dirty="0" err="1" smtClean="0"/>
                  <a:t>inertia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matrix</a:t>
                </a:r>
                <a:r>
                  <a:rPr lang="it-IT" altLang="it-IT" dirty="0" smtClean="0"/>
                  <a:t> are </a:t>
                </a:r>
                <a:r>
                  <a:rPr lang="it-IT" altLang="it-IT" dirty="0" err="1" smtClean="0"/>
                  <a:t>called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>
                    <a:solidFill>
                      <a:srgbClr val="FFC000"/>
                    </a:solidFill>
                  </a:rPr>
                  <a:t>principal</a:t>
                </a:r>
                <a:r>
                  <a:rPr lang="it-IT" altLang="it-IT" dirty="0" smtClean="0">
                    <a:solidFill>
                      <a:srgbClr val="FFC0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C000"/>
                    </a:solidFill>
                  </a:rPr>
                  <a:t>axes</a:t>
                </a:r>
                <a:r>
                  <a:rPr lang="it-IT" altLang="it-IT" dirty="0" smtClean="0"/>
                  <a:t>.</a:t>
                </a:r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Let’s</a:t>
                </a:r>
                <a:r>
                  <a:rPr lang="it-IT" altLang="it-IT" dirty="0" smtClean="0"/>
                  <a:t> suppose </a:t>
                </a:r>
                <a:r>
                  <a:rPr lang="it-IT" altLang="it-IT" dirty="0" err="1" smtClean="0"/>
                  <a:t>now</a:t>
                </a:r>
                <a:r>
                  <a:rPr lang="it-IT" altLang="it-IT" dirty="0" smtClean="0"/>
                  <a:t> for </a:t>
                </a:r>
                <a:r>
                  <a:rPr lang="it-IT" altLang="it-IT" dirty="0" err="1" smtClean="0"/>
                  <a:t>simplicity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that</a:t>
                </a:r>
                <a:r>
                  <a:rPr lang="it-IT" altLang="it-IT" dirty="0" smtClean="0"/>
                  <a:t> the </a:t>
                </a:r>
                <a:r>
                  <a:rPr lang="it-IT" altLang="it-IT" dirty="0" err="1" smtClean="0"/>
                  <a:t>principal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axes</a:t>
                </a:r>
                <a:r>
                  <a:rPr lang="it-IT" altLang="it-IT" dirty="0" smtClean="0"/>
                  <a:t> are </a:t>
                </a:r>
                <a:r>
                  <a:rPr lang="it-IT" altLang="it-IT" dirty="0" err="1" smtClean="0"/>
                  <a:t>parallel</a:t>
                </a:r>
                <a:r>
                  <a:rPr lang="it-IT" altLang="it-IT" dirty="0" smtClean="0"/>
                  <a:t> to the body-</a:t>
                </a:r>
                <a:r>
                  <a:rPr lang="it-IT" altLang="it-IT" dirty="0" err="1" smtClean="0"/>
                  <a:t>fixed</a:t>
                </a:r>
                <a:r>
                  <a:rPr lang="it-IT" altLang="it-IT" dirty="0" smtClean="0"/>
                  <a:t> frame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it-IT" altLang="it-IT" dirty="0" smtClean="0"/>
                  <a:t>, </a:t>
                </a:r>
                <a:r>
                  <a:rPr lang="it-IT" altLang="it-IT" dirty="0" err="1" smtClean="0"/>
                  <a:t>which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a </a:t>
                </a:r>
                <a:r>
                  <a:rPr lang="it-IT" altLang="it-IT" dirty="0" err="1" smtClean="0"/>
                  <a:t>simplified</a:t>
                </a:r>
                <a:r>
                  <a:rPr lang="it-IT" altLang="it-IT" dirty="0" smtClean="0"/>
                  <a:t> situation.</a:t>
                </a:r>
              </a:p>
              <a:p>
                <a:pPr marL="0" indent="0" eaLnBrk="1" hangingPunct="1">
                  <a:buNone/>
                </a:pPr>
                <a:r>
                  <a:rPr lang="it-IT" altLang="it-IT" dirty="0"/>
                  <a:t>In </a:t>
                </a:r>
                <a:r>
                  <a:rPr lang="it-IT" altLang="it-IT" dirty="0" err="1"/>
                  <a:t>this</a:t>
                </a:r>
                <a:r>
                  <a:rPr lang="it-IT" altLang="it-IT" dirty="0"/>
                  <a:t> case </a:t>
                </a:r>
                <a:r>
                  <a:rPr lang="it-IT" altLang="it-IT" dirty="0" err="1"/>
                  <a:t>inertial</a:t>
                </a:r>
                <a:r>
                  <a:rPr lang="it-IT" altLang="it-IT" dirty="0"/>
                  <a:t> </a:t>
                </a:r>
                <a:r>
                  <a:rPr lang="it-IT" altLang="it-IT" dirty="0" err="1"/>
                  <a:t>is</a:t>
                </a:r>
                <a:r>
                  <a:rPr lang="it-IT" altLang="it-IT" dirty="0"/>
                  <a:t> a </a:t>
                </a:r>
                <a:r>
                  <a:rPr lang="it-IT" altLang="it-IT" dirty="0" err="1"/>
                  <a:t>diagonal</a:t>
                </a:r>
                <a:r>
                  <a:rPr lang="it-IT" altLang="it-IT" dirty="0"/>
                  <a:t> </a:t>
                </a:r>
                <a:r>
                  <a:rPr lang="it-IT" altLang="it-IT" dirty="0" err="1"/>
                  <a:t>matrix</a:t>
                </a:r>
                <a:r>
                  <a:rPr lang="it-IT" altLang="it-IT" dirty="0"/>
                  <a:t> 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alt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it-IT" altLang="it-IT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it-IT" altLang="it-IT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altLang="it-IT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it-IT" altLang="it-IT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it-IT" alt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it-IT" alt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it-IT" altLang="it-IT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alt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it-IT" altLang="it-IT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altLang="it-IT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it-IT" altLang="it-IT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𝑌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it-IT" alt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it-IT" altLang="it-IT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alt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it-IT" alt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it-IT" altLang="it-IT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altLang="it-IT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it-IT" altLang="it-IT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𝑍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eqArr>
                        </m:e>
                      </m:d>
                    </m:oMath>
                  </m:oMathPara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:endParaRPr lang="it-IT" altLang="it-IT" dirty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  <a:blipFill rotWithShape="0">
                <a:blip r:embed="rId3"/>
                <a:stretch>
                  <a:fillRect l="-1585" t="-1131" r="-1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210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427610420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smtClean="0"/>
              <a:t>Energy for </a:t>
            </a:r>
            <a:r>
              <a:rPr lang="it-IT" altLang="it-IT" dirty="0" err="1" smtClean="0"/>
              <a:t>Attitude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Determination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</p:spPr>
            <p:txBody>
              <a:bodyPr/>
              <a:lstStyle/>
              <a:p>
                <a:pPr eaLnBrk="1" hangingPunct="1"/>
                <a:r>
                  <a:rPr lang="it-IT" altLang="it-IT" dirty="0" smtClean="0"/>
                  <a:t>Spacecraft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spinning </a:t>
                </a:r>
                <a:r>
                  <a:rPr lang="it-IT" altLang="it-IT" dirty="0" err="1" smtClean="0"/>
                  <a:t>at</a:t>
                </a:r>
                <a:r>
                  <a:rPr lang="it-IT" altLang="it-IT" dirty="0" smtClean="0"/>
                  <a:t> rate </a:t>
                </a:r>
                <a:r>
                  <a:rPr lang="el-GR" altLang="it-IT" dirty="0" smtClean="0"/>
                  <a:t>ω</a:t>
                </a:r>
                <a:r>
                  <a:rPr lang="en-US" altLang="it-IT" dirty="0" smtClean="0"/>
                  <a:t> (rad/s or PRM):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it-IT" b="0" i="1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en-US" altLang="it-IT" b="0" i="1" smtClean="0">
                          <a:latin typeface="Cambria Math" panose="02040503050406030204" pitchFamily="18" charset="0"/>
                        </a:rPr>
                        <m:t>𝑅𝑃𝑀</m:t>
                      </m:r>
                      <m:r>
                        <a:rPr lang="en-US" altLang="it-IT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it-IT" b="0" i="1" smtClean="0">
                                  <a:latin typeface="Cambria Math" panose="02040503050406030204" pitchFamily="18" charset="0"/>
                                </a:rPr>
                                <m:t>360</m:t>
                              </m:r>
                            </m:e>
                            <m:sup>
                              <m:r>
                                <a:rPr lang="en-US" altLang="it-IT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</m:num>
                        <m:den>
                          <m:r>
                            <a:rPr lang="en-US" altLang="it-IT" b="0" i="1" smtClean="0">
                              <a:latin typeface="Cambria Math" panose="02040503050406030204" pitchFamily="18" charset="0"/>
                            </a:rPr>
                            <m:t>60</m:t>
                          </m:r>
                          <m:r>
                            <a:rPr lang="en-US" alt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alt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l-GR" altLang="it-IT" b="0" i="1" smtClean="0">
                              <a:latin typeface="Cambria Math" panose="02040503050406030204" pitchFamily="18" charset="0"/>
                            </a:rPr>
                            <m:t>π</m:t>
                          </m:r>
                          <m:r>
                            <m:rPr>
                              <m:sty m:val="p"/>
                            </m:rPr>
                            <a:rPr lang="en-US" altLang="it-IT">
                              <a:latin typeface="Cambria Math" panose="02040503050406030204" pitchFamily="18" charset="0"/>
                            </a:rPr>
                            <m:t>rad</m:t>
                          </m:r>
                        </m:num>
                        <m:den>
                          <m:r>
                            <a:rPr lang="en-US" altLang="it-IT" b="0" i="1" smtClean="0">
                              <a:latin typeface="Cambria Math" panose="02040503050406030204" pitchFamily="18" charset="0"/>
                            </a:rPr>
                            <m:t>60</m:t>
                          </m:r>
                          <m:r>
                            <a:rPr lang="en-US" alt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alt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it-IT" b="0" i="1" smtClean="0">
                          <a:latin typeface="Cambria Math" panose="02040503050406030204" pitchFamily="18" charset="0"/>
                        </a:rPr>
                        <m:t>0,105</m:t>
                      </m:r>
                      <m:f>
                        <m:fPr>
                          <m:type m:val="skw"/>
                          <m:ctrlPr>
                            <a:rPr lang="en-US" alt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it-IT">
                              <a:latin typeface="Cambria Math" panose="02040503050406030204" pitchFamily="18" charset="0"/>
                            </a:rPr>
                            <m:t>rad</m:t>
                          </m:r>
                        </m:num>
                        <m:den>
                          <m:r>
                            <a:rPr lang="en-US" alt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it-IT" altLang="it-IT" dirty="0" smtClean="0"/>
              </a:p>
              <a:p>
                <a:pPr eaLnBrk="1" hangingPunct="1"/>
                <a:r>
                  <a:rPr lang="it-IT" altLang="it-IT" dirty="0" err="1" smtClean="0"/>
                  <a:t>If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we</a:t>
                </a:r>
                <a:r>
                  <a:rPr lang="it-IT" altLang="it-IT" dirty="0" smtClean="0"/>
                  <a:t> sample </a:t>
                </a:r>
                <a:r>
                  <a:rPr lang="it-IT" altLang="it-IT" dirty="0" err="1" smtClean="0"/>
                  <a:t>attitude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every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it-IT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it-IT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it-IT" altLang="it-IT" dirty="0" smtClean="0"/>
                  <a:t> (s), </a:t>
                </a:r>
                <a:r>
                  <a:rPr lang="it-IT" altLang="it-IT" dirty="0" err="1" smtClean="0"/>
                  <a:t>attitude</a:t>
                </a:r>
                <a:r>
                  <a:rPr lang="it-IT" altLang="it-IT" dirty="0" smtClean="0"/>
                  <a:t> angle </a:t>
                </a:r>
                <a:r>
                  <a:rPr lang="it-IT" altLang="it-IT" dirty="0" err="1" smtClean="0"/>
                  <a:t>varies</a:t>
                </a:r>
                <a:r>
                  <a:rPr lang="it-IT" altLang="it-IT" dirty="0" smtClean="0"/>
                  <a:t> by an angle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it-IT" i="1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altLang="it-IT" b="0" i="1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it-IT" altLang="it-IT" dirty="0" smtClean="0"/>
              </a:p>
              <a:p>
                <a:pPr eaLnBrk="1" hangingPunct="1"/>
                <a:r>
                  <a:rPr lang="it-IT" altLang="it-IT" dirty="0" smtClean="0"/>
                  <a:t>From </a:t>
                </a:r>
                <a:r>
                  <a:rPr lang="it-IT" altLang="it-IT" dirty="0" err="1" smtClean="0"/>
                  <a:t>one</a:t>
                </a:r>
                <a:r>
                  <a:rPr lang="it-IT" altLang="it-IT" dirty="0" smtClean="0"/>
                  <a:t> sample to the </a:t>
                </a:r>
                <a:r>
                  <a:rPr lang="it-IT" altLang="it-IT" dirty="0" err="1" smtClean="0"/>
                  <a:t>next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one</a:t>
                </a:r>
                <a:r>
                  <a:rPr lang="it-IT" altLang="it-IT" dirty="0" smtClean="0"/>
                  <a:t>;</a:t>
                </a:r>
              </a:p>
              <a:p>
                <a:pPr eaLnBrk="1" hangingPunct="1"/>
                <a:r>
                  <a:rPr lang="it-IT" altLang="it-IT" dirty="0" smtClean="0"/>
                  <a:t>The </a:t>
                </a:r>
                <a:r>
                  <a:rPr lang="it-IT" altLang="it-IT" dirty="0" err="1" smtClean="0"/>
                  <a:t>indetermination</a:t>
                </a:r>
                <a:r>
                  <a:rPr lang="it-IT" altLang="it-IT" dirty="0" smtClean="0"/>
                  <a:t> of </a:t>
                </a:r>
                <a:r>
                  <a:rPr lang="it-IT" altLang="it-IT" dirty="0" err="1" smtClean="0"/>
                  <a:t>attitude</a:t>
                </a:r>
                <a:r>
                  <a:rPr lang="it-IT" altLang="it-IT" dirty="0" smtClean="0"/>
                  <a:t> angle due to </a:t>
                </a:r>
                <a:r>
                  <a:rPr lang="it-IT" altLang="it-IT" dirty="0" err="1" smtClean="0"/>
                  <a:t>sampling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therefore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it-IT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altLang="it-IT" i="1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it-IT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it-IT" altLang="it-IT" dirty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  <a:blipFill>
                <a:blip r:embed="rId3"/>
                <a:stretch>
                  <a:fillRect l="-1426" t="-113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211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265728589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smtClean="0"/>
              <a:t>Energy for </a:t>
            </a:r>
            <a:r>
              <a:rPr lang="it-IT" altLang="it-IT" dirty="0" err="1" smtClean="0"/>
              <a:t>Attitude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Determination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</p:spPr>
            <p:txBody>
              <a:bodyPr/>
              <a:lstStyle/>
              <a:p>
                <a:pPr eaLnBrk="1" hangingPunct="1"/>
                <a:r>
                  <a:rPr lang="en-US" altLang="it-IT" dirty="0" smtClean="0"/>
                  <a:t>Each individual measurement requires a power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it-IT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it-IT" altLang="it-IT" dirty="0" smtClean="0"/>
                  <a:t> for a minimum </a:t>
                </a:r>
                <a:r>
                  <a:rPr lang="it-IT" altLang="it-IT" dirty="0" err="1" smtClean="0"/>
                  <a:t>measurement</a:t>
                </a:r>
                <a:r>
                  <a:rPr lang="it-IT" altLang="it-IT" dirty="0" smtClean="0"/>
                  <a:t> time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it-IT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it-IT" i="1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therefore</a:t>
                </a:r>
                <a:r>
                  <a:rPr lang="it-IT" altLang="it-IT" dirty="0" smtClean="0"/>
                  <a:t> an </a:t>
                </a:r>
                <a:r>
                  <a:rPr lang="it-IT" altLang="it-IT" dirty="0" err="1" smtClean="0"/>
                  <a:t>energy</a:t>
                </a:r>
                <a:r>
                  <a:rPr lang="it-IT" altLang="it-IT" dirty="0" smtClean="0"/>
                  <a:t> of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it-I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alt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altLang="it-IT" b="0" i="1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alt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it-IT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it-IT" altLang="it-IT" dirty="0" smtClean="0"/>
              </a:p>
              <a:p>
                <a:pPr eaLnBrk="1" hangingPunct="1"/>
                <a:r>
                  <a:rPr lang="it-IT" altLang="it-IT" dirty="0" err="1" smtClean="0"/>
                  <a:t>Acrtivating</a:t>
                </a:r>
                <a:r>
                  <a:rPr lang="it-IT" altLang="it-IT" dirty="0" smtClean="0"/>
                  <a:t>, </a:t>
                </a:r>
                <a:r>
                  <a:rPr lang="it-IT" altLang="it-IT" dirty="0" err="1" smtClean="0"/>
                  <a:t>measuring</a:t>
                </a:r>
                <a:r>
                  <a:rPr lang="it-IT" altLang="it-IT" dirty="0" smtClean="0"/>
                  <a:t> and </a:t>
                </a:r>
                <a:r>
                  <a:rPr lang="it-IT" altLang="it-IT" dirty="0" err="1" smtClean="0"/>
                  <a:t>deactivating</a:t>
                </a:r>
                <a:r>
                  <a:rPr lang="it-IT" altLang="it-IT" dirty="0" smtClean="0"/>
                  <a:t> an </a:t>
                </a:r>
                <a:r>
                  <a:rPr lang="it-IT" altLang="it-IT" dirty="0" err="1" smtClean="0"/>
                  <a:t>attitude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sensor</a:t>
                </a:r>
                <a:r>
                  <a:rPr lang="it-IT" altLang="it-IT" dirty="0" smtClean="0"/>
                  <a:t> for the minimum </a:t>
                </a:r>
                <a:r>
                  <a:rPr lang="it-IT" altLang="it-IT" dirty="0" err="1" smtClean="0"/>
                  <a:t>measurement</a:t>
                </a:r>
                <a:r>
                  <a:rPr lang="it-IT" altLang="it-IT" dirty="0" smtClean="0"/>
                  <a:t>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it-IT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it-IT" i="1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at</a:t>
                </a:r>
                <a:r>
                  <a:rPr lang="it-IT" altLang="it-IT" dirty="0" smtClean="0"/>
                  <a:t> a rate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it-IT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it-IT" i="1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samples</a:t>
                </a:r>
                <a:r>
                  <a:rPr lang="it-IT" altLang="it-IT" dirty="0" smtClean="0"/>
                  <a:t>/s </a:t>
                </a:r>
                <a:r>
                  <a:rPr lang="it-IT" altLang="it-IT" dirty="0" err="1" smtClean="0"/>
                  <a:t>requires</a:t>
                </a:r>
                <a:r>
                  <a:rPr lang="it-IT" altLang="it-IT" dirty="0" smtClean="0"/>
                  <a:t> and </a:t>
                </a:r>
                <a:r>
                  <a:rPr lang="it-IT" altLang="it-IT" dirty="0" err="1" smtClean="0"/>
                  <a:t>average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power</a:t>
                </a:r>
                <a:r>
                  <a:rPr lang="it-IT" altLang="it-IT" dirty="0" smtClean="0"/>
                  <a:t> of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it-IT" b="0" i="1" smtClean="0">
                              <a:latin typeface="Cambria Math" panose="02040503050406030204" pitchFamily="18" charset="0"/>
                            </a:rPr>
                            <m:t>𝑚𝑒𝑑</m:t>
                          </m:r>
                        </m:sub>
                      </m:sSub>
                      <m:r>
                        <a:rPr lang="en-US" altLang="it-IT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it-I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altLang="it-IT" i="1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alt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it-IT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it-IT" altLang="it-IT" dirty="0" smtClean="0"/>
              </a:p>
              <a:p>
                <a:pPr eaLnBrk="1" hangingPunct="1"/>
                <a:endParaRPr lang="it-IT" altLang="it-IT" dirty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210050"/>
                <a:ext cx="7691637" cy="5387302"/>
              </a:xfrm>
              <a:blipFill>
                <a:blip r:embed="rId3"/>
                <a:stretch>
                  <a:fillRect l="-1426" t="-113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212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164148224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smtClean="0"/>
              <a:t>Energy for </a:t>
            </a:r>
            <a:r>
              <a:rPr lang="it-IT" altLang="it-IT" dirty="0" err="1" smtClean="0"/>
              <a:t>Attitude</a:t>
            </a:r>
            <a:r>
              <a:rPr lang="it-IT" altLang="it-IT" dirty="0" smtClean="0"/>
              <a:t> Control</a:t>
            </a:r>
            <a:endParaRPr lang="en-US" altLang="it-IT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210050"/>
            <a:ext cx="7691637" cy="538730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it-IT" altLang="it-IT" dirty="0" smtClean="0"/>
              <a:t>xxx</a:t>
            </a:r>
            <a:endParaRPr lang="it-IT" altLang="it-IT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213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486991130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 err="1" smtClean="0"/>
              <a:t>Rotazione</a:t>
            </a:r>
            <a:r>
              <a:rPr lang="en-US" altLang="it-IT" smtClean="0"/>
              <a:t/>
            </a:r>
            <a:br>
              <a:rPr lang="en-US" altLang="it-IT" smtClean="0"/>
            </a:br>
            <a:endParaRPr lang="it-IT" altLang="it-IT" dirty="0"/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1182688" y="5589588"/>
            <a:ext cx="7056437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 flipV="1">
            <a:off x="1398588" y="4365625"/>
            <a:ext cx="0" cy="1439863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 flipV="1">
            <a:off x="1428750" y="5086350"/>
            <a:ext cx="647700" cy="5048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>
            <a:off x="2073275" y="5086350"/>
            <a:ext cx="2016125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>
            <a:off x="4084638" y="5086350"/>
            <a:ext cx="647700" cy="5048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 flipV="1">
            <a:off x="4727575" y="5086350"/>
            <a:ext cx="647700" cy="5048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>
            <a:off x="5370513" y="5086350"/>
            <a:ext cx="2016125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>
            <a:off x="7381875" y="5086350"/>
            <a:ext cx="647700" cy="5048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520700" y="4430713"/>
            <a:ext cx="81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>
                <a:solidFill>
                  <a:srgbClr val="FF3300"/>
                </a:solidFill>
              </a:rPr>
              <a:t>v(m/s)</a:t>
            </a:r>
            <a:endParaRPr lang="it-IT" altLang="it-IT">
              <a:solidFill>
                <a:srgbClr val="FF3300"/>
              </a:solidFill>
            </a:endParaRP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7715250" y="5608638"/>
            <a:ext cx="514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>
                <a:solidFill>
                  <a:srgbClr val="FF3300"/>
                </a:solidFill>
              </a:rPr>
              <a:t>t(s)</a:t>
            </a:r>
            <a:endParaRPr lang="it-IT" altLang="it-IT">
              <a:solidFill>
                <a:srgbClr val="FF3300"/>
              </a:solidFill>
            </a:endParaRPr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1524000" y="5681663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/>
              <a:t>A</a:t>
            </a:r>
            <a:endParaRPr lang="it-IT" altLang="it-IT"/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4640263" y="5681663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/>
              <a:t>C</a:t>
            </a:r>
            <a:endParaRPr lang="it-IT" altLang="it-IT"/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8004175" y="51054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/>
              <a:t>B</a:t>
            </a:r>
            <a:endParaRPr lang="it-IT" altLang="it-IT"/>
          </a:p>
        </p:txBody>
      </p:sp>
      <p:sp>
        <p:nvSpPr>
          <p:cNvPr id="12331" name="Line 43"/>
          <p:cNvSpPr>
            <a:spLocks noChangeShapeType="1"/>
          </p:cNvSpPr>
          <p:nvPr/>
        </p:nvSpPr>
        <p:spPr bwMode="auto">
          <a:xfrm>
            <a:off x="1182688" y="4076700"/>
            <a:ext cx="7056437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32" name="Line 44"/>
          <p:cNvSpPr>
            <a:spLocks noChangeShapeType="1"/>
          </p:cNvSpPr>
          <p:nvPr/>
        </p:nvSpPr>
        <p:spPr bwMode="auto">
          <a:xfrm flipV="1">
            <a:off x="1398588" y="2852738"/>
            <a:ext cx="0" cy="1439862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33" name="Line 45"/>
          <p:cNvSpPr>
            <a:spLocks noChangeShapeType="1"/>
          </p:cNvSpPr>
          <p:nvPr/>
        </p:nvSpPr>
        <p:spPr bwMode="auto">
          <a:xfrm flipV="1">
            <a:off x="1398588" y="3573463"/>
            <a:ext cx="0" cy="5048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34" name="Line 46"/>
          <p:cNvSpPr>
            <a:spLocks noChangeShapeType="1"/>
          </p:cNvSpPr>
          <p:nvPr/>
        </p:nvSpPr>
        <p:spPr bwMode="auto">
          <a:xfrm>
            <a:off x="1398588" y="3573463"/>
            <a:ext cx="649287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43" name="Line 55"/>
          <p:cNvSpPr>
            <a:spLocks noChangeShapeType="1"/>
          </p:cNvSpPr>
          <p:nvPr/>
        </p:nvSpPr>
        <p:spPr bwMode="auto">
          <a:xfrm flipV="1">
            <a:off x="2047875" y="3573463"/>
            <a:ext cx="0" cy="5048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44" name="Line 56"/>
          <p:cNvSpPr>
            <a:spLocks noChangeShapeType="1"/>
          </p:cNvSpPr>
          <p:nvPr/>
        </p:nvSpPr>
        <p:spPr bwMode="auto">
          <a:xfrm flipV="1">
            <a:off x="4710113" y="3573463"/>
            <a:ext cx="0" cy="5048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45" name="Line 57"/>
          <p:cNvSpPr>
            <a:spLocks noChangeShapeType="1"/>
          </p:cNvSpPr>
          <p:nvPr/>
        </p:nvSpPr>
        <p:spPr bwMode="auto">
          <a:xfrm>
            <a:off x="4710113" y="3573463"/>
            <a:ext cx="649287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46" name="Line 58"/>
          <p:cNvSpPr>
            <a:spLocks noChangeShapeType="1"/>
          </p:cNvSpPr>
          <p:nvPr/>
        </p:nvSpPr>
        <p:spPr bwMode="auto">
          <a:xfrm flipV="1">
            <a:off x="5359400" y="3573463"/>
            <a:ext cx="0" cy="5048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47" name="Line 59"/>
          <p:cNvSpPr>
            <a:spLocks noChangeShapeType="1"/>
          </p:cNvSpPr>
          <p:nvPr/>
        </p:nvSpPr>
        <p:spPr bwMode="auto">
          <a:xfrm flipV="1">
            <a:off x="4062413" y="4076700"/>
            <a:ext cx="0" cy="5048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48" name="Line 60"/>
          <p:cNvSpPr>
            <a:spLocks noChangeShapeType="1"/>
          </p:cNvSpPr>
          <p:nvPr/>
        </p:nvSpPr>
        <p:spPr bwMode="auto">
          <a:xfrm>
            <a:off x="4060825" y="4581525"/>
            <a:ext cx="649288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49" name="Line 61"/>
          <p:cNvSpPr>
            <a:spLocks noChangeShapeType="1"/>
          </p:cNvSpPr>
          <p:nvPr/>
        </p:nvSpPr>
        <p:spPr bwMode="auto">
          <a:xfrm flipV="1">
            <a:off x="4711700" y="4076700"/>
            <a:ext cx="0" cy="5048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50" name="Line 62"/>
          <p:cNvSpPr>
            <a:spLocks noChangeShapeType="1"/>
          </p:cNvSpPr>
          <p:nvPr/>
        </p:nvSpPr>
        <p:spPr bwMode="auto">
          <a:xfrm flipV="1">
            <a:off x="7375525" y="4076700"/>
            <a:ext cx="0" cy="5048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51" name="Line 63"/>
          <p:cNvSpPr>
            <a:spLocks noChangeShapeType="1"/>
          </p:cNvSpPr>
          <p:nvPr/>
        </p:nvSpPr>
        <p:spPr bwMode="auto">
          <a:xfrm>
            <a:off x="7373938" y="4581525"/>
            <a:ext cx="649287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52" name="Line 64"/>
          <p:cNvSpPr>
            <a:spLocks noChangeShapeType="1"/>
          </p:cNvSpPr>
          <p:nvPr/>
        </p:nvSpPr>
        <p:spPr bwMode="auto">
          <a:xfrm flipV="1">
            <a:off x="8024813" y="4076700"/>
            <a:ext cx="0" cy="5048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53" name="Text Box 65"/>
          <p:cNvSpPr txBox="1">
            <a:spLocks noChangeArrowheads="1"/>
          </p:cNvSpPr>
          <p:nvPr/>
        </p:nvSpPr>
        <p:spPr bwMode="auto">
          <a:xfrm>
            <a:off x="619125" y="2997200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>
                <a:solidFill>
                  <a:srgbClr val="FF3300"/>
                </a:solidFill>
              </a:rPr>
              <a:t>F(N)</a:t>
            </a:r>
            <a:endParaRPr lang="it-IT" altLang="it-IT">
              <a:solidFill>
                <a:srgbClr val="FF3300"/>
              </a:solidFill>
            </a:endParaRPr>
          </a:p>
        </p:txBody>
      </p:sp>
      <p:sp>
        <p:nvSpPr>
          <p:cNvPr id="12354" name="Line 66"/>
          <p:cNvSpPr>
            <a:spLocks noChangeShapeType="1"/>
          </p:cNvSpPr>
          <p:nvPr/>
        </p:nvSpPr>
        <p:spPr bwMode="auto">
          <a:xfrm>
            <a:off x="1182688" y="2565400"/>
            <a:ext cx="7056437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55" name="Line 67"/>
          <p:cNvSpPr>
            <a:spLocks noChangeShapeType="1"/>
          </p:cNvSpPr>
          <p:nvPr/>
        </p:nvSpPr>
        <p:spPr bwMode="auto">
          <a:xfrm flipV="1">
            <a:off x="1398588" y="1341438"/>
            <a:ext cx="0" cy="1439862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56" name="Line 68"/>
          <p:cNvSpPr>
            <a:spLocks noChangeShapeType="1"/>
          </p:cNvSpPr>
          <p:nvPr/>
        </p:nvSpPr>
        <p:spPr bwMode="auto">
          <a:xfrm flipV="1">
            <a:off x="1403350" y="2276475"/>
            <a:ext cx="647700" cy="2889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57" name="Line 69"/>
          <p:cNvSpPr>
            <a:spLocks noChangeShapeType="1"/>
          </p:cNvSpPr>
          <p:nvPr/>
        </p:nvSpPr>
        <p:spPr bwMode="auto">
          <a:xfrm>
            <a:off x="2051050" y="2276475"/>
            <a:ext cx="2016125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60" name="Line 72"/>
          <p:cNvSpPr>
            <a:spLocks noChangeShapeType="1"/>
          </p:cNvSpPr>
          <p:nvPr/>
        </p:nvSpPr>
        <p:spPr bwMode="auto">
          <a:xfrm>
            <a:off x="5365750" y="1700213"/>
            <a:ext cx="2016125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68" name="Text Box 80"/>
          <p:cNvSpPr txBox="1">
            <a:spLocks noChangeArrowheads="1"/>
          </p:cNvSpPr>
          <p:nvPr/>
        </p:nvSpPr>
        <p:spPr bwMode="auto">
          <a:xfrm>
            <a:off x="107950" y="1412875"/>
            <a:ext cx="1162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it-IT">
                <a:solidFill>
                  <a:srgbClr val="FF3300"/>
                </a:solidFill>
              </a:rPr>
              <a:t>Consumo</a:t>
            </a:r>
          </a:p>
          <a:p>
            <a:pPr algn="ctr"/>
            <a:r>
              <a:rPr lang="en-US" altLang="it-IT">
                <a:solidFill>
                  <a:srgbClr val="FF3300"/>
                </a:solidFill>
              </a:rPr>
              <a:t>(%)</a:t>
            </a:r>
            <a:endParaRPr lang="it-IT" altLang="it-IT">
              <a:solidFill>
                <a:srgbClr val="FF3300"/>
              </a:solidFill>
            </a:endParaRPr>
          </a:p>
        </p:txBody>
      </p:sp>
      <p:sp>
        <p:nvSpPr>
          <p:cNvPr id="12369" name="Line 81"/>
          <p:cNvSpPr>
            <a:spLocks noChangeShapeType="1"/>
          </p:cNvSpPr>
          <p:nvPr/>
        </p:nvSpPr>
        <p:spPr bwMode="auto">
          <a:xfrm flipV="1">
            <a:off x="4067175" y="1989138"/>
            <a:ext cx="649288" cy="28733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71" name="Line 83"/>
          <p:cNvSpPr>
            <a:spLocks noChangeShapeType="1"/>
          </p:cNvSpPr>
          <p:nvPr/>
        </p:nvSpPr>
        <p:spPr bwMode="auto">
          <a:xfrm flipV="1">
            <a:off x="4716463" y="1700213"/>
            <a:ext cx="649287" cy="28733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72" name="Line 84"/>
          <p:cNvSpPr>
            <a:spLocks noChangeShapeType="1"/>
          </p:cNvSpPr>
          <p:nvPr/>
        </p:nvSpPr>
        <p:spPr bwMode="auto">
          <a:xfrm flipV="1">
            <a:off x="7381875" y="1412875"/>
            <a:ext cx="647700" cy="2889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73" name="Line 85"/>
          <p:cNvSpPr>
            <a:spLocks noChangeShapeType="1"/>
          </p:cNvSpPr>
          <p:nvPr/>
        </p:nvSpPr>
        <p:spPr bwMode="auto">
          <a:xfrm>
            <a:off x="2051050" y="4868863"/>
            <a:ext cx="0" cy="1655762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74" name="Line 86"/>
          <p:cNvSpPr>
            <a:spLocks noChangeShapeType="1"/>
          </p:cNvSpPr>
          <p:nvPr/>
        </p:nvSpPr>
        <p:spPr bwMode="auto">
          <a:xfrm>
            <a:off x="4067175" y="4868863"/>
            <a:ext cx="0" cy="1655762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75" name="Line 87"/>
          <p:cNvSpPr>
            <a:spLocks noChangeShapeType="1"/>
          </p:cNvSpPr>
          <p:nvPr/>
        </p:nvSpPr>
        <p:spPr bwMode="auto">
          <a:xfrm>
            <a:off x="4716463" y="4868863"/>
            <a:ext cx="0" cy="1655762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76" name="Line 88"/>
          <p:cNvSpPr>
            <a:spLocks noChangeShapeType="1"/>
          </p:cNvSpPr>
          <p:nvPr/>
        </p:nvSpPr>
        <p:spPr bwMode="auto">
          <a:xfrm>
            <a:off x="5364163" y="4868863"/>
            <a:ext cx="0" cy="1655762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77" name="Line 89"/>
          <p:cNvSpPr>
            <a:spLocks noChangeShapeType="1"/>
          </p:cNvSpPr>
          <p:nvPr/>
        </p:nvSpPr>
        <p:spPr bwMode="auto">
          <a:xfrm>
            <a:off x="7380288" y="4868863"/>
            <a:ext cx="0" cy="1655762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78" name="Line 90"/>
          <p:cNvSpPr>
            <a:spLocks noChangeShapeType="1"/>
          </p:cNvSpPr>
          <p:nvPr/>
        </p:nvSpPr>
        <p:spPr bwMode="auto">
          <a:xfrm>
            <a:off x="8027988" y="4868863"/>
            <a:ext cx="0" cy="1655762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79" name="Line 91"/>
          <p:cNvSpPr>
            <a:spLocks noChangeShapeType="1"/>
          </p:cNvSpPr>
          <p:nvPr/>
        </p:nvSpPr>
        <p:spPr bwMode="auto">
          <a:xfrm>
            <a:off x="1403350" y="4868863"/>
            <a:ext cx="0" cy="1655762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80" name="Text Box 92"/>
          <p:cNvSpPr txBox="1">
            <a:spLocks noChangeArrowheads="1"/>
          </p:cNvSpPr>
          <p:nvPr/>
        </p:nvSpPr>
        <p:spPr bwMode="auto">
          <a:xfrm>
            <a:off x="1476375" y="6053138"/>
            <a:ext cx="539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/>
              <a:t>acc</a:t>
            </a:r>
            <a:endParaRPr lang="it-IT" altLang="it-IT"/>
          </a:p>
        </p:txBody>
      </p:sp>
      <p:sp>
        <p:nvSpPr>
          <p:cNvPr id="12381" name="Text Box 93"/>
          <p:cNvSpPr txBox="1">
            <a:spLocks noChangeArrowheads="1"/>
          </p:cNvSpPr>
          <p:nvPr/>
        </p:nvSpPr>
        <p:spPr bwMode="auto">
          <a:xfrm>
            <a:off x="4787900" y="6053138"/>
            <a:ext cx="539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/>
              <a:t>acc</a:t>
            </a:r>
            <a:endParaRPr lang="it-IT" altLang="it-IT"/>
          </a:p>
        </p:txBody>
      </p:sp>
      <p:sp>
        <p:nvSpPr>
          <p:cNvPr id="12382" name="Text Box 94"/>
          <p:cNvSpPr txBox="1">
            <a:spLocks noChangeArrowheads="1"/>
          </p:cNvSpPr>
          <p:nvPr/>
        </p:nvSpPr>
        <p:spPr bwMode="auto">
          <a:xfrm>
            <a:off x="2268538" y="6053138"/>
            <a:ext cx="1644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it-IT"/>
              <a:t>moto uniforme</a:t>
            </a:r>
            <a:endParaRPr lang="it-IT" altLang="it-IT"/>
          </a:p>
        </p:txBody>
      </p:sp>
      <p:sp>
        <p:nvSpPr>
          <p:cNvPr id="12383" name="Text Box 95"/>
          <p:cNvSpPr txBox="1">
            <a:spLocks noChangeArrowheads="1"/>
          </p:cNvSpPr>
          <p:nvPr/>
        </p:nvSpPr>
        <p:spPr bwMode="auto">
          <a:xfrm>
            <a:off x="5508625" y="6053138"/>
            <a:ext cx="1644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it-IT"/>
              <a:t>moto uniforme</a:t>
            </a:r>
            <a:endParaRPr lang="it-IT" altLang="it-IT"/>
          </a:p>
        </p:txBody>
      </p:sp>
      <p:sp>
        <p:nvSpPr>
          <p:cNvPr id="12384" name="Text Box 96"/>
          <p:cNvSpPr txBox="1">
            <a:spLocks noChangeArrowheads="1"/>
          </p:cNvSpPr>
          <p:nvPr/>
        </p:nvSpPr>
        <p:spPr bwMode="auto">
          <a:xfrm>
            <a:off x="4140200" y="6053138"/>
            <a:ext cx="55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/>
              <a:t>dec</a:t>
            </a:r>
            <a:endParaRPr lang="it-IT" altLang="it-IT"/>
          </a:p>
        </p:txBody>
      </p:sp>
      <p:sp>
        <p:nvSpPr>
          <p:cNvPr id="12385" name="Text Box 97"/>
          <p:cNvSpPr txBox="1">
            <a:spLocks noChangeArrowheads="1"/>
          </p:cNvSpPr>
          <p:nvPr/>
        </p:nvSpPr>
        <p:spPr bwMode="auto">
          <a:xfrm>
            <a:off x="7451725" y="6053138"/>
            <a:ext cx="55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/>
              <a:t>dec</a:t>
            </a: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1283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2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2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2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2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2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1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2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2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2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2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1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12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2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12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12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12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12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12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12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53" grpId="0"/>
      <p:bldP spid="12368" grpId="0"/>
      <p:bldP spid="12380" grpId="0"/>
      <p:bldP spid="12381" grpId="0"/>
      <p:bldP spid="12382" grpId="0"/>
      <p:bldP spid="12383" grpId="0"/>
      <p:bldP spid="12384" grpId="0"/>
      <p:bldP spid="12385" grpId="0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143000"/>
          </a:xfrm>
        </p:spPr>
        <p:txBody>
          <a:bodyPr/>
          <a:lstStyle/>
          <a:p>
            <a:r>
              <a:rPr lang="en-US" altLang="it-IT"/>
              <a:t>Spostamento Rapido</a:t>
            </a:r>
            <a:endParaRPr lang="it-IT" altLang="it-IT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1182688" y="5589588"/>
            <a:ext cx="7056437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1398588" y="4365625"/>
            <a:ext cx="0" cy="1439863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 flipV="1">
            <a:off x="1403350" y="4724400"/>
            <a:ext cx="1081088" cy="865188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484438" y="4724400"/>
            <a:ext cx="1079500" cy="865188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520700" y="4430713"/>
            <a:ext cx="81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>
                <a:solidFill>
                  <a:srgbClr val="FF3300"/>
                </a:solidFill>
              </a:rPr>
              <a:t>v(m/s)</a:t>
            </a:r>
            <a:endParaRPr lang="it-IT" altLang="it-IT">
              <a:solidFill>
                <a:srgbClr val="FF3300"/>
              </a:solidFill>
            </a:endParaRP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7715250" y="5608638"/>
            <a:ext cx="514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>
                <a:solidFill>
                  <a:srgbClr val="FF3300"/>
                </a:solidFill>
              </a:rPr>
              <a:t>t(s)</a:t>
            </a:r>
            <a:endParaRPr lang="it-IT" altLang="it-IT">
              <a:solidFill>
                <a:srgbClr val="FF3300"/>
              </a:solidFill>
            </a:endParaRP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1524000" y="5681663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/>
              <a:t>A</a:t>
            </a:r>
            <a:endParaRPr lang="it-IT" altLang="it-IT"/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3419475" y="5681663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/>
              <a:t>C</a:t>
            </a:r>
            <a:endParaRPr lang="it-IT" altLang="it-IT"/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5795963" y="5157788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/>
              <a:t>B</a:t>
            </a:r>
            <a:endParaRPr lang="it-IT" altLang="it-IT"/>
          </a:p>
        </p:txBody>
      </p:sp>
      <p:sp>
        <p:nvSpPr>
          <p:cNvPr id="14352" name="Line 16"/>
          <p:cNvSpPr>
            <a:spLocks noChangeShapeType="1"/>
          </p:cNvSpPr>
          <p:nvPr/>
        </p:nvSpPr>
        <p:spPr bwMode="auto">
          <a:xfrm>
            <a:off x="1182688" y="4076700"/>
            <a:ext cx="7056437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53" name="Line 17"/>
          <p:cNvSpPr>
            <a:spLocks noChangeShapeType="1"/>
          </p:cNvSpPr>
          <p:nvPr/>
        </p:nvSpPr>
        <p:spPr bwMode="auto">
          <a:xfrm flipV="1">
            <a:off x="1398588" y="2852738"/>
            <a:ext cx="0" cy="1439862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54" name="Line 18"/>
          <p:cNvSpPr>
            <a:spLocks noChangeShapeType="1"/>
          </p:cNvSpPr>
          <p:nvPr/>
        </p:nvSpPr>
        <p:spPr bwMode="auto">
          <a:xfrm flipV="1">
            <a:off x="1403350" y="3573463"/>
            <a:ext cx="0" cy="5048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55" name="Line 19"/>
          <p:cNvSpPr>
            <a:spLocks noChangeShapeType="1"/>
          </p:cNvSpPr>
          <p:nvPr/>
        </p:nvSpPr>
        <p:spPr bwMode="auto">
          <a:xfrm>
            <a:off x="1403350" y="3573463"/>
            <a:ext cx="1081088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56" name="Line 20"/>
          <p:cNvSpPr>
            <a:spLocks noChangeShapeType="1"/>
          </p:cNvSpPr>
          <p:nvPr/>
        </p:nvSpPr>
        <p:spPr bwMode="auto">
          <a:xfrm flipV="1">
            <a:off x="2479675" y="3573463"/>
            <a:ext cx="0" cy="5048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57" name="Line 21"/>
          <p:cNvSpPr>
            <a:spLocks noChangeShapeType="1"/>
          </p:cNvSpPr>
          <p:nvPr/>
        </p:nvSpPr>
        <p:spPr bwMode="auto">
          <a:xfrm flipV="1">
            <a:off x="3563938" y="3573463"/>
            <a:ext cx="0" cy="5048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60" name="Line 24"/>
          <p:cNvSpPr>
            <a:spLocks noChangeShapeType="1"/>
          </p:cNvSpPr>
          <p:nvPr/>
        </p:nvSpPr>
        <p:spPr bwMode="auto">
          <a:xfrm flipV="1">
            <a:off x="2479675" y="4076700"/>
            <a:ext cx="0" cy="5048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62" name="Line 26"/>
          <p:cNvSpPr>
            <a:spLocks noChangeShapeType="1"/>
          </p:cNvSpPr>
          <p:nvPr/>
        </p:nvSpPr>
        <p:spPr bwMode="auto">
          <a:xfrm flipV="1">
            <a:off x="3563938" y="4076700"/>
            <a:ext cx="0" cy="5048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66" name="Text Box 30"/>
          <p:cNvSpPr txBox="1">
            <a:spLocks noChangeArrowheads="1"/>
          </p:cNvSpPr>
          <p:nvPr/>
        </p:nvSpPr>
        <p:spPr bwMode="auto">
          <a:xfrm>
            <a:off x="619125" y="2997200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>
                <a:solidFill>
                  <a:srgbClr val="FF3300"/>
                </a:solidFill>
              </a:rPr>
              <a:t>F(N)</a:t>
            </a:r>
            <a:endParaRPr lang="it-IT" altLang="it-IT">
              <a:solidFill>
                <a:srgbClr val="FF3300"/>
              </a:solidFill>
            </a:endParaRPr>
          </a:p>
        </p:txBody>
      </p:sp>
      <p:sp>
        <p:nvSpPr>
          <p:cNvPr id="14367" name="Line 31"/>
          <p:cNvSpPr>
            <a:spLocks noChangeShapeType="1"/>
          </p:cNvSpPr>
          <p:nvPr/>
        </p:nvSpPr>
        <p:spPr bwMode="auto">
          <a:xfrm>
            <a:off x="1182688" y="2565400"/>
            <a:ext cx="7056437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68" name="Line 32"/>
          <p:cNvSpPr>
            <a:spLocks noChangeShapeType="1"/>
          </p:cNvSpPr>
          <p:nvPr/>
        </p:nvSpPr>
        <p:spPr bwMode="auto">
          <a:xfrm flipV="1">
            <a:off x="1398588" y="1341438"/>
            <a:ext cx="0" cy="1439862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69" name="Line 33"/>
          <p:cNvSpPr>
            <a:spLocks noChangeShapeType="1"/>
          </p:cNvSpPr>
          <p:nvPr/>
        </p:nvSpPr>
        <p:spPr bwMode="auto">
          <a:xfrm flipV="1">
            <a:off x="1403350" y="2060575"/>
            <a:ext cx="1081088" cy="5048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72" name="Text Box 36"/>
          <p:cNvSpPr txBox="1">
            <a:spLocks noChangeArrowheads="1"/>
          </p:cNvSpPr>
          <p:nvPr/>
        </p:nvSpPr>
        <p:spPr bwMode="auto">
          <a:xfrm>
            <a:off x="107950" y="1412875"/>
            <a:ext cx="1162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it-IT">
                <a:solidFill>
                  <a:srgbClr val="FF3300"/>
                </a:solidFill>
              </a:rPr>
              <a:t>Consumo</a:t>
            </a:r>
          </a:p>
          <a:p>
            <a:pPr algn="ctr"/>
            <a:r>
              <a:rPr lang="en-US" altLang="it-IT">
                <a:solidFill>
                  <a:srgbClr val="FF3300"/>
                </a:solidFill>
              </a:rPr>
              <a:t>(%)</a:t>
            </a:r>
            <a:endParaRPr lang="it-IT" altLang="it-IT">
              <a:solidFill>
                <a:srgbClr val="FF3300"/>
              </a:solidFill>
            </a:endParaRPr>
          </a:p>
        </p:txBody>
      </p:sp>
      <p:sp>
        <p:nvSpPr>
          <p:cNvPr id="14376" name="Line 40"/>
          <p:cNvSpPr>
            <a:spLocks noChangeShapeType="1"/>
          </p:cNvSpPr>
          <p:nvPr/>
        </p:nvSpPr>
        <p:spPr bwMode="auto">
          <a:xfrm>
            <a:off x="2478088" y="4581525"/>
            <a:ext cx="1081087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77" name="Line 41"/>
          <p:cNvSpPr>
            <a:spLocks noChangeShapeType="1"/>
          </p:cNvSpPr>
          <p:nvPr/>
        </p:nvSpPr>
        <p:spPr bwMode="auto">
          <a:xfrm>
            <a:off x="3562350" y="3573463"/>
            <a:ext cx="1081088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78" name="Line 42"/>
          <p:cNvSpPr>
            <a:spLocks noChangeShapeType="1"/>
          </p:cNvSpPr>
          <p:nvPr/>
        </p:nvSpPr>
        <p:spPr bwMode="auto">
          <a:xfrm flipV="1">
            <a:off x="4640263" y="3573463"/>
            <a:ext cx="0" cy="5048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79" name="Line 43"/>
          <p:cNvSpPr>
            <a:spLocks noChangeShapeType="1"/>
          </p:cNvSpPr>
          <p:nvPr/>
        </p:nvSpPr>
        <p:spPr bwMode="auto">
          <a:xfrm flipV="1">
            <a:off x="4640263" y="4076700"/>
            <a:ext cx="0" cy="5048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80" name="Line 44"/>
          <p:cNvSpPr>
            <a:spLocks noChangeShapeType="1"/>
          </p:cNvSpPr>
          <p:nvPr/>
        </p:nvSpPr>
        <p:spPr bwMode="auto">
          <a:xfrm flipV="1">
            <a:off x="5724525" y="4076700"/>
            <a:ext cx="0" cy="5048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81" name="Line 45"/>
          <p:cNvSpPr>
            <a:spLocks noChangeShapeType="1"/>
          </p:cNvSpPr>
          <p:nvPr/>
        </p:nvSpPr>
        <p:spPr bwMode="auto">
          <a:xfrm>
            <a:off x="4638675" y="4581525"/>
            <a:ext cx="1081088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82" name="Line 46"/>
          <p:cNvSpPr>
            <a:spLocks noChangeShapeType="1"/>
          </p:cNvSpPr>
          <p:nvPr/>
        </p:nvSpPr>
        <p:spPr bwMode="auto">
          <a:xfrm flipV="1">
            <a:off x="3563938" y="4724400"/>
            <a:ext cx="1081087" cy="865188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83" name="Line 47"/>
          <p:cNvSpPr>
            <a:spLocks noChangeShapeType="1"/>
          </p:cNvSpPr>
          <p:nvPr/>
        </p:nvSpPr>
        <p:spPr bwMode="auto">
          <a:xfrm>
            <a:off x="4645025" y="4724400"/>
            <a:ext cx="1079500" cy="865188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84" name="Line 48"/>
          <p:cNvSpPr>
            <a:spLocks noChangeShapeType="1"/>
          </p:cNvSpPr>
          <p:nvPr/>
        </p:nvSpPr>
        <p:spPr bwMode="auto">
          <a:xfrm flipV="1">
            <a:off x="2482850" y="1557338"/>
            <a:ext cx="1081088" cy="5048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85" name="Line 49"/>
          <p:cNvSpPr>
            <a:spLocks noChangeShapeType="1"/>
          </p:cNvSpPr>
          <p:nvPr/>
        </p:nvSpPr>
        <p:spPr bwMode="auto">
          <a:xfrm flipV="1">
            <a:off x="3563938" y="1052513"/>
            <a:ext cx="1081087" cy="5048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86" name="Line 50"/>
          <p:cNvSpPr>
            <a:spLocks noChangeShapeType="1"/>
          </p:cNvSpPr>
          <p:nvPr/>
        </p:nvSpPr>
        <p:spPr bwMode="auto">
          <a:xfrm flipV="1">
            <a:off x="4643438" y="549275"/>
            <a:ext cx="1081087" cy="5048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87" name="Line 51"/>
          <p:cNvSpPr>
            <a:spLocks noChangeShapeType="1"/>
          </p:cNvSpPr>
          <p:nvPr/>
        </p:nvSpPr>
        <p:spPr bwMode="auto">
          <a:xfrm flipV="1">
            <a:off x="1397000" y="5086350"/>
            <a:ext cx="647700" cy="504825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88" name="Line 52"/>
          <p:cNvSpPr>
            <a:spLocks noChangeShapeType="1"/>
          </p:cNvSpPr>
          <p:nvPr/>
        </p:nvSpPr>
        <p:spPr bwMode="auto">
          <a:xfrm>
            <a:off x="2041525" y="5086350"/>
            <a:ext cx="2016125" cy="0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89" name="Line 53"/>
          <p:cNvSpPr>
            <a:spLocks noChangeShapeType="1"/>
          </p:cNvSpPr>
          <p:nvPr/>
        </p:nvSpPr>
        <p:spPr bwMode="auto">
          <a:xfrm>
            <a:off x="4052888" y="5086350"/>
            <a:ext cx="647700" cy="504825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90" name="Line 54"/>
          <p:cNvSpPr>
            <a:spLocks noChangeShapeType="1"/>
          </p:cNvSpPr>
          <p:nvPr/>
        </p:nvSpPr>
        <p:spPr bwMode="auto">
          <a:xfrm flipV="1">
            <a:off x="4695825" y="5086350"/>
            <a:ext cx="647700" cy="504825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91" name="Line 55"/>
          <p:cNvSpPr>
            <a:spLocks noChangeShapeType="1"/>
          </p:cNvSpPr>
          <p:nvPr/>
        </p:nvSpPr>
        <p:spPr bwMode="auto">
          <a:xfrm>
            <a:off x="5338763" y="5086350"/>
            <a:ext cx="2016125" cy="0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92" name="Line 56"/>
          <p:cNvSpPr>
            <a:spLocks noChangeShapeType="1"/>
          </p:cNvSpPr>
          <p:nvPr/>
        </p:nvSpPr>
        <p:spPr bwMode="auto">
          <a:xfrm>
            <a:off x="7350125" y="5086350"/>
            <a:ext cx="647700" cy="504825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93" name="Line 57"/>
          <p:cNvSpPr>
            <a:spLocks noChangeShapeType="1"/>
          </p:cNvSpPr>
          <p:nvPr/>
        </p:nvSpPr>
        <p:spPr bwMode="auto">
          <a:xfrm flipV="1">
            <a:off x="1403350" y="2276475"/>
            <a:ext cx="647700" cy="288925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94" name="Line 58"/>
          <p:cNvSpPr>
            <a:spLocks noChangeShapeType="1"/>
          </p:cNvSpPr>
          <p:nvPr/>
        </p:nvSpPr>
        <p:spPr bwMode="auto">
          <a:xfrm>
            <a:off x="2019300" y="2276475"/>
            <a:ext cx="2016125" cy="0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95" name="Line 59"/>
          <p:cNvSpPr>
            <a:spLocks noChangeShapeType="1"/>
          </p:cNvSpPr>
          <p:nvPr/>
        </p:nvSpPr>
        <p:spPr bwMode="auto">
          <a:xfrm>
            <a:off x="5334000" y="1700213"/>
            <a:ext cx="2016125" cy="0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96" name="Line 60"/>
          <p:cNvSpPr>
            <a:spLocks noChangeShapeType="1"/>
          </p:cNvSpPr>
          <p:nvPr/>
        </p:nvSpPr>
        <p:spPr bwMode="auto">
          <a:xfrm flipV="1">
            <a:off x="4035425" y="1989138"/>
            <a:ext cx="649288" cy="287337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97" name="Line 61"/>
          <p:cNvSpPr>
            <a:spLocks noChangeShapeType="1"/>
          </p:cNvSpPr>
          <p:nvPr/>
        </p:nvSpPr>
        <p:spPr bwMode="auto">
          <a:xfrm flipV="1">
            <a:off x="4684713" y="1700213"/>
            <a:ext cx="649287" cy="287337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98" name="Line 62"/>
          <p:cNvSpPr>
            <a:spLocks noChangeShapeType="1"/>
          </p:cNvSpPr>
          <p:nvPr/>
        </p:nvSpPr>
        <p:spPr bwMode="auto">
          <a:xfrm flipV="1">
            <a:off x="7350125" y="1412875"/>
            <a:ext cx="647700" cy="288925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399" name="Text Box 63"/>
          <p:cNvSpPr txBox="1">
            <a:spLocks noChangeArrowheads="1"/>
          </p:cNvSpPr>
          <p:nvPr/>
        </p:nvSpPr>
        <p:spPr bwMode="auto">
          <a:xfrm>
            <a:off x="4640263" y="5681663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>
                <a:solidFill>
                  <a:srgbClr val="00FF00"/>
                </a:solidFill>
              </a:rPr>
              <a:t>C</a:t>
            </a:r>
            <a:endParaRPr lang="it-IT" altLang="it-IT">
              <a:solidFill>
                <a:srgbClr val="00FF00"/>
              </a:solidFill>
            </a:endParaRPr>
          </a:p>
        </p:txBody>
      </p:sp>
      <p:sp>
        <p:nvSpPr>
          <p:cNvPr id="14400" name="Text Box 64"/>
          <p:cNvSpPr txBox="1">
            <a:spLocks noChangeArrowheads="1"/>
          </p:cNvSpPr>
          <p:nvPr/>
        </p:nvSpPr>
        <p:spPr bwMode="auto">
          <a:xfrm>
            <a:off x="8004175" y="51054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>
                <a:solidFill>
                  <a:srgbClr val="00FF00"/>
                </a:solidFill>
              </a:rPr>
              <a:t>B</a:t>
            </a:r>
            <a:endParaRPr lang="it-IT" altLang="it-IT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7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4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4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4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4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4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4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4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4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4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4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4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1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4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4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14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1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4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1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14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14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14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14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1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66" grpId="0"/>
      <p:bldP spid="14372" grpId="0"/>
      <p:bldP spid="14399" grpId="0"/>
      <p:bldP spid="14400" grpId="0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1"/>
          <p:cNvSpPr>
            <a:spLocks noChangeArrowheads="1"/>
          </p:cNvSpPr>
          <p:nvPr/>
        </p:nvSpPr>
        <p:spPr bwMode="auto">
          <a:xfrm>
            <a:off x="1042988" y="765175"/>
            <a:ext cx="7705725" cy="142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it-IT" altLang="it-IT" sz="1400">
              <a:solidFill>
                <a:schemeClr val="tx1"/>
              </a:solidFill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1407164"/>
            <a:ext cx="7772400" cy="1944687"/>
          </a:xfrm>
        </p:spPr>
        <p:txBody>
          <a:bodyPr/>
          <a:lstStyle/>
          <a:p>
            <a:pPr algn="ctr" eaLnBrk="1" hangingPunct="1"/>
            <a:r>
              <a:rPr lang="en-US" altLang="it-IT" sz="5400" b="0" dirty="0" smtClean="0">
                <a:latin typeface="Arial Black" panose="020B0A04020102020204" pitchFamily="34" charset="0"/>
              </a:rPr>
              <a:t>PART VII</a:t>
            </a:r>
            <a:endParaRPr lang="en-US" altLang="it-IT" sz="5400" b="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3799" name="Rectangle 3"/>
          <p:cNvSpPr>
            <a:spLocks noChangeArrowheads="1"/>
          </p:cNvSpPr>
          <p:nvPr/>
        </p:nvSpPr>
        <p:spPr bwMode="auto">
          <a:xfrm>
            <a:off x="1135062" y="3850965"/>
            <a:ext cx="6873875" cy="129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it-IT" sz="3600" dirty="0" smtClean="0"/>
              <a:t>Attitude and Orbit Codetermination</a:t>
            </a:r>
            <a:endParaRPr lang="en-US" altLang="it-IT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C8DAF-9F0B-4E73-AD4B-9EC43806CC7C}" type="slidenum">
              <a:rPr lang="it-IT" altLang="it-IT" smtClean="0"/>
              <a:pPr>
                <a:defRPr/>
              </a:pPr>
              <a:t>216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529069329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1"/>
          <p:cNvSpPr>
            <a:spLocks noChangeArrowheads="1"/>
          </p:cNvSpPr>
          <p:nvPr/>
        </p:nvSpPr>
        <p:spPr bwMode="auto">
          <a:xfrm>
            <a:off x="1042988" y="765175"/>
            <a:ext cx="7705725" cy="142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it-IT" altLang="it-IT" sz="1400">
              <a:solidFill>
                <a:schemeClr val="tx1"/>
              </a:solidFill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1407164"/>
            <a:ext cx="7772400" cy="1944687"/>
          </a:xfrm>
        </p:spPr>
        <p:txBody>
          <a:bodyPr/>
          <a:lstStyle/>
          <a:p>
            <a:pPr algn="ctr" eaLnBrk="1" hangingPunct="1"/>
            <a:r>
              <a:rPr lang="en-US" altLang="it-IT" sz="5400" b="0" dirty="0" smtClean="0">
                <a:latin typeface="Arial Black" panose="020B0A04020102020204" pitchFamily="34" charset="0"/>
              </a:rPr>
              <a:t>PART VIII</a:t>
            </a:r>
            <a:endParaRPr lang="en-US" altLang="it-IT" sz="5400" b="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3799" name="Rectangle 3"/>
          <p:cNvSpPr>
            <a:spLocks noChangeArrowheads="1"/>
          </p:cNvSpPr>
          <p:nvPr/>
        </p:nvSpPr>
        <p:spPr bwMode="auto">
          <a:xfrm>
            <a:off x="1135062" y="3850965"/>
            <a:ext cx="6873875" cy="129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it-IT" sz="3600" dirty="0" smtClean="0"/>
              <a:t>POLITO-SATC achievements</a:t>
            </a:r>
            <a:endParaRPr lang="en-US" altLang="it-IT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C8DAF-9F0B-4E73-AD4B-9EC43806CC7C}" type="slidenum">
              <a:rPr lang="it-IT" altLang="it-IT" smtClean="0"/>
              <a:pPr>
                <a:defRPr/>
              </a:pPr>
              <a:t>217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944591492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75613" cy="4921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600" dirty="0" smtClean="0">
                <a:solidFill>
                  <a:schemeClr val="tx2">
                    <a:satMod val="130000"/>
                  </a:schemeClr>
                </a:solidFill>
              </a:rPr>
              <a:t>ULTRA-THIN </a:t>
            </a:r>
            <a:r>
              <a:rPr lang="it-IT" sz="3600" dirty="0" err="1" smtClean="0">
                <a:solidFill>
                  <a:schemeClr val="tx2">
                    <a:satMod val="130000"/>
                  </a:schemeClr>
                </a:solidFill>
              </a:rPr>
              <a:t>Reaction</a:t>
            </a:r>
            <a:r>
              <a:rPr lang="it-IT" sz="3600" dirty="0" smtClean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it-IT" sz="3600" dirty="0" err="1" smtClean="0">
                <a:solidFill>
                  <a:schemeClr val="tx2">
                    <a:satMod val="130000"/>
                  </a:schemeClr>
                </a:solidFill>
              </a:rPr>
              <a:t>wheel</a:t>
            </a:r>
            <a:endParaRPr lang="it-IT" sz="3600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11619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6" name="1B21_Inertial_Attitude_Subsystem w wheel+ magnfixedonwheel righ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3"/>
          <a:stretch>
            <a:fillRect/>
          </a:stretch>
        </p:blipFill>
        <p:spPr bwMode="auto">
          <a:xfrm>
            <a:off x="266700" y="939800"/>
            <a:ext cx="8534400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C89E95-0B85-4D70-8EF2-FD5EC6204A7C}" type="slidenum">
              <a:rPr lang="en-US" smtClean="0"/>
              <a:pPr>
                <a:defRPr/>
              </a:pPr>
              <a:t>218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XXX</a:t>
            </a:r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Assiemone_esplo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36613"/>
            <a:ext cx="7920038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3" name="Segnaposto contenuto 2"/>
          <p:cNvSpPr>
            <a:spLocks noGrp="1"/>
          </p:cNvSpPr>
          <p:nvPr>
            <p:ph idx="1"/>
          </p:nvPr>
        </p:nvSpPr>
        <p:spPr>
          <a:xfrm>
            <a:off x="1042988" y="836613"/>
            <a:ext cx="4176712" cy="5289550"/>
          </a:xfrm>
        </p:spPr>
        <p:txBody>
          <a:bodyPr/>
          <a:lstStyle/>
          <a:p>
            <a:pPr eaLnBrk="1" hangingPunct="1"/>
            <a:r>
              <a:rPr lang="it-IT" altLang="it-IT" sz="2800" smtClean="0">
                <a:solidFill>
                  <a:srgbClr val="0000CC"/>
                </a:solidFill>
              </a:rPr>
              <a:t>COTS                                </a:t>
            </a:r>
            <a:r>
              <a:rPr lang="it-IT" altLang="it-IT" sz="2000" smtClean="0">
                <a:solidFill>
                  <a:srgbClr val="0000CC"/>
                </a:solidFill>
              </a:rPr>
              <a:t>(3.5” hard disk plate, low cost)</a:t>
            </a:r>
          </a:p>
          <a:p>
            <a:pPr eaLnBrk="1" hangingPunct="1"/>
            <a:r>
              <a:rPr lang="it-IT" altLang="it-IT" sz="2800" smtClean="0">
                <a:solidFill>
                  <a:srgbClr val="0000CC"/>
                </a:solidFill>
              </a:rPr>
              <a:t>Ultra-thin                           </a:t>
            </a:r>
            <a:r>
              <a:rPr lang="it-IT" altLang="it-IT" sz="2000" smtClean="0">
                <a:solidFill>
                  <a:srgbClr val="0000CC"/>
                </a:solidFill>
              </a:rPr>
              <a:t>(4.7-6 mm)</a:t>
            </a:r>
          </a:p>
          <a:p>
            <a:pPr eaLnBrk="1" hangingPunct="1"/>
            <a:r>
              <a:rPr lang="it-IT" altLang="it-IT" sz="2800" smtClean="0">
                <a:solidFill>
                  <a:srgbClr val="0000CC"/>
                </a:solidFill>
              </a:rPr>
              <a:t>Light                                 </a:t>
            </a:r>
            <a:r>
              <a:rPr lang="it-IT" altLang="it-IT" sz="2000" smtClean="0">
                <a:solidFill>
                  <a:srgbClr val="0000CC"/>
                </a:solidFill>
              </a:rPr>
              <a:t>(165-190 g)</a:t>
            </a:r>
          </a:p>
          <a:p>
            <a:pPr eaLnBrk="1" hangingPunct="1"/>
            <a:r>
              <a:rPr lang="it-IT" altLang="it-IT" sz="2800" smtClean="0">
                <a:solidFill>
                  <a:srgbClr val="0000CC"/>
                </a:solidFill>
              </a:rPr>
              <a:t>Flexible                    </a:t>
            </a:r>
            <a:r>
              <a:rPr lang="it-IT" altLang="it-IT" sz="2000" smtClean="0">
                <a:solidFill>
                  <a:srgbClr val="0000CC"/>
                </a:solidFill>
              </a:rPr>
              <a:t>(larger/smaller scale)</a:t>
            </a:r>
            <a:endParaRPr lang="it-IT" altLang="it-IT" sz="2000" smtClean="0">
              <a:solidFill>
                <a:srgbClr val="0000CC"/>
              </a:solidFill>
              <a:hlinkClick r:id="rId3" action="ppaction://hlinkfile"/>
            </a:endParaRPr>
          </a:p>
          <a:p>
            <a:pPr eaLnBrk="1" hangingPunct="1"/>
            <a:endParaRPr lang="it-IT" altLang="it-IT" smtClean="0">
              <a:solidFill>
                <a:srgbClr val="0000CC"/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 bwMode="auto">
          <a:xfrm>
            <a:off x="457200" y="273050"/>
            <a:ext cx="80756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3600"/>
              <a:t>ULTRA-THIN Reaction wheel</a:t>
            </a:r>
            <a:endParaRPr lang="it-IT" altLang="it-IT" sz="3600" b="1">
              <a:solidFill>
                <a:srgbClr val="FFFF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C89E95-0B85-4D70-8EF2-FD5EC6204A7C}" type="slidenum">
              <a:rPr lang="en-US" smtClean="0"/>
              <a:pPr>
                <a:defRPr/>
              </a:pPr>
              <a:t>219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XXX</a:t>
            </a:r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Formation Flight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341438"/>
            <a:ext cx="7858125" cy="538003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it-IT" altLang="it-IT" dirty="0" err="1" smtClean="0"/>
              <a:t>Formation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flight</a:t>
            </a:r>
            <a:r>
              <a:rPr lang="it-IT" altLang="it-IT" dirty="0" smtClean="0"/>
              <a:t> = </a:t>
            </a:r>
            <a:r>
              <a:rPr lang="it-IT" altLang="it-IT" dirty="0" err="1" smtClean="0"/>
              <a:t>mantaining</a:t>
            </a:r>
            <a:r>
              <a:rPr lang="it-IT" altLang="it-IT" dirty="0" smtClean="0"/>
              <a:t> </a:t>
            </a:r>
            <a:r>
              <a:rPr lang="it-IT" altLang="it-IT" dirty="0"/>
              <a:t>a </a:t>
            </a:r>
            <a:r>
              <a:rPr lang="it-IT" altLang="it-IT" dirty="0" err="1"/>
              <a:t>constant</a:t>
            </a:r>
            <a:r>
              <a:rPr lang="it-IT" altLang="it-IT" dirty="0"/>
              <a:t> relative </a:t>
            </a:r>
            <a:r>
              <a:rPr lang="it-IT" altLang="it-IT" dirty="0" smtClean="0"/>
              <a:t>position </a:t>
            </a:r>
            <a:r>
              <a:rPr lang="it-IT" altLang="it-IT" dirty="0" err="1" smtClean="0"/>
              <a:t>among</a:t>
            </a:r>
            <a:r>
              <a:rPr lang="it-IT" altLang="it-IT" dirty="0" smtClean="0"/>
              <a:t> a set of </a:t>
            </a:r>
            <a:r>
              <a:rPr lang="it-IT" altLang="it-IT" dirty="0" err="1" smtClean="0"/>
              <a:t>spacecraft</a:t>
            </a:r>
            <a:r>
              <a:rPr lang="it-IT" altLang="it-IT" dirty="0" smtClean="0"/>
              <a:t>.</a:t>
            </a:r>
          </a:p>
          <a:p>
            <a:pPr marL="0" indent="0" eaLnBrk="1" hangingPunct="1">
              <a:buNone/>
            </a:pPr>
            <a:r>
              <a:rPr lang="it-IT" altLang="it-IT" dirty="0" err="1" smtClean="0"/>
              <a:t>Many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alternatives</a:t>
            </a:r>
            <a:r>
              <a:rPr lang="it-IT" altLang="it-IT" dirty="0" smtClean="0"/>
              <a:t>. A </a:t>
            </a:r>
            <a:r>
              <a:rPr lang="it-IT" altLang="it-IT" dirty="0" err="1" smtClean="0"/>
              <a:t>few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cases</a:t>
            </a:r>
            <a:r>
              <a:rPr lang="it-IT" altLang="it-IT" dirty="0" smtClean="0"/>
              <a:t>:</a:t>
            </a:r>
          </a:p>
          <a:p>
            <a:pPr eaLnBrk="1" hangingPunct="1"/>
            <a:r>
              <a:rPr lang="it-IT" altLang="it-IT" dirty="0" smtClean="0"/>
              <a:t>Along </a:t>
            </a:r>
            <a:r>
              <a:rPr lang="it-IT" altLang="it-IT" dirty="0" err="1" smtClean="0"/>
              <a:t>same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orbit</a:t>
            </a:r>
            <a:r>
              <a:rPr lang="it-IT" altLang="it-IT" dirty="0" smtClean="0"/>
              <a:t> (in </a:t>
            </a:r>
            <a:r>
              <a:rPr lang="it-IT" altLang="it-IT" dirty="0" err="1" smtClean="0"/>
              <a:t>sequence</a:t>
            </a:r>
            <a:r>
              <a:rPr lang="it-IT" altLang="it-IT" dirty="0" smtClean="0"/>
              <a:t> on the </a:t>
            </a:r>
            <a:r>
              <a:rPr lang="it-IT" altLang="it-IT" dirty="0" err="1" smtClean="0"/>
              <a:t>same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orbit</a:t>
            </a:r>
            <a:r>
              <a:rPr lang="it-IT" altLang="it-IT" dirty="0" smtClean="0"/>
              <a:t>). In </a:t>
            </a:r>
            <a:r>
              <a:rPr lang="it-IT" altLang="it-IT" dirty="0" err="1" smtClean="0"/>
              <a:t>theory</a:t>
            </a:r>
            <a:r>
              <a:rPr lang="it-IT" altLang="it-IT" dirty="0" smtClean="0"/>
              <a:t> the </a:t>
            </a:r>
            <a:r>
              <a:rPr lang="it-IT" altLang="it-IT" dirty="0" err="1" smtClean="0"/>
              <a:t>simplest</a:t>
            </a:r>
            <a:r>
              <a:rPr lang="it-IT" altLang="it-IT" dirty="0" smtClean="0"/>
              <a:t>, </a:t>
            </a:r>
            <a:r>
              <a:rPr lang="it-IT" altLang="it-IT" dirty="0" err="1" smtClean="0"/>
              <a:t>but</a:t>
            </a:r>
            <a:r>
              <a:rPr lang="it-IT" altLang="it-IT" dirty="0" smtClean="0"/>
              <a:t>…</a:t>
            </a:r>
          </a:p>
          <a:p>
            <a:pPr eaLnBrk="1" hangingPunct="1"/>
            <a:r>
              <a:rPr lang="it-IT" altLang="it-IT" dirty="0" smtClean="0"/>
              <a:t>Along </a:t>
            </a:r>
            <a:r>
              <a:rPr lang="it-IT" altLang="it-IT" dirty="0" err="1" smtClean="0"/>
              <a:t>same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orbital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radius</a:t>
            </a:r>
            <a:r>
              <a:rPr lang="it-IT" altLang="it-IT" dirty="0" smtClean="0"/>
              <a:t> (</a:t>
            </a:r>
            <a:r>
              <a:rPr lang="it-IT" altLang="it-IT" dirty="0" err="1" smtClean="0"/>
              <a:t>same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orbital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period</a:t>
            </a:r>
            <a:r>
              <a:rPr lang="it-IT" altLang="it-IT" dirty="0" smtClean="0"/>
              <a:t>, </a:t>
            </a:r>
            <a:r>
              <a:rPr lang="it-IT" altLang="it-IT" dirty="0" err="1" smtClean="0"/>
              <a:t>different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altitudes</a:t>
            </a:r>
            <a:r>
              <a:rPr lang="it-IT" altLang="it-IT" dirty="0" smtClean="0"/>
              <a:t>)</a:t>
            </a:r>
          </a:p>
          <a:p>
            <a:pPr eaLnBrk="1" hangingPunct="1"/>
            <a:r>
              <a:rPr lang="it-IT" altLang="it-IT" dirty="0" smtClean="0"/>
              <a:t>Along </a:t>
            </a:r>
            <a:r>
              <a:rPr lang="it-IT" altLang="it-IT" dirty="0" err="1" smtClean="0"/>
              <a:t>parallel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orbits</a:t>
            </a:r>
            <a:r>
              <a:rPr lang="it-IT" altLang="it-IT" dirty="0"/>
              <a:t> (</a:t>
            </a:r>
            <a:r>
              <a:rPr lang="it-IT" altLang="it-IT" dirty="0" err="1"/>
              <a:t>same</a:t>
            </a:r>
            <a:r>
              <a:rPr lang="it-IT" altLang="it-IT" dirty="0"/>
              <a:t> </a:t>
            </a:r>
            <a:r>
              <a:rPr lang="it-IT" altLang="it-IT" dirty="0" err="1"/>
              <a:t>orbital</a:t>
            </a:r>
            <a:r>
              <a:rPr lang="it-IT" altLang="it-IT" dirty="0"/>
              <a:t> </a:t>
            </a:r>
            <a:r>
              <a:rPr lang="it-IT" altLang="it-IT" dirty="0" err="1"/>
              <a:t>period</a:t>
            </a:r>
            <a:r>
              <a:rPr lang="it-IT" altLang="it-IT" dirty="0"/>
              <a:t>, </a:t>
            </a:r>
            <a:r>
              <a:rPr lang="it-IT" altLang="it-IT" dirty="0" err="1" smtClean="0"/>
              <a:t>same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altitude</a:t>
            </a:r>
            <a:r>
              <a:rPr lang="it-IT" altLang="it-IT" dirty="0" smtClean="0"/>
              <a:t>)</a:t>
            </a:r>
          </a:p>
          <a:p>
            <a:pPr eaLnBrk="1" hangingPunct="1"/>
            <a:endParaRPr lang="en-US" altLang="it-IT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22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506068013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8027987" cy="504825"/>
          </a:xfrm>
        </p:spPr>
        <p:txBody>
          <a:bodyPr/>
          <a:lstStyle/>
          <a:p>
            <a:pPr eaLnBrk="1" hangingPunct="1"/>
            <a:r>
              <a:rPr lang="en-GB" altLang="it-IT" sz="3200" smtClean="0"/>
              <a:t>AraMiS CubeSats - Aramis C1</a:t>
            </a:r>
            <a:endParaRPr lang="en-US" altLang="it-IT" sz="3400" smtClean="0"/>
          </a:p>
        </p:txBody>
      </p:sp>
      <p:sp>
        <p:nvSpPr>
          <p:cNvPr id="74755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74756" name="Image6.png" descr="Image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64704"/>
            <a:ext cx="7570787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220</a:t>
            </a:fld>
            <a:endParaRPr lang="it-IT" altLang="it-IT" dirty="0"/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7858125" cy="504825"/>
          </a:xfrm>
        </p:spPr>
        <p:txBody>
          <a:bodyPr/>
          <a:lstStyle/>
          <a:p>
            <a:pPr eaLnBrk="1" hangingPunct="1"/>
            <a:r>
              <a:rPr lang="en-GB" altLang="it-IT" sz="3200" smtClean="0"/>
              <a:t>AraMiS Missions – AraMiS – RW1</a:t>
            </a:r>
            <a:endParaRPr lang="en-US" altLang="it-IT" sz="3400" smtClean="0"/>
          </a:p>
        </p:txBody>
      </p:sp>
      <p:sp>
        <p:nvSpPr>
          <p:cNvPr id="114691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altLang="it-IT" smtClean="0"/>
          </a:p>
        </p:txBody>
      </p:sp>
      <p:pic>
        <p:nvPicPr>
          <p:cNvPr id="114692" name="Image20.png" descr="Image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341438"/>
            <a:ext cx="41084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Image21.png" descr="Image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1341438"/>
            <a:ext cx="44704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611560" y="4293096"/>
            <a:ext cx="3312368" cy="1656854"/>
          </a:xfrm>
          <a:prstGeom prst="ellipse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221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980403890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7858125" cy="504825"/>
          </a:xfrm>
        </p:spPr>
        <p:txBody>
          <a:bodyPr/>
          <a:lstStyle/>
          <a:p>
            <a:pPr eaLnBrk="1" hangingPunct="1"/>
            <a:r>
              <a:rPr lang="en-GB" altLang="it-IT" sz="3200" smtClean="0"/>
              <a:t>AraMiS Missions – AIM1 (telescope)</a:t>
            </a:r>
            <a:endParaRPr lang="en-US" altLang="it-IT" sz="3400" smtClean="0"/>
          </a:p>
        </p:txBody>
      </p:sp>
      <p:pic>
        <p:nvPicPr>
          <p:cNvPr id="115715" name="Image37.png" descr="Image3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560638"/>
            <a:ext cx="4689475" cy="35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6" name="Image36.png" descr="Image3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3960812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7" name="Content Placeholder 1"/>
          <p:cNvSpPr>
            <a:spLocks noGrp="1"/>
          </p:cNvSpPr>
          <p:nvPr>
            <p:ph idx="1"/>
          </p:nvPr>
        </p:nvSpPr>
        <p:spPr>
          <a:xfrm>
            <a:off x="5940425" y="1911350"/>
            <a:ext cx="2735263" cy="6477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it-IT" altLang="it-IT" smtClean="0"/>
              <a:t>Exploded view</a:t>
            </a:r>
          </a:p>
        </p:txBody>
      </p:sp>
      <p:sp>
        <p:nvSpPr>
          <p:cNvPr id="12" name="Content Placeholder 1"/>
          <p:cNvSpPr txBox="1">
            <a:spLocks/>
          </p:cNvSpPr>
          <p:nvPr/>
        </p:nvSpPr>
        <p:spPr bwMode="auto">
          <a:xfrm>
            <a:off x="1109663" y="5013325"/>
            <a:ext cx="2735262" cy="9366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FFFF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FFFF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it-IT" altLang="it-IT" kern="0" dirty="0" smtClean="0"/>
              <a:t>9cm </a:t>
            </a:r>
            <a:r>
              <a:rPr lang="it-IT" altLang="it-IT" kern="0" dirty="0" err="1" smtClean="0"/>
              <a:t>reflector</a:t>
            </a:r>
            <a:r>
              <a:rPr lang="it-IT" altLang="it-IT" kern="0" dirty="0" smtClean="0"/>
              <a:t> </a:t>
            </a:r>
            <a:r>
              <a:rPr lang="it-IT" altLang="it-IT" kern="0" dirty="0" err="1" smtClean="0"/>
              <a:t>telescope</a:t>
            </a:r>
            <a:endParaRPr lang="it-IT" altLang="it-IT" kern="0" dirty="0" smtClean="0"/>
          </a:p>
        </p:txBody>
      </p:sp>
      <p:sp>
        <p:nvSpPr>
          <p:cNvPr id="2" name="Right Arrow 1"/>
          <p:cNvSpPr/>
          <p:nvPr/>
        </p:nvSpPr>
        <p:spPr>
          <a:xfrm rot="16200000">
            <a:off x="2320926" y="4057650"/>
            <a:ext cx="1452562" cy="458787"/>
          </a:xfrm>
          <a:prstGeom prst="rightArrow">
            <a:avLst/>
          </a:prstGeom>
          <a:solidFill>
            <a:srgbClr val="0070C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222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540426546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Image49.png" descr="Image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3744913" cy="373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7858125" cy="504825"/>
          </a:xfrm>
        </p:spPr>
        <p:txBody>
          <a:bodyPr/>
          <a:lstStyle/>
          <a:p>
            <a:pPr eaLnBrk="1" hangingPunct="1"/>
            <a:r>
              <a:rPr lang="en-GB" altLang="it-IT" sz="3200" smtClean="0"/>
              <a:t>AraMiS Missions – AIM2 (LIBS)</a:t>
            </a:r>
            <a:endParaRPr lang="en-US" altLang="it-IT" sz="3400" smtClean="0"/>
          </a:p>
        </p:txBody>
      </p:sp>
      <p:sp>
        <p:nvSpPr>
          <p:cNvPr id="116740" name="Content Placeholder 1"/>
          <p:cNvSpPr>
            <a:spLocks noGrp="1"/>
          </p:cNvSpPr>
          <p:nvPr>
            <p:ph idx="1"/>
          </p:nvPr>
        </p:nvSpPr>
        <p:spPr>
          <a:xfrm>
            <a:off x="5940425" y="1911350"/>
            <a:ext cx="2735263" cy="6477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it-IT" altLang="it-IT" smtClean="0"/>
              <a:t>Exploded view</a:t>
            </a:r>
          </a:p>
        </p:txBody>
      </p:sp>
      <p:sp>
        <p:nvSpPr>
          <p:cNvPr id="12" name="Content Placeholder 1"/>
          <p:cNvSpPr txBox="1">
            <a:spLocks/>
          </p:cNvSpPr>
          <p:nvPr/>
        </p:nvSpPr>
        <p:spPr bwMode="auto">
          <a:xfrm>
            <a:off x="774700" y="5013325"/>
            <a:ext cx="4543425" cy="9366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FFFF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FFFF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FFFF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00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it-IT" altLang="it-IT" kern="0" dirty="0" smtClean="0"/>
              <a:t>LIBS (</a:t>
            </a:r>
            <a:r>
              <a:rPr lang="en-GB" dirty="0"/>
              <a:t>Laser-Induced Breakdown Spectrometer</a:t>
            </a:r>
            <a:r>
              <a:rPr lang="it-IT" altLang="it-IT" kern="0" dirty="0" smtClean="0"/>
              <a:t>)</a:t>
            </a:r>
          </a:p>
        </p:txBody>
      </p:sp>
      <p:sp>
        <p:nvSpPr>
          <p:cNvPr id="2" name="Right Arrow 1"/>
          <p:cNvSpPr/>
          <p:nvPr/>
        </p:nvSpPr>
        <p:spPr>
          <a:xfrm rot="16200000">
            <a:off x="2320926" y="4057650"/>
            <a:ext cx="1452562" cy="458787"/>
          </a:xfrm>
          <a:prstGeom prst="rightArrow">
            <a:avLst/>
          </a:prstGeom>
          <a:solidFill>
            <a:srgbClr val="0070C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116743" name="Image50.png" descr="Image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455863"/>
            <a:ext cx="3575050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223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966597169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7858125" cy="504825"/>
          </a:xfrm>
        </p:spPr>
        <p:txBody>
          <a:bodyPr/>
          <a:lstStyle/>
          <a:p>
            <a:pPr eaLnBrk="1" hangingPunct="1"/>
            <a:r>
              <a:rPr lang="en-GB" altLang="it-IT" sz="3200" smtClean="0"/>
              <a:t>AraMiS Missions – multi-payload</a:t>
            </a:r>
            <a:endParaRPr lang="en-US" altLang="it-IT" sz="3400" smtClean="0"/>
          </a:p>
        </p:txBody>
      </p:sp>
      <p:pic>
        <p:nvPicPr>
          <p:cNvPr id="117763" name="Image22.png" descr="Image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469" y="1052736"/>
            <a:ext cx="4711061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224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950233193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Formation</a:t>
            </a:r>
            <a:r>
              <a:rPr lang="it-IT" dirty="0" smtClean="0"/>
              <a:t> Flight</a:t>
            </a:r>
            <a:endParaRPr lang="it-IT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C8DAF-9F0B-4E73-AD4B-9EC43806CC7C}" type="slidenum">
              <a:rPr lang="it-IT" altLang="it-IT" smtClean="0"/>
              <a:pPr/>
              <a:t>23</a:t>
            </a:fld>
            <a:endParaRPr lang="it-IT" altLang="it-IT" dirty="0"/>
          </a:p>
        </p:txBody>
      </p:sp>
      <p:sp>
        <p:nvSpPr>
          <p:cNvPr id="26" name="Oval 25"/>
          <p:cNvSpPr/>
          <p:nvPr/>
        </p:nvSpPr>
        <p:spPr>
          <a:xfrm>
            <a:off x="3851920" y="2756953"/>
            <a:ext cx="1440160" cy="14265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 26"/>
          <p:cNvSpPr/>
          <p:nvPr/>
        </p:nvSpPr>
        <p:spPr>
          <a:xfrm>
            <a:off x="3131840" y="2036873"/>
            <a:ext cx="2880320" cy="28803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 28"/>
          <p:cNvSpPr/>
          <p:nvPr/>
        </p:nvSpPr>
        <p:spPr>
          <a:xfrm>
            <a:off x="4427984" y="1892857"/>
            <a:ext cx="288032" cy="2783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0" name="Group 29"/>
          <p:cNvGrpSpPr/>
          <p:nvPr/>
        </p:nvGrpSpPr>
        <p:grpSpPr>
          <a:xfrm>
            <a:off x="4179017" y="3457421"/>
            <a:ext cx="1113063" cy="635276"/>
            <a:chOff x="882442" y="1115922"/>
            <a:chExt cx="1113063" cy="635276"/>
          </a:xfrm>
        </p:grpSpPr>
        <p:cxnSp>
          <p:nvCxnSpPr>
            <p:cNvPr id="34" name="Straight Arrow Connector 33"/>
            <p:cNvCxnSpPr>
              <a:endCxn id="26" idx="6"/>
            </p:cNvCxnSpPr>
            <p:nvPr/>
          </p:nvCxnSpPr>
          <p:spPr>
            <a:xfrm flipV="1">
              <a:off x="1275425" y="1115922"/>
              <a:ext cx="720080" cy="682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882442" y="1166423"/>
              <a:ext cx="708848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3200" dirty="0" smtClean="0">
                  <a:solidFill>
                    <a:srgbClr val="002060"/>
                  </a:solidFill>
                </a:rPr>
                <a:t>Re</a:t>
              </a:r>
              <a:endParaRPr lang="it-IT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92080" y="3470210"/>
            <a:ext cx="793813" cy="604387"/>
            <a:chOff x="4239687" y="1889819"/>
            <a:chExt cx="793813" cy="604387"/>
          </a:xfrm>
        </p:grpSpPr>
        <p:cxnSp>
          <p:nvCxnSpPr>
            <p:cNvPr id="37" name="Straight Arrow Connector 36"/>
            <p:cNvCxnSpPr/>
            <p:nvPr/>
          </p:nvCxnSpPr>
          <p:spPr>
            <a:xfrm>
              <a:off x="4239687" y="1889819"/>
              <a:ext cx="720080" cy="6823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4393581" y="1909431"/>
              <a:ext cx="63991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3200" dirty="0" smtClean="0">
                  <a:solidFill>
                    <a:srgbClr val="FFC000"/>
                  </a:solidFill>
                </a:rPr>
                <a:t>h1</a:t>
              </a:r>
              <a:endParaRPr lang="it-IT" dirty="0">
                <a:solidFill>
                  <a:srgbClr val="FFC000"/>
                </a:solidFill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314212" y="3828362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chemeClr val="accent1"/>
                </a:solidFill>
              </a:rPr>
              <a:t>Me</a:t>
            </a:r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2843808" y="1700808"/>
            <a:ext cx="3456384" cy="35283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Oval 43"/>
          <p:cNvSpPr/>
          <p:nvPr/>
        </p:nvSpPr>
        <p:spPr>
          <a:xfrm>
            <a:off x="4427984" y="1547450"/>
            <a:ext cx="288032" cy="2783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6" name="Straight Arrow Connector 45"/>
          <p:cNvCxnSpPr>
            <a:stCxn id="26" idx="7"/>
            <a:endCxn id="43" idx="7"/>
          </p:cNvCxnSpPr>
          <p:nvPr/>
        </p:nvCxnSpPr>
        <p:spPr>
          <a:xfrm flipV="1">
            <a:off x="5081173" y="2217529"/>
            <a:ext cx="712843" cy="74833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255190" y="2704613"/>
            <a:ext cx="639919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C000"/>
                </a:solidFill>
              </a:rPr>
              <a:t>h2</a:t>
            </a:r>
            <a:endParaRPr lang="it-IT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02714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Formation</a:t>
            </a:r>
            <a:r>
              <a:rPr lang="it-IT" dirty="0" smtClean="0"/>
              <a:t> Flight</a:t>
            </a:r>
            <a:endParaRPr lang="it-IT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C8DAF-9F0B-4E73-AD4B-9EC43806CC7C}" type="slidenum">
              <a:rPr lang="it-IT" altLang="it-IT" smtClean="0"/>
              <a:pPr/>
              <a:t>24</a:t>
            </a:fld>
            <a:endParaRPr lang="it-IT" alt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it-IT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  <m:r>
                                  <a:rPr lang="it-IT" sz="3200" b="0" i="1" smtClean="0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it-IT" sz="3200" i="1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  <m:r>
                                  <a:rPr lang="it-IT" sz="3200" b="0" i="1" smtClean="0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it-IT" sz="3200" i="1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it-IT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it-IT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r>
                                  <a:rPr lang="it-IT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it-IT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it-IT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  <m:f>
                              <m:fPr>
                                <m:ctrlPr>
                                  <a:rPr lang="it-IT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</m:num>
                              <m:den>
                                <m:sSubSup>
                                  <m:sSubSupPr>
                                    <m:ctrlP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den>
                            </m:f>
                          </m:e>
                          <m:e>
                            <m:sSub>
                              <m:sSubPr>
                                <m:ctrlPr>
                                  <a:rPr lang="it-IT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it-IT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r>
                                  <a:rPr lang="it-IT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it-IT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it-IT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  <m:f>
                              <m:fPr>
                                <m:ctrlPr>
                                  <a:rPr lang="it-IT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</m:num>
                              <m:den>
                                <m:sSubSup>
                                  <m:sSubSupPr>
                                    <m:ctrlP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den>
                            </m:f>
                          </m:e>
                        </m:mr>
                        <m:mr>
                          <m:e>
                            <m:r>
                              <a:rPr lang="it-IT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  <m:f>
                              <m:fPr>
                                <m:ctrlPr>
                                  <a:rPr lang="it-IT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</m:num>
                              <m:den>
                                <m:sSubSup>
                                  <m:sSubSupPr>
                                    <m:ctrlP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den>
                            </m:f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r>
                              <a:rPr lang="it-IT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  <m:f>
                              <m:fPr>
                                <m:ctrlPr>
                                  <a:rPr lang="it-IT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</m:num>
                              <m:den>
                                <m:sSubSup>
                                  <m:sSubSupPr>
                                    <m:ctrlP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it-IT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den>
                            </m:f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it-IT" sz="320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mr>
                      </m:m>
                    </m:oMath>
                  </m:oMathPara>
                </a14:m>
                <a:endParaRPr lang="it-IT" sz="3200" i="1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it-IT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=3∆</m:t>
                      </m:r>
                      <m:r>
                        <a:rPr lang="it-IT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it-IT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it-IT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sSub>
                            <m:sSubPr>
                              <m:ctrlPr>
                                <a:rPr lang="it-IT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it-IT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it-IT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it-IT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it-IT" sz="36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it-IT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it-IT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3600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it-IT" sz="3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3∆</m:t>
                      </m:r>
                      <m:r>
                        <a:rPr lang="it-IT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it-IT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it-IT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sSub>
                            <m:sSubPr>
                              <m:ctrlPr>
                                <a:rPr lang="it-IT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it-IT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it-IT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it-IT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it-IT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it-IT" sz="3600" dirty="0" smtClean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r="-4267" b="-5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9057331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Propulsion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5380037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altLang="it-IT" dirty="0" smtClean="0"/>
                  <a:t>Problem: we have to apply a </a:t>
                </a:r>
                <a14:m>
                  <m:oMath xmlns:m="http://schemas.openxmlformats.org/officeDocument/2006/math">
                    <m:r>
                      <a:rPr lang="en-US" alt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altLang="it-IT" dirty="0" smtClean="0"/>
                  <a:t>. How ?</a:t>
                </a:r>
              </a:p>
              <a:p>
                <a:pPr marL="0" indent="0" eaLnBrk="1" hangingPunct="1">
                  <a:buNone/>
                </a:pPr>
                <a:endParaRPr lang="en-US" altLang="it-IT" dirty="0"/>
              </a:p>
              <a:p>
                <a:pPr marL="0" indent="0" eaLnBrk="1" hangingPunct="1">
                  <a:buNone/>
                </a:pPr>
                <a:r>
                  <a:rPr lang="en-US" altLang="it-IT" dirty="0" smtClean="0"/>
                  <a:t>Newton’s laws:</a:t>
                </a:r>
              </a:p>
              <a:p>
                <a:pPr marL="0" indent="0" eaLnBrk="1" hangingPunct="1">
                  <a:buNone/>
                </a:pPr>
                <a:endParaRPr lang="en-US" altLang="it-IT" sz="1100" dirty="0" smtClean="0"/>
              </a:p>
              <a:p>
                <a:pPr eaLnBrk="1" hangingPunct="1"/>
                <a:r>
                  <a:rPr lang="en-US" altLang="it-IT" dirty="0" smtClean="0"/>
                  <a:t>Preservation of momentum:</a:t>
                </a:r>
                <a:br>
                  <a:rPr lang="en-US" altLang="it-IT" dirty="0" smtClean="0"/>
                </a:br>
                <a:r>
                  <a:rPr lang="en-US" altLang="it-IT" dirty="0"/>
                  <a:t>if </a:t>
                </a:r>
                <a14:m>
                  <m:oMath xmlns:m="http://schemas.openxmlformats.org/officeDocument/2006/math">
                    <m:r>
                      <a:rPr lang="en-US" altLang="it-IT" i="1" dirty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it-IT" i="1" dirty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it-IT" dirty="0"/>
                  <a:t>: </a:t>
                </a:r>
                <a:r>
                  <a:rPr lang="en-US" altLang="it-IT" dirty="0" smtClean="0"/>
                  <a:t>	</a:t>
                </a:r>
                <a14:m>
                  <m:oMath xmlns:m="http://schemas.openxmlformats.org/officeDocument/2006/math">
                    <m:r>
                      <a:rPr lang="en-US" alt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alt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altLang="it-IT" dirty="0">
                    <a:solidFill>
                      <a:srgbClr val="00FF00"/>
                    </a:solidFill>
                  </a:rPr>
                  <a:t> = </a:t>
                </a:r>
                <a:r>
                  <a:rPr lang="en-US" altLang="it-IT" dirty="0" err="1" smtClean="0">
                    <a:solidFill>
                      <a:srgbClr val="00FF00"/>
                    </a:solidFill>
                  </a:rPr>
                  <a:t>const</a:t>
                </a:r>
                <a:r>
                  <a:rPr lang="en-US" altLang="it-IT" dirty="0" smtClean="0"/>
                  <a:t/>
                </a:r>
                <a:br>
                  <a:rPr lang="en-US" altLang="it-IT" dirty="0" smtClean="0"/>
                </a:br>
                <a:r>
                  <a:rPr lang="en-US" altLang="it-IT" dirty="0" smtClean="0"/>
                  <a:t>if </a:t>
                </a:r>
                <a14:m>
                  <m:oMath xmlns:m="http://schemas.openxmlformats.org/officeDocument/2006/math">
                    <m:r>
                      <a:rPr lang="en-US" altLang="it-IT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it-IT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it-IT" dirty="0" smtClean="0"/>
                  <a:t>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it-IT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it-IT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it-IT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it-IT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it-IT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it-IT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it-IT" i="1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it-IT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it-IT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it-IT" i="1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it-IT" dirty="0" smtClean="0">
                    <a:solidFill>
                      <a:srgbClr val="00FF00"/>
                    </a:solidFill>
                  </a:rPr>
                  <a:t>… = </a:t>
                </a:r>
                <a:r>
                  <a:rPr lang="en-US" altLang="it-IT" dirty="0" err="1" smtClean="0">
                    <a:solidFill>
                      <a:srgbClr val="00FF00"/>
                    </a:solidFill>
                  </a:rPr>
                  <a:t>const</a:t>
                </a:r>
                <a:r>
                  <a:rPr lang="en-US" altLang="it-IT" dirty="0" smtClean="0"/>
                  <a:t/>
                </a:r>
                <a:br>
                  <a:rPr lang="en-US" altLang="it-IT" dirty="0" smtClean="0"/>
                </a:br>
                <a:r>
                  <a:rPr lang="en-US" altLang="it-IT" dirty="0"/>
                  <a:t>if </a:t>
                </a:r>
                <a14:m>
                  <m:oMath xmlns:m="http://schemas.openxmlformats.org/officeDocument/2006/math">
                    <m:r>
                      <a:rPr lang="en-US" altLang="it-IT" i="1" dirty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it-IT" i="1" dirty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it-IT" dirty="0"/>
                  <a:t>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it-IT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it-IT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it-IT" i="1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it-IT" i="1">
                        <a:solidFill>
                          <a:srgbClr val="00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it-IT" dirty="0">
                    <a:solidFill>
                      <a:srgbClr val="00FF00"/>
                    </a:solidFill>
                  </a:rPr>
                  <a:t> = </a:t>
                </a:r>
                <a:r>
                  <a:rPr lang="en-US" altLang="it-IT" dirty="0" smtClean="0">
                    <a:solidFill>
                      <a:srgbClr val="00FF00"/>
                    </a:solidFill>
                  </a:rPr>
                  <a:t>0</a:t>
                </a:r>
                <a:endParaRPr lang="en-US" altLang="it-IT" dirty="0">
                  <a:solidFill>
                    <a:srgbClr val="00FF00"/>
                  </a:solidFill>
                </a:endParaRPr>
              </a:p>
              <a:p>
                <a:pPr eaLnBrk="1" hangingPunct="1"/>
                <a:endParaRPr lang="en-US" altLang="it-IT" sz="1200" dirty="0" smtClean="0"/>
              </a:p>
              <a:p>
                <a:pPr defTabSz="866775" eaLnBrk="1" hangingPunct="1"/>
                <a:r>
                  <a:rPr lang="en-US" altLang="it-IT" dirty="0" smtClean="0"/>
                  <a:t>Force Impulse:</a:t>
                </a:r>
                <a:br>
                  <a:rPr lang="en-US" altLang="it-IT" dirty="0" smtClean="0"/>
                </a:br>
                <a:r>
                  <a:rPr lang="en-US" altLang="it-IT" dirty="0" smtClean="0"/>
                  <a:t>if we apply </a:t>
                </a:r>
                <a14:m>
                  <m:oMath xmlns:m="http://schemas.openxmlformats.org/officeDocument/2006/math">
                    <m:r>
                      <a:rPr lang="en-US" altLang="it-IT" i="1" dirty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altLang="it-IT" i="1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it-IT" dirty="0" smtClean="0"/>
                  <a:t> for </a:t>
                </a:r>
                <a14:m>
                  <m:oMath xmlns:m="http://schemas.openxmlformats.org/officeDocument/2006/math">
                    <m:r>
                      <a:rPr lang="en-US" altLang="it-IT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it-IT" b="0" i="1" dirty="0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altLang="it-IT" dirty="0" smtClean="0"/>
                  <a:t>:	</a:t>
                </a:r>
                <a:r>
                  <a:rPr lang="en-US" altLang="it-IT" dirty="0"/>
                  <a:t> </a:t>
                </a:r>
                <a14:m>
                  <m:oMath xmlns:m="http://schemas.openxmlformats.org/officeDocument/2006/math">
                    <m:r>
                      <a:rPr lang="en-US" altLang="it-IT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it-IT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∗∆</m:t>
                    </m:r>
                    <m:r>
                      <a:rPr lang="en-US" altLang="it-IT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alt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altLang="it-IT" dirty="0">
                    <a:solidFill>
                      <a:srgbClr val="00FF00"/>
                    </a:solidFill>
                  </a:rPr>
                  <a:t> </a:t>
                </a:r>
                <a:endParaRPr lang="en-US" altLang="it-IT" dirty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5380037"/>
              </a:xfrm>
              <a:blipFill>
                <a:blip r:embed="rId3"/>
                <a:stretch>
                  <a:fillRect l="-1552" t="-11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25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053814353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`Propulsion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5380037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altLang="it-IT" dirty="0" smtClean="0"/>
                  <a:t>How to apply a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i="1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altLang="it-IT" dirty="0" smtClean="0"/>
                  <a:t> ?</a:t>
                </a:r>
              </a:p>
              <a:p>
                <a:pPr marL="0" indent="0" eaLnBrk="1" hangingPunct="1">
                  <a:buNone/>
                </a:pPr>
                <a:r>
                  <a:rPr lang="en-US" altLang="it-IT" dirty="0" smtClean="0"/>
                  <a:t>Must apply a </a:t>
                </a:r>
                <a:r>
                  <a:rPr lang="en-US" altLang="it-IT" u="sng" dirty="0" smtClean="0"/>
                  <a:t>single</a:t>
                </a:r>
                <a:r>
                  <a:rPr lang="en-US" altLang="it-IT" dirty="0" smtClean="0"/>
                  <a:t> force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  <m:r>
                      <a:rPr lang="it-IT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n-US" altLang="it-IT" dirty="0" smtClean="0"/>
                  <a:t>Requires either:</a:t>
                </a:r>
              </a:p>
              <a:p>
                <a:pPr eaLnBrk="1" hangingPunct="1"/>
                <a:r>
                  <a:rPr lang="en-US" altLang="it-IT" dirty="0" smtClean="0"/>
                  <a:t>A </a:t>
                </a:r>
                <a:r>
                  <a:rPr lang="en-US" altLang="it-IT" dirty="0" smtClean="0">
                    <a:solidFill>
                      <a:srgbClr val="FF0000"/>
                    </a:solidFill>
                  </a:rPr>
                  <a:t>“fixed point” </a:t>
                </a:r>
                <a:r>
                  <a:rPr lang="en-US" altLang="it-IT" dirty="0" smtClean="0"/>
                  <a:t>from which to apply a momentum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it-IT" i="1">
                        <a:solidFill>
                          <a:srgbClr val="00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∗∆</m:t>
                    </m:r>
                    <m:r>
                      <a:rPr lang="it-IT" i="1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it-IT" i="1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it-IT" dirty="0" smtClean="0"/>
                  <a:t>(i.e. to exert a force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altLang="it-IT" dirty="0" smtClean="0"/>
                  <a:t> for a given time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altLang="it-IT" dirty="0" smtClean="0"/>
                  <a:t>):</a:t>
                </a:r>
              </a:p>
              <a:p>
                <a:pPr marL="0" indent="0" algn="ctr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∗∆</m:t>
                      </m:r>
                      <m:r>
                        <a:rPr 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altLang="it-IT" dirty="0" smtClean="0">
                  <a:solidFill>
                    <a:srgbClr val="FF0000"/>
                  </a:solidFill>
                </a:endParaRPr>
              </a:p>
              <a:p>
                <a:pPr eaLnBrk="1" hangingPunct="1"/>
                <a:endParaRPr lang="it-IT" altLang="it-IT" dirty="0" smtClean="0"/>
              </a:p>
              <a:p>
                <a:pPr eaLnBrk="1" hangingPunct="1"/>
                <a:r>
                  <a:rPr lang="it-IT" altLang="it-IT" dirty="0" err="1" smtClean="0"/>
                  <a:t>Find</a:t>
                </a:r>
                <a:r>
                  <a:rPr lang="it-IT" altLang="it-IT" dirty="0" smtClean="0"/>
                  <a:t> a source of «pressure»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altLang="it-IT" dirty="0" smtClean="0"/>
                  <a:t>on a «</a:t>
                </a:r>
                <a:r>
                  <a:rPr lang="it-IT" altLang="it-IT" dirty="0" err="1" smtClean="0"/>
                  <a:t>sail</a:t>
                </a:r>
                <a:r>
                  <a:rPr lang="it-IT" altLang="it-IT" dirty="0" smtClean="0"/>
                  <a:t>» of </a:t>
                </a:r>
                <a:r>
                  <a:rPr lang="it-IT" altLang="it-IT" dirty="0" err="1" smtClean="0"/>
                  <a:t>surface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altLang="it-IT" dirty="0" smtClean="0"/>
                  <a:t> (e.g. solar light)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∗∆</m:t>
                      </m:r>
                      <m:r>
                        <a:rPr 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altLang="it-IT" dirty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5380037"/>
              </a:xfrm>
              <a:blipFill>
                <a:blip r:embed="rId3"/>
                <a:stretch>
                  <a:fillRect l="-1552" t="-1133" r="-46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26</a:t>
            </a:fld>
            <a:endParaRPr lang="it-IT" altLang="it-IT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475656" y="2420888"/>
            <a:ext cx="7074786" cy="1637765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475656" y="2420888"/>
            <a:ext cx="7056784" cy="165618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121144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Orbital </a:t>
            </a:r>
            <a:r>
              <a:rPr lang="en-US" altLang="it-IT" dirty="0" err="1" smtClean="0"/>
              <a:t>Manoeuvres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5380037"/>
              </a:xfrm>
            </p:spPr>
            <p:txBody>
              <a:bodyPr/>
              <a:lstStyle/>
              <a:p>
                <a:pPr eaLnBrk="1" hangingPunct="1"/>
                <a:r>
                  <a:rPr lang="en-US" altLang="it-IT" dirty="0" smtClean="0"/>
                  <a:t>Ejecting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it-IT" i="1">
                        <a:solidFill>
                          <a:srgbClr val="00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it-IT" dirty="0" smtClean="0"/>
                  <a:t>(usually a gas) at a high speed </a:t>
                </a:r>
                <a:r>
                  <a:rPr lang="en-US" altLang="it-IT" dirty="0" smtClean="0">
                    <a:solidFill>
                      <a:srgbClr val="00FF00"/>
                    </a:solidFill>
                  </a:rPr>
                  <a:t>(from 0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US" altLang="it-IT" dirty="0" smtClean="0">
                    <a:solidFill>
                      <a:srgbClr val="00FF00"/>
                    </a:solidFill>
                  </a:rPr>
                  <a:t>) </a:t>
                </a:r>
                <a:r>
                  <a:rPr lang="en-US" altLang="it-IT" dirty="0" smtClean="0"/>
                  <a:t>to preserve total momentum:</a:t>
                </a:r>
              </a:p>
              <a:p>
                <a:pPr eaLnBrk="1" hangingPunct="1"/>
                <a:endParaRPr lang="en-US" altLang="it-IT" sz="1000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∗∆</m:t>
                      </m:r>
                      <m:r>
                        <a:rPr 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it-IT" dirty="0" smtClean="0">
                  <a:solidFill>
                    <a:srgbClr val="FF0000"/>
                  </a:solidFill>
                </a:endParaRPr>
              </a:p>
              <a:p>
                <a:pPr marL="0" indent="0" eaLnBrk="1" hangingPunct="1">
                  <a:buNone/>
                </a:pPr>
                <a:endParaRPr lang="en-US" altLang="it-IT" sz="1600" dirty="0" smtClean="0">
                  <a:solidFill>
                    <a:srgbClr val="FF0000"/>
                  </a:solidFill>
                </a:endParaRP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∗∆</m:t>
                          </m:r>
                          <m: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sSub>
                            <m:sSubPr>
                              <m:ctrlPr>
                                <a:rPr 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it-IT" dirty="0" smtClean="0"/>
              </a:p>
              <a:p>
                <a:pPr marL="352425" indent="0" eaLnBrk="1" hangingPunct="1">
                  <a:buNone/>
                </a:pPr>
                <a:r>
                  <a:rPr lang="en-US" altLang="it-IT" dirty="0" smtClean="0"/>
                  <a:t>Gas speed</a:t>
                </a:r>
                <a14:m>
                  <m:oMath xmlns:m="http://schemas.openxmlformats.org/officeDocument/2006/math">
                    <m:r>
                      <a:rPr lang="it-IT" b="0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US" altLang="it-IT" dirty="0" smtClean="0"/>
                  <a:t> is usually expressed by means of the “specific impulse” (seconds)</a:t>
                </a:r>
              </a:p>
              <a:p>
                <a:pPr marL="352425" indent="0" eaLnBrk="1" hangingPunct="1">
                  <a:buNone/>
                </a:pPr>
                <a:endParaRPr lang="en-US" altLang="it-IT" sz="1200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altLang="it-IT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5380037"/>
              </a:xfrm>
              <a:blipFill>
                <a:blip r:embed="rId3"/>
                <a:stretch>
                  <a:fillRect l="-1396" t="-1133" r="-38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27</a:t>
            </a:fld>
            <a:endParaRPr lang="it-IT" alt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171961" y="5884133"/>
                <a:ext cx="2802177" cy="6191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=(9.81</m:t>
                      </m:r>
                      <m:f>
                        <m:fPr>
                          <m:type m:val="skw"/>
                          <m:ctrlPr>
                            <a:rPr lang="en-US" sz="28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8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1961" y="5884133"/>
                <a:ext cx="2802177" cy="6191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4982185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An Exercise - 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5380037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altLang="it-IT" dirty="0" smtClean="0"/>
                  <a:t>Given a spacecraft with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𝑘𝑔</m:t>
                    </m:r>
                  </m:oMath>
                </a14:m>
                <a:r>
                  <a:rPr lang="en-US" altLang="it-IT" dirty="0" smtClean="0"/>
                  <a:t> on circular LEO with altitude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=600</m:t>
                    </m:r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𝑘𝑚</m:t>
                    </m:r>
                  </m:oMath>
                </a14:m>
                <a:endParaRPr lang="en-US" altLang="it-IT" dirty="0" smtClean="0"/>
              </a:p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en-US" altLang="it-IT" dirty="0" smtClean="0"/>
                  <a:t>Compute spacecraft </a:t>
                </a:r>
                <a:r>
                  <a:rPr lang="en-US" altLang="it-IT" dirty="0"/>
                  <a:t>speed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</m:oMath>
                </a14:m>
                <a:endParaRPr lang="en-US" altLang="it-IT" dirty="0"/>
              </a:p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en-US" altLang="it-IT" dirty="0" smtClean="0"/>
                  <a:t>Compute orbit period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endParaRPr lang="en-US" altLang="it-IT" dirty="0"/>
              </a:p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en-US" altLang="it-IT" dirty="0" smtClean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it-IT" dirty="0" smtClean="0"/>
                  <a:t> to transfer spacecraft into an </a:t>
                </a:r>
                <a:r>
                  <a:rPr lang="en-US" altLang="it-IT" u="sng" dirty="0" smtClean="0"/>
                  <a:t>elliptical</a:t>
                </a:r>
                <a:r>
                  <a:rPr lang="en-US" altLang="it-IT" dirty="0" smtClean="0"/>
                  <a:t> orbit with apogee altitude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=1000</m:t>
                    </m:r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𝑘𝑚</m:t>
                    </m:r>
                  </m:oMath>
                </a14:m>
                <a:endParaRPr lang="it-IT" b="0" dirty="0" smtClean="0">
                  <a:solidFill>
                    <a:srgbClr val="FFC000"/>
                  </a:solidFill>
                  <a:ea typeface="Cambria Math" panose="02040503050406030204" pitchFamily="18" charset="0"/>
                </a:endParaRPr>
              </a:p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en-US" altLang="it-IT" dirty="0"/>
                  <a:t>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it-IT" dirty="0"/>
                  <a:t> to transfer spacecraft into an </a:t>
                </a:r>
                <a:r>
                  <a:rPr lang="en-US" altLang="it-IT" u="sng" dirty="0" smtClean="0"/>
                  <a:t>circular</a:t>
                </a:r>
                <a:r>
                  <a:rPr lang="en-US" altLang="it-IT" dirty="0" smtClean="0"/>
                  <a:t> </a:t>
                </a:r>
                <a:r>
                  <a:rPr lang="en-US" altLang="it-IT" dirty="0"/>
                  <a:t>orbit with </a:t>
                </a:r>
                <a:r>
                  <a:rPr lang="en-US" altLang="it-IT" dirty="0" smtClean="0"/>
                  <a:t>altitude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=1000</m:t>
                    </m:r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𝑘𝑚</m:t>
                    </m:r>
                  </m:oMath>
                </a14:m>
                <a:endParaRPr lang="it-IT" dirty="0">
                  <a:solidFill>
                    <a:srgbClr val="FFC000"/>
                  </a:solidFill>
                  <a:ea typeface="Cambria Math" panose="02040503050406030204" pitchFamily="18" charset="0"/>
                </a:endParaRPr>
              </a:p>
              <a:p>
                <a:pPr marL="514350" indent="-514350" eaLnBrk="1" hangingPunct="1">
                  <a:buFont typeface="+mj-lt"/>
                  <a:buAutoNum type="arabicPeriod"/>
                </a:pPr>
                <a:endParaRPr lang="en-US" altLang="it-IT" dirty="0"/>
              </a:p>
              <a:p>
                <a:pPr marL="0" indent="0" eaLnBrk="1" hangingPunct="1">
                  <a:buNone/>
                </a:pPr>
                <a:endParaRPr lang="en-US" altLang="it-IT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5380037"/>
              </a:xfrm>
              <a:blipFill rotWithShape="0">
                <a:blip r:embed="rId3"/>
                <a:stretch>
                  <a:fillRect l="-1552" t="-11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28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813780978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Answers - 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5380037"/>
              </a:xfrm>
            </p:spPr>
            <p:txBody>
              <a:bodyPr/>
              <a:lstStyle/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en-US" altLang="it-IT" dirty="0" smtClean="0"/>
                  <a:t>Spacecraft </a:t>
                </a:r>
                <a:r>
                  <a:rPr lang="en-US" altLang="it-IT" dirty="0"/>
                  <a:t>speed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=7.57</m:t>
                    </m:r>
                    <m:f>
                      <m:fPr>
                        <m:type m:val="skw"/>
                        <m:ctrlPr>
                          <a:rPr 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𝑘𝑚</m:t>
                        </m:r>
                      </m:num>
                      <m:den>
                        <m:r>
                          <a:rPr 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en-US" altLang="it-IT" dirty="0"/>
              </a:p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en-US" altLang="it-IT" dirty="0" smtClean="0"/>
                  <a:t>Orbit period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=96.25</m:t>
                    </m:r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𝑚𝑖𝑛</m:t>
                    </m:r>
                  </m:oMath>
                </a14:m>
                <a:endParaRPr lang="en-US" altLang="it-IT" dirty="0"/>
              </a:p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en-US" altLang="it-IT" dirty="0" smtClean="0"/>
                  <a:t>First orbit </a:t>
                </a:r>
                <a:r>
                  <a:rPr lang="en-US" altLang="it-IT" dirty="0" err="1" smtClean="0"/>
                  <a:t>manoeuvre</a:t>
                </a:r>
                <a:r>
                  <a:rPr lang="en-US" altLang="it-IT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=105</m:t>
                    </m:r>
                    <m:f>
                      <m:fPr>
                        <m:type m:val="skw"/>
                        <m:ctrlPr>
                          <a:rPr 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it-IT" b="0" dirty="0" smtClean="0">
                  <a:solidFill>
                    <a:srgbClr val="FFC000"/>
                  </a:solidFill>
                  <a:ea typeface="Cambria Math" panose="02040503050406030204" pitchFamily="18" charset="0"/>
                </a:endParaRPr>
              </a:p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en-US" altLang="it-IT" dirty="0" smtClean="0"/>
                  <a:t>Second orbit </a:t>
                </a:r>
                <a:r>
                  <a:rPr lang="en-US" altLang="it-IT" dirty="0" err="1"/>
                  <a:t>manoeuvre</a:t>
                </a:r>
                <a:r>
                  <a:rPr lang="en-US" altLang="it-IT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=103.6</m:t>
                    </m:r>
                    <m:f>
                      <m:fPr>
                        <m:type m:val="skw"/>
                        <m:ctrlP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en-US" altLang="it-IT" dirty="0"/>
              </a:p>
              <a:p>
                <a:pPr marL="0" indent="0" eaLnBrk="1" hangingPunct="1">
                  <a:buNone/>
                </a:pPr>
                <a:endParaRPr lang="en-US" altLang="it-IT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5380037"/>
              </a:xfrm>
              <a:blipFill rotWithShape="0">
                <a:blip r:embed="rId3"/>
                <a:stretch>
                  <a:fillRect l="-1396" t="-11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29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564517827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1"/>
          <p:cNvSpPr>
            <a:spLocks noChangeArrowheads="1"/>
          </p:cNvSpPr>
          <p:nvPr/>
        </p:nvSpPr>
        <p:spPr bwMode="auto">
          <a:xfrm>
            <a:off x="1042988" y="765175"/>
            <a:ext cx="7705725" cy="142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it-IT" altLang="it-IT" sz="1400">
              <a:solidFill>
                <a:schemeClr val="tx1"/>
              </a:solidFill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1407164"/>
            <a:ext cx="7772400" cy="1944687"/>
          </a:xfrm>
        </p:spPr>
        <p:txBody>
          <a:bodyPr/>
          <a:lstStyle/>
          <a:p>
            <a:pPr algn="ctr" eaLnBrk="1" hangingPunct="1"/>
            <a:r>
              <a:rPr lang="en-US" altLang="it-IT" sz="5400" b="0" dirty="0" smtClean="0">
                <a:latin typeface="Arial Black" panose="020B0A04020102020204" pitchFamily="34" charset="0"/>
              </a:rPr>
              <a:t>PART I</a:t>
            </a:r>
            <a:endParaRPr lang="en-US" altLang="it-IT" sz="5400" b="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3799" name="Rectangle 3"/>
          <p:cNvSpPr>
            <a:spLocks noChangeArrowheads="1"/>
          </p:cNvSpPr>
          <p:nvPr/>
        </p:nvSpPr>
        <p:spPr bwMode="auto">
          <a:xfrm>
            <a:off x="1135062" y="3850965"/>
            <a:ext cx="6873875" cy="129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it-IT" sz="3600" dirty="0" smtClean="0"/>
              <a:t>Satellite Orbits and Localization</a:t>
            </a:r>
            <a:endParaRPr lang="en-US" altLang="it-IT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C8DAF-9F0B-4E73-AD4B-9EC43806CC7C}" type="slidenum">
              <a:rPr lang="it-IT" altLang="it-IT" smtClean="0"/>
              <a:pPr>
                <a:defRPr/>
              </a:pPr>
              <a:t>3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466851825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An Exercise - 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5380037"/>
              </a:xfrm>
            </p:spPr>
            <p:txBody>
              <a:bodyPr/>
              <a:lstStyle/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en-US" altLang="it-IT" dirty="0" smtClean="0"/>
                  <a:t>Compute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US" altLang="it-IT" dirty="0" smtClean="0"/>
                  <a:t> to achieve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=105</m:t>
                    </m:r>
                    <m:f>
                      <m:fPr>
                        <m:type m:val="skw"/>
                        <m:ctrlP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 altLang="it-IT" dirty="0" smtClean="0"/>
                  <a:t> using only solar pressure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it-IT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num>
                      <m:den>
                        <m:r>
                          <a:rPr 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altLang="it-IT" dirty="0" smtClean="0"/>
                  <a:t> </a:t>
                </a:r>
                <a:br>
                  <a:rPr lang="en-US" altLang="it-IT" dirty="0" smtClean="0"/>
                </a:br>
                <a:r>
                  <a:rPr lang="en-US" altLang="it-IT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=1360</m:t>
                    </m:r>
                    <m:f>
                      <m:fPr>
                        <m:type m:val="skw"/>
                        <m:ctrlPr>
                          <a:rPr 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sSup>
                          <m:sSupPr>
                            <m:ctrlPr>
                              <a:rPr lang="it-IT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it-IT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it-IT" dirty="0" smtClean="0"/>
                  <a:t>) on a sail of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=1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it-IT" dirty="0" smtClean="0"/>
              </a:p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en-US" altLang="it-IT" dirty="0" smtClean="0"/>
                  <a:t>Compute gas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US" altLang="it-IT" dirty="0" smtClean="0"/>
                  <a:t> </a:t>
                </a:r>
                <a:r>
                  <a:rPr lang="en-US" altLang="it-IT" dirty="0"/>
                  <a:t>to achieve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=105</m:t>
                    </m:r>
                    <m:f>
                      <m:fPr>
                        <m:type m:val="skw"/>
                        <m:ctrlP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 altLang="it-IT" dirty="0"/>
                  <a:t> knowing </a:t>
                </a:r>
                <a:r>
                  <a:rPr lang="en-US" altLang="it-IT" dirty="0" smtClean="0"/>
                  <a:t>gas </a:t>
                </a:r>
                <a:r>
                  <a:rPr lang="en-US" altLang="it-IT" dirty="0"/>
                  <a:t>speed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=1000</m:t>
                    </m:r>
                    <m:f>
                      <m:fPr>
                        <m:type m:val="skw"/>
                        <m:ctrlPr>
                          <a:rPr 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 altLang="it-IT" dirty="0" smtClean="0"/>
                  <a:t> (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=10</m:t>
                    </m:r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altLang="it-IT" dirty="0" smtClean="0"/>
                  <a:t>)</a:t>
                </a:r>
              </a:p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it-IT" altLang="it-IT" dirty="0" smtClean="0"/>
                  <a:t>Compute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altLang="it-IT" dirty="0" smtClean="0"/>
                  <a:t> </a:t>
                </a:r>
                <a:r>
                  <a:rPr lang="en-US" altLang="it-IT" dirty="0"/>
                  <a:t>to maintain formation flight with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=1</m:t>
                    </m:r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it-IT" dirty="0"/>
                  <a:t> at </a:t>
                </a:r>
                <a14:m>
                  <m:oMath xmlns:m="http://schemas.openxmlformats.org/officeDocument/2006/math">
                    <m:r>
                      <a:rPr lang="en-US" altLang="it-IT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600</m:t>
                    </m:r>
                    <m:r>
                      <a:rPr lang="en-US" altLang="it-IT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𝑘𝑚</m:t>
                    </m:r>
                  </m:oMath>
                </a14:m>
                <a:r>
                  <a:rPr lang="en-US" altLang="it-IT" dirty="0"/>
                  <a:t> altitude for </a:t>
                </a:r>
                <a14:m>
                  <m:oMath xmlns:m="http://schemas.openxmlformats.org/officeDocument/2006/math">
                    <m:r>
                      <a:rPr lang="en-US" altLang="it-IT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3 </m:t>
                    </m:r>
                    <m:r>
                      <a:rPr lang="en-US" altLang="it-IT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𝑚𝑜𝑛𝑡h𝑠</m:t>
                    </m:r>
                  </m:oMath>
                </a14:m>
                <a:r>
                  <a:rPr lang="en-US" altLang="it-IT" dirty="0">
                    <a:solidFill>
                      <a:srgbClr val="FF9900"/>
                    </a:solidFill>
                  </a:rPr>
                  <a:t> </a:t>
                </a:r>
                <a:r>
                  <a:rPr lang="en-US" altLang="it-IT" dirty="0" smtClean="0"/>
                  <a:t>mission duration</a:t>
                </a:r>
              </a:p>
              <a:p>
                <a:pPr marL="0" indent="0" eaLnBrk="1" hangingPunct="1">
                  <a:buNone/>
                </a:pPr>
                <a:endParaRPr lang="en-US" altLang="it-IT" dirty="0"/>
              </a:p>
              <a:p>
                <a:pPr marL="0" indent="0" eaLnBrk="1" hangingPunct="1">
                  <a:buNone/>
                </a:pPr>
                <a:endParaRPr lang="en-US" altLang="it-IT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5380037"/>
              </a:xfrm>
              <a:blipFill rotWithShape="0">
                <a:blip r:embed="rId3"/>
                <a:stretch>
                  <a:fillRect l="-1396" t="-1133" r="-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30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161159100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Answers - 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5380037"/>
              </a:xfrm>
            </p:spPr>
            <p:txBody>
              <a:bodyPr/>
              <a:lstStyle/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en-US" altLang="it-IT" dirty="0" smtClean="0"/>
                  <a:t>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=3.6</m:t>
                    </m:r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endParaRPr lang="en-US" altLang="it-IT" dirty="0" smtClean="0"/>
              </a:p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en-US" altLang="it-IT" dirty="0" smtClean="0"/>
                  <a:t>Gas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=525</m:t>
                    </m:r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altLang="it-IT" dirty="0" smtClean="0"/>
              </a:p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it-IT" altLang="it-IT" dirty="0" err="1" smtClean="0"/>
                  <a:t>Required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=138</m:t>
                    </m:r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altLang="it-IT" dirty="0"/>
              </a:p>
              <a:p>
                <a:pPr marL="514350" indent="-514350" eaLnBrk="1" hangingPunct="1">
                  <a:buFont typeface="+mj-lt"/>
                  <a:buAutoNum type="arabicPeriod"/>
                </a:pPr>
                <a:endParaRPr lang="en-US" altLang="it-IT" dirty="0" smtClean="0"/>
              </a:p>
              <a:p>
                <a:pPr marL="0" indent="0" eaLnBrk="1" hangingPunct="1">
                  <a:buNone/>
                </a:pPr>
                <a:endParaRPr lang="en-US" altLang="it-IT" dirty="0"/>
              </a:p>
              <a:p>
                <a:pPr marL="0" indent="0" eaLnBrk="1" hangingPunct="1">
                  <a:buNone/>
                </a:pPr>
                <a:endParaRPr lang="en-US" altLang="it-IT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5380037"/>
              </a:xfrm>
              <a:blipFill rotWithShape="0">
                <a:blip r:embed="rId3"/>
                <a:stretch>
                  <a:fillRect l="-1396" t="-11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31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845491165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Thrusters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3455987" cy="5380037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Rockets</a:t>
                </a:r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Specific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impulse</a:t>
                </a:r>
                <a:r>
                  <a:rPr lang="it-IT" altLang="it-IT" dirty="0" smtClean="0"/>
                  <a:t/>
                </a:r>
                <a:br>
                  <a:rPr lang="it-IT" altLang="it-IT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=200÷500</m:t>
                      </m:r>
                      <m:r>
                        <a:rPr 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it-IT" altLang="it-IT" dirty="0" smtClean="0"/>
              </a:p>
              <a:p>
                <a:pPr marL="514350" indent="-514350" eaLnBrk="1" hangingPunct="1">
                  <a:buFont typeface="+mj-lt"/>
                  <a:buAutoNum type="arabicPeriod"/>
                </a:pPr>
                <a:endParaRPr lang="it-IT" altLang="it-IT" dirty="0" smtClean="0"/>
              </a:p>
              <a:p>
                <a:pPr marL="0" indent="0" algn="r" eaLnBrk="1" hangingPunct="1">
                  <a:buNone/>
                </a:pPr>
                <a:r>
                  <a:rPr lang="en-US" dirty="0" smtClean="0"/>
                  <a:t>Viking </a:t>
                </a:r>
                <a:r>
                  <a:rPr lang="en-US" dirty="0"/>
                  <a:t>5C rocket engine</a:t>
                </a:r>
                <a:endParaRPr lang="en-US" altLang="it-IT" dirty="0"/>
              </a:p>
              <a:p>
                <a:pPr marL="0" indent="0" eaLnBrk="1" hangingPunct="1">
                  <a:buNone/>
                </a:pPr>
                <a:endParaRPr lang="en-US" altLang="it-IT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3455987" cy="5380037"/>
              </a:xfrm>
              <a:blipFill rotWithShape="0">
                <a:blip r:embed="rId3"/>
                <a:stretch>
                  <a:fillRect l="-3527" t="-1133" r="-6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32</a:t>
            </a:fld>
            <a:endParaRPr lang="it-IT" alt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072" y="0"/>
            <a:ext cx="457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0692" y="5877272"/>
            <a:ext cx="8722616" cy="30777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dirty="0"/>
              <a:t>By Sanjay Acharya - Own work, CC BY-SA 3.0, https://commons.wikimedia.org/w/index.php?curid=4293802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15781653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Thrusters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817295" cy="5380037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Gridded</a:t>
                </a:r>
                <a:r>
                  <a:rPr lang="it-IT" altLang="it-IT" dirty="0"/>
                  <a:t> </a:t>
                </a:r>
                <a:r>
                  <a:rPr lang="it-IT" altLang="it-IT" dirty="0" err="1"/>
                  <a:t>ion</a:t>
                </a:r>
                <a:r>
                  <a:rPr lang="it-IT" altLang="it-IT" dirty="0"/>
                  <a:t> </a:t>
                </a:r>
                <a:r>
                  <a:rPr lang="it-IT" altLang="it-IT" dirty="0" err="1" smtClean="0"/>
                  <a:t>thrusters</a:t>
                </a:r>
                <a:endParaRPr lang="it-IT" altLang="it-IT" dirty="0"/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Specific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impulse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=10000</m:t>
                    </m:r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it-IT" altLang="it-IT" dirty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817295" cy="5380037"/>
              </a:xfrm>
              <a:blipFill rotWithShape="0">
                <a:blip r:embed="rId3"/>
                <a:stretch>
                  <a:fillRect l="-1560" t="-11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33</a:t>
            </a:fld>
            <a:endParaRPr lang="it-IT" altLang="it-IT" dirty="0"/>
          </a:p>
        </p:txBody>
      </p:sp>
      <p:grpSp>
        <p:nvGrpSpPr>
          <p:cNvPr id="7" name="Group 6"/>
          <p:cNvGrpSpPr/>
          <p:nvPr/>
        </p:nvGrpSpPr>
        <p:grpSpPr>
          <a:xfrm>
            <a:off x="3059832" y="2780928"/>
            <a:ext cx="6084168" cy="4076328"/>
            <a:chOff x="1524000" y="1033314"/>
            <a:chExt cx="7620000" cy="5285804"/>
          </a:xfrm>
        </p:grpSpPr>
        <p:sp>
          <p:nvSpPr>
            <p:cNvPr id="5" name="Rectangle 4"/>
            <p:cNvSpPr/>
            <p:nvPr/>
          </p:nvSpPr>
          <p:spPr>
            <a:xfrm>
              <a:off x="1547664" y="1033314"/>
              <a:ext cx="7596336" cy="527600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1051793"/>
              <a:ext cx="7620000" cy="5267325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210692" y="5877272"/>
            <a:ext cx="8722616" cy="52322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dirty="0"/>
              <a:t>By Oona </a:t>
            </a:r>
            <a:r>
              <a:rPr lang="en-US" dirty="0" err="1"/>
              <a:t>Räisänen</a:t>
            </a:r>
            <a:r>
              <a:rPr lang="en-US" dirty="0"/>
              <a:t> - Own work; self made in </a:t>
            </a:r>
            <a:r>
              <a:rPr lang="en-US" dirty="0" err="1"/>
              <a:t>Inkscape</a:t>
            </a:r>
            <a:r>
              <a:rPr lang="en-US" dirty="0"/>
              <a:t>. Based on File:Ion_engine.gif., CC BY-SA 3.0, https://commons.wikimedia.org/w/index.php?curid=20308289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3670532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Thrusters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817295" cy="5380037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Hall-</a:t>
                </a:r>
                <a:r>
                  <a:rPr lang="it-IT" altLang="it-IT" dirty="0" err="1" smtClean="0"/>
                  <a:t>effect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thrusters</a:t>
                </a:r>
                <a:endParaRPr lang="it-IT" altLang="it-IT" dirty="0"/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Specific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impulse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=1000÷3000(8000)</m:t>
                    </m:r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it-IT" altLang="it-IT" dirty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817295" cy="5380037"/>
              </a:xfrm>
              <a:blipFill rotWithShape="0">
                <a:blip r:embed="rId3"/>
                <a:stretch>
                  <a:fillRect l="-1560" t="-11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34</a:t>
            </a:fld>
            <a:endParaRPr lang="it-IT" alt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99" y="2708920"/>
            <a:ext cx="5517501" cy="41407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0692" y="5877272"/>
            <a:ext cx="8722616" cy="52322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dirty="0"/>
              <a:t>By </a:t>
            </a:r>
            <a:r>
              <a:rPr lang="en-US" dirty="0" err="1"/>
              <a:t>Dstaack</a:t>
            </a:r>
            <a:r>
              <a:rPr lang="en-US" dirty="0"/>
              <a:t> at English Wikipedia - Transferred from </a:t>
            </a:r>
            <a:r>
              <a:rPr lang="en-US" dirty="0" err="1"/>
              <a:t>en.wikipedia</a:t>
            </a:r>
            <a:r>
              <a:rPr lang="en-US" dirty="0"/>
              <a:t> to Commons., Public Domain, https://commons.wikimedia.org/w/index.php?curid=2137404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11082088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Thrusters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817295" cy="5380037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Cold Gas </a:t>
                </a:r>
                <a:r>
                  <a:rPr lang="it-IT" altLang="it-IT" dirty="0" err="1" smtClean="0"/>
                  <a:t>thrusters</a:t>
                </a:r>
                <a:endParaRPr lang="it-IT" altLang="it-IT" dirty="0"/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Specific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impulse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=20÷80</m:t>
                    </m:r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it-IT" altLang="it-IT" dirty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817295" cy="5380037"/>
              </a:xfrm>
              <a:blipFill rotWithShape="0">
                <a:blip r:embed="rId3"/>
                <a:stretch>
                  <a:fillRect l="-1560" t="-11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35</a:t>
            </a:fld>
            <a:endParaRPr lang="it-IT" alt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147" y="2411996"/>
            <a:ext cx="4281463" cy="34441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0692" y="5877272"/>
            <a:ext cx="8722616" cy="52322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dirty="0"/>
              <a:t>http://www.cubesat-propulsion.com/jpl-marco-micro-propulsion-system</a:t>
            </a:r>
            <a:r>
              <a:rPr lang="en-US" dirty="0" smtClean="0"/>
              <a:t>/</a:t>
            </a:r>
          </a:p>
          <a:p>
            <a:r>
              <a:rPr lang="it-IT" dirty="0"/>
              <a:t>http://www.cubesat-propulsion.com/reaction-control-propulsion-module/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0282" y="2444244"/>
            <a:ext cx="3993026" cy="34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58204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Solar Sails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36</a:t>
            </a:fld>
            <a:endParaRPr lang="it-IT" alt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885339"/>
            <a:ext cx="7315200" cy="58521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0692" y="5877272"/>
            <a:ext cx="8722616" cy="30777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dirty="0"/>
              <a:t>By Andrzej </a:t>
            </a:r>
            <a:r>
              <a:rPr lang="en-US" dirty="0" err="1"/>
              <a:t>Mirecki</a:t>
            </a:r>
            <a:r>
              <a:rPr lang="en-US" dirty="0"/>
              <a:t> - Own work, CC BY-SA 3.0, https://commons.wikimedia.org/w/index.php?curid=14656159</a:t>
            </a:r>
            <a:endParaRPr lang="it-IT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341438"/>
            <a:ext cx="7817295" cy="538003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/>
              <a:t>IKAROS</a:t>
            </a:r>
            <a:r>
              <a:rPr lang="en-US" dirty="0"/>
              <a:t> </a:t>
            </a:r>
            <a:r>
              <a:rPr lang="en-US" dirty="0" err="1" smtClean="0"/>
              <a:t>spaceprobe</a:t>
            </a:r>
            <a:endParaRPr lang="en-US" dirty="0" smtClean="0"/>
          </a:p>
          <a:p>
            <a:pPr marL="0" indent="0" eaLnBrk="1" hangingPunct="1">
              <a:buNone/>
            </a:pPr>
            <a:r>
              <a:rPr lang="en-US" altLang="it-IT" dirty="0" smtClean="0"/>
              <a:t>14m x 14m solar sail</a:t>
            </a:r>
          </a:p>
          <a:p>
            <a:pPr marL="0" indent="0" eaLnBrk="1" hangingPunct="1">
              <a:buNone/>
            </a:pPr>
            <a:r>
              <a:rPr lang="en-US" altLang="it-IT" dirty="0" smtClean="0"/>
              <a:t>2kg mass</a:t>
            </a:r>
          </a:p>
          <a:p>
            <a:pPr marL="0" indent="0" eaLnBrk="1" hangingPunct="1">
              <a:buNone/>
            </a:pPr>
            <a:r>
              <a:rPr lang="en-US" altLang="it-IT" dirty="0" smtClean="0"/>
              <a:t>1mN thrust</a:t>
            </a: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751179391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Thrusters for </a:t>
            </a:r>
            <a:r>
              <a:rPr lang="en-US" altLang="it-IT" dirty="0" err="1" smtClean="0"/>
              <a:t>CubeSats</a:t>
            </a:r>
            <a:endParaRPr lang="en-US" altLang="it-IT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37</a:t>
            </a:fld>
            <a:endParaRPr lang="it-IT" altLang="it-IT" dirty="0"/>
          </a:p>
        </p:txBody>
      </p:sp>
      <p:sp>
        <p:nvSpPr>
          <p:cNvPr id="6" name="Rectangle 5"/>
          <p:cNvSpPr/>
          <p:nvPr/>
        </p:nvSpPr>
        <p:spPr>
          <a:xfrm rot="16200000">
            <a:off x="6336073" y="3753335"/>
            <a:ext cx="4587203" cy="30777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dirty="0"/>
              <a:t>http://www.cubesat-propulsion.com/vacco-systems/</a:t>
            </a: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836712"/>
            <a:ext cx="6660232" cy="592647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308304" y="620689"/>
            <a:ext cx="971600" cy="1152128"/>
          </a:xfrm>
          <a:prstGeom prst="ellipse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308304" y="97469"/>
                <a:ext cx="103925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rgbClr val="FF33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m:rPr>
                          <m:sty m:val="p"/>
                        </m:rPr>
                        <a:rPr lang="el-GR" sz="2800" b="0" i="1" smtClean="0">
                          <a:solidFill>
                            <a:srgbClr val="FF33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it-IT" sz="2800" b="0" i="1" smtClean="0">
                          <a:solidFill>
                            <a:srgbClr val="FF33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304" y="97469"/>
                <a:ext cx="1039259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3249780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Center Of Gravity (C.O.G.)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341438"/>
            <a:ext cx="7858125" cy="538003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it-IT" altLang="it-IT" dirty="0" err="1" smtClean="0"/>
              <a:t>What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point</a:t>
            </a:r>
            <a:r>
              <a:rPr lang="it-IT" altLang="it-IT" dirty="0" smtClean="0"/>
              <a:t> of a </a:t>
            </a:r>
            <a:r>
              <a:rPr lang="it-IT" altLang="it-IT" dirty="0" err="1" smtClean="0"/>
              <a:t>spacecraft</a:t>
            </a:r>
            <a:r>
              <a:rPr lang="it-IT" altLang="it-IT" dirty="0"/>
              <a:t> </a:t>
            </a:r>
            <a:r>
              <a:rPr lang="it-IT" altLang="it-IT" dirty="0" err="1"/>
              <a:t>exactly</a:t>
            </a:r>
            <a:r>
              <a:rPr lang="it-IT" altLang="it-IT" dirty="0"/>
              <a:t> </a:t>
            </a:r>
            <a:r>
              <a:rPr lang="it-IT" altLang="it-IT" dirty="0" err="1"/>
              <a:t>remains</a:t>
            </a:r>
            <a:r>
              <a:rPr lang="it-IT" altLang="it-IT" dirty="0"/>
              <a:t> </a:t>
            </a:r>
            <a:r>
              <a:rPr lang="it-IT" altLang="it-IT" dirty="0" smtClean="0"/>
              <a:t>on the </a:t>
            </a:r>
            <a:r>
              <a:rPr lang="it-IT" altLang="it-IT" dirty="0" err="1" smtClean="0"/>
              <a:t>orbit</a:t>
            </a:r>
            <a:r>
              <a:rPr lang="it-IT" altLang="it-IT" dirty="0" smtClean="0"/>
              <a:t> and </a:t>
            </a:r>
            <a:r>
              <a:rPr lang="it-IT" altLang="it-IT" dirty="0" err="1" smtClean="0"/>
              <a:t>exactly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follows</a:t>
            </a:r>
            <a:r>
              <a:rPr lang="it-IT" altLang="it-IT" dirty="0" smtClean="0"/>
              <a:t> the </a:t>
            </a:r>
            <a:r>
              <a:rPr lang="it-IT" altLang="it-IT" dirty="0" err="1" smtClean="0"/>
              <a:t>rules</a:t>
            </a:r>
            <a:r>
              <a:rPr lang="it-IT" altLang="it-IT" dirty="0" smtClean="0"/>
              <a:t> of </a:t>
            </a:r>
            <a:r>
              <a:rPr lang="it-IT" altLang="it-IT" dirty="0" err="1" smtClean="0"/>
              <a:t>gravity</a:t>
            </a:r>
            <a:r>
              <a:rPr lang="it-IT" altLang="it-IT" dirty="0" smtClean="0"/>
              <a:t>?</a:t>
            </a:r>
          </a:p>
          <a:p>
            <a:pPr marL="0" indent="0" eaLnBrk="1" hangingPunct="1">
              <a:buNone/>
            </a:pPr>
            <a:endParaRPr lang="it-IT" altLang="it-IT" dirty="0"/>
          </a:p>
          <a:p>
            <a:pPr marL="0" indent="0" eaLnBrk="1" hangingPunct="1">
              <a:buNone/>
            </a:pPr>
            <a:r>
              <a:rPr lang="it-IT" altLang="it-IT" dirty="0" smtClean="0"/>
              <a:t>The so-</a:t>
            </a:r>
            <a:r>
              <a:rPr lang="it-IT" altLang="it-IT" dirty="0" err="1" smtClean="0"/>
              <a:t>called</a:t>
            </a:r>
            <a:r>
              <a:rPr lang="it-IT" altLang="it-IT" dirty="0" smtClean="0"/>
              <a:t> </a:t>
            </a:r>
            <a:r>
              <a:rPr lang="it-IT" altLang="it-IT" dirty="0" smtClean="0">
                <a:solidFill>
                  <a:srgbClr val="FFC000"/>
                </a:solidFill>
              </a:rPr>
              <a:t>CENTER OF GRAVITY (C.O.G.)</a:t>
            </a:r>
          </a:p>
          <a:p>
            <a:pPr marL="0" indent="0" eaLnBrk="1" hangingPunct="1">
              <a:buNone/>
            </a:pPr>
            <a:endParaRPr lang="it-IT" altLang="it-IT" dirty="0"/>
          </a:p>
          <a:p>
            <a:pPr marL="0" indent="0" eaLnBrk="1" hangingPunct="1">
              <a:buNone/>
            </a:pPr>
            <a:r>
              <a:rPr lang="it-IT" altLang="it-IT" dirty="0" smtClean="0">
                <a:solidFill>
                  <a:srgbClr val="00FF00"/>
                </a:solidFill>
              </a:rPr>
              <a:t>The </a:t>
            </a:r>
            <a:r>
              <a:rPr lang="it-IT" altLang="it-IT" dirty="0" err="1" smtClean="0">
                <a:solidFill>
                  <a:srgbClr val="00FF00"/>
                </a:solidFill>
              </a:rPr>
              <a:t>most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important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points</a:t>
            </a:r>
            <a:r>
              <a:rPr lang="it-IT" altLang="it-IT" dirty="0" smtClean="0">
                <a:solidFill>
                  <a:srgbClr val="00FF00"/>
                </a:solidFill>
              </a:rPr>
              <a:t> for </a:t>
            </a:r>
            <a:r>
              <a:rPr lang="it-IT" altLang="it-IT" dirty="0" err="1" smtClean="0">
                <a:solidFill>
                  <a:srgbClr val="00FF00"/>
                </a:solidFill>
              </a:rPr>
              <a:t>orbit</a:t>
            </a:r>
            <a:r>
              <a:rPr lang="it-IT" altLang="it-IT" dirty="0" smtClean="0">
                <a:solidFill>
                  <a:srgbClr val="00FF00"/>
                </a:solidFill>
              </a:rPr>
              <a:t> and </a:t>
            </a:r>
            <a:r>
              <a:rPr lang="it-IT" altLang="it-IT" dirty="0" err="1" smtClean="0">
                <a:solidFill>
                  <a:srgbClr val="00FF00"/>
                </a:solidFill>
              </a:rPr>
              <a:t>attitude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evaluation</a:t>
            </a:r>
            <a:r>
              <a:rPr lang="it-IT" altLang="it-IT" dirty="0" smtClean="0">
                <a:solidFill>
                  <a:srgbClr val="00FF00"/>
                </a:solidFill>
              </a:rPr>
              <a:t> and control !!!</a:t>
            </a:r>
          </a:p>
          <a:p>
            <a:pPr marL="0" indent="0" eaLnBrk="1" hangingPunct="1">
              <a:buNone/>
            </a:pPr>
            <a:endParaRPr lang="it-IT" altLang="it-IT" dirty="0"/>
          </a:p>
          <a:p>
            <a:pPr marL="0" indent="0" eaLnBrk="1" hangingPunct="1">
              <a:buNone/>
            </a:pPr>
            <a:r>
              <a:rPr lang="it-IT" altLang="it-IT" dirty="0" err="1" smtClean="0"/>
              <a:t>It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is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very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important</a:t>
            </a:r>
            <a:r>
              <a:rPr lang="it-IT" altLang="it-IT" dirty="0" smtClean="0"/>
              <a:t> to be </a:t>
            </a:r>
            <a:r>
              <a:rPr lang="it-IT" altLang="it-IT" dirty="0" err="1" smtClean="0"/>
              <a:t>able</a:t>
            </a:r>
            <a:r>
              <a:rPr lang="it-IT" altLang="it-IT" dirty="0" smtClean="0"/>
              <a:t> to compute </a:t>
            </a:r>
            <a:r>
              <a:rPr lang="it-IT" altLang="it-IT" dirty="0" err="1" smtClean="0"/>
              <a:t>its</a:t>
            </a:r>
            <a:r>
              <a:rPr lang="it-IT" altLang="it-IT" dirty="0" smtClean="0"/>
              <a:t> position on-</a:t>
            </a:r>
            <a:r>
              <a:rPr lang="it-IT" altLang="it-IT" dirty="0" err="1" smtClean="0"/>
              <a:t>board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spacecraft</a:t>
            </a:r>
            <a:endParaRPr lang="en-US" altLang="it-IT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38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27321163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/>
              <a:t>Center Of Gravity (C.O.G.)</a:t>
            </a:r>
            <a:endParaRPr lang="en-US" altLang="it-IT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8027987" cy="5380037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C.O.G.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a </a:t>
                </a:r>
                <a:r>
                  <a:rPr lang="it-IT" altLang="it-IT" dirty="0" err="1" smtClean="0"/>
                  <a:t>point</a:t>
                </a:r>
                <a:r>
                  <a:rPr lang="it-IT" altLang="it-IT" dirty="0" smtClean="0"/>
                  <a:t> C; </a:t>
                </a:r>
                <a:r>
                  <a:rPr lang="it-IT" altLang="it-IT" dirty="0" err="1" smtClean="0"/>
                  <a:t>it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has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coordinates</a:t>
                </a:r>
                <a:r>
                  <a:rPr lang="it-IT" altLang="it-IT" dirty="0" smtClean="0"/>
                  <a:t> (X,Y,Z) w.r.t. </a:t>
                </a:r>
                <a:r>
                  <a:rPr lang="it-IT" altLang="it-IT" dirty="0" err="1" smtClean="0"/>
                  <a:t>geometrical</a:t>
                </a:r>
                <a:r>
                  <a:rPr lang="it-IT" altLang="it-IT" dirty="0" smtClean="0"/>
                  <a:t> center of satellite.</a:t>
                </a:r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Each</a:t>
                </a:r>
                <a:r>
                  <a:rPr lang="it-IT" altLang="it-IT" dirty="0" smtClean="0"/>
                  <a:t> coordinate (X/Y/Z)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the 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weighted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00FF00"/>
                    </a:solidFill>
                  </a:rPr>
                  <a:t>mean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 </a:t>
                </a:r>
                <a:r>
                  <a:rPr lang="it-IT" altLang="it-IT" dirty="0" smtClean="0"/>
                  <a:t>of the </a:t>
                </a:r>
                <a:r>
                  <a:rPr lang="it-IT" altLang="it-IT" dirty="0" err="1" smtClean="0"/>
                  <a:t>corresponding</a:t>
                </a:r>
                <a:r>
                  <a:rPr lang="it-IT" altLang="it-IT" dirty="0" smtClean="0"/>
                  <a:t> coordinate of </a:t>
                </a:r>
                <a:r>
                  <a:rPr lang="it-IT" altLang="it-IT" dirty="0" err="1" smtClean="0"/>
                  <a:t>each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subsystem</a:t>
                </a:r>
                <a:r>
                  <a:rPr lang="it-IT" altLang="it-IT" dirty="0" smtClean="0"/>
                  <a:t>:</a:t>
                </a:r>
              </a:p>
              <a:p>
                <a:pPr marL="0" indent="0" eaLnBrk="1" hangingPunct="1">
                  <a:buNone/>
                </a:pPr>
                <a:endParaRPr lang="it-IT" altLang="it-IT" sz="1800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alt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+…+</m:t>
                          </m:r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+…+</m:t>
                          </m:r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:endParaRPr lang="it-IT" altLang="it-IT" sz="1200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it-IT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en-US" altLang="it-IT" i="1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it-IT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b="0" i="1" smtClea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altLang="it-IT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it-IT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b="0" i="1" smtClea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altLang="it-IT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+…+</m:t>
                          </m:r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it-IT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b="0" i="1" smtClea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altLang="it-IT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it-IT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it-IT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it-IT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+…+</m:t>
                          </m:r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it-IT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:endParaRPr lang="it-IT" altLang="it-IT" sz="1200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it-IT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it-IT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altLang="it-IT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it-IT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it-IT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it-IT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altLang="it-IT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it-IT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it-IT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it-IT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altLang="it-IT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it-IT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+…+</m:t>
                          </m:r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it-IT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altLang="it-IT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altLang="it-IT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it-IT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it-IT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it-IT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it-IT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+…+</m:t>
                          </m:r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it-IT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altLang="it-IT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8027987" cy="5380037"/>
              </a:xfrm>
              <a:blipFill>
                <a:blip r:embed="rId3"/>
                <a:stretch>
                  <a:fillRect l="-1519" t="-1133" r="-5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39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985634129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820" y="836860"/>
            <a:ext cx="7376868" cy="489639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Spacecraft</a:t>
            </a:r>
            <a:r>
              <a:rPr lang="it-IT" dirty="0" smtClean="0"/>
              <a:t> </a:t>
            </a:r>
            <a:r>
              <a:rPr lang="it-IT" dirty="0" err="1" smtClean="0"/>
              <a:t>Orbits</a:t>
            </a: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err="1" smtClean="0">
                <a:solidFill>
                  <a:srgbClr val="FFC000"/>
                </a:solidFill>
              </a:rPr>
              <a:t>Int’l</a:t>
            </a:r>
            <a:r>
              <a:rPr lang="it-IT" dirty="0" smtClean="0">
                <a:solidFill>
                  <a:srgbClr val="FFC000"/>
                </a:solidFill>
              </a:rPr>
              <a:t> Space Station (ISS) </a:t>
            </a:r>
            <a:r>
              <a:rPr lang="it-IT" dirty="0" err="1" smtClean="0"/>
              <a:t>orbiting</a:t>
            </a:r>
            <a:r>
              <a:rPr lang="it-IT" dirty="0" smtClean="0"/>
              <a:t> Earth</a:t>
            </a:r>
            <a:endParaRPr lang="it-IT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C8DAF-9F0B-4E73-AD4B-9EC43806CC7C}" type="slidenum">
              <a:rPr lang="it-IT" altLang="it-IT" smtClean="0"/>
              <a:pPr>
                <a:defRPr/>
              </a:pPr>
              <a:t>4</a:t>
            </a:fld>
            <a:endParaRPr lang="it-IT" altLang="it-IT" dirty="0"/>
          </a:p>
        </p:txBody>
      </p:sp>
      <p:sp>
        <p:nvSpPr>
          <p:cNvPr id="7" name="Rectangle 6"/>
          <p:cNvSpPr/>
          <p:nvPr/>
        </p:nvSpPr>
        <p:spPr>
          <a:xfrm>
            <a:off x="210692" y="5877272"/>
            <a:ext cx="8722616" cy="52322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dirty="0"/>
              <a:t>By NASA - http://spaceflight.nasa.gov/gallery/images/shuttle/sts-130/html/s130e012142.html, Public Domain, https://commons.wikimedia.org/w/index.php?curid=9537591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1488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An Exercise - III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341438"/>
            <a:ext cx="8027987" cy="538003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it-IT" altLang="it-IT" dirty="0" err="1" smtClean="0"/>
              <a:t>Imagine</a:t>
            </a:r>
            <a:r>
              <a:rPr lang="it-IT" altLang="it-IT" dirty="0" smtClean="0"/>
              <a:t> a 1U CubeSat </a:t>
            </a:r>
            <a:r>
              <a:rPr lang="it-IT" altLang="it-IT" dirty="0"/>
              <a:t>(</a:t>
            </a:r>
            <a:r>
              <a:rPr lang="it-IT" altLang="it-IT" dirty="0" smtClean="0"/>
              <a:t>10</a:t>
            </a:r>
            <a:r>
              <a:rPr lang="it-IT" altLang="it-IT" dirty="0"/>
              <a:t>cm</a:t>
            </a:r>
            <a:r>
              <a:rPr lang="it-IT" altLang="it-IT" dirty="0" smtClean="0"/>
              <a:t>x10cmx10cm) with:</a:t>
            </a:r>
          </a:p>
          <a:p>
            <a:pPr eaLnBrk="1" hangingPunct="1"/>
            <a:r>
              <a:rPr lang="it-IT" altLang="it-IT" dirty="0" err="1" smtClean="0">
                <a:solidFill>
                  <a:srgbClr val="00FF00"/>
                </a:solidFill>
              </a:rPr>
              <a:t>six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walls</a:t>
            </a:r>
            <a:r>
              <a:rPr lang="it-IT" altLang="it-IT" dirty="0" smtClean="0">
                <a:solidFill>
                  <a:srgbClr val="00FF00"/>
                </a:solidFill>
              </a:rPr>
              <a:t> of 100g </a:t>
            </a:r>
            <a:r>
              <a:rPr lang="it-IT" altLang="it-IT" dirty="0" err="1" smtClean="0">
                <a:solidFill>
                  <a:srgbClr val="00FF00"/>
                </a:solidFill>
              </a:rPr>
              <a:t>each</a:t>
            </a:r>
            <a:r>
              <a:rPr lang="it-IT" altLang="it-IT" dirty="0" smtClean="0">
                <a:solidFill>
                  <a:srgbClr val="00FF00"/>
                </a:solidFill>
              </a:rPr>
              <a:t> </a:t>
            </a:r>
            <a:r>
              <a:rPr lang="it-IT" altLang="it-IT" dirty="0" err="1" smtClean="0">
                <a:solidFill>
                  <a:srgbClr val="00FF00"/>
                </a:solidFill>
              </a:rPr>
              <a:t>located</a:t>
            </a:r>
            <a:r>
              <a:rPr lang="it-IT" altLang="it-IT" dirty="0" smtClean="0">
                <a:solidFill>
                  <a:srgbClr val="00FF00"/>
                </a:solidFill>
              </a:rPr>
              <a:t> 5cm from </a:t>
            </a:r>
            <a:r>
              <a:rPr lang="it-IT" altLang="it-IT" dirty="0" err="1" smtClean="0">
                <a:solidFill>
                  <a:srgbClr val="00FF00"/>
                </a:solidFill>
              </a:rPr>
              <a:t>geometrical</a:t>
            </a:r>
            <a:r>
              <a:rPr lang="it-IT" altLang="it-IT" dirty="0" smtClean="0">
                <a:solidFill>
                  <a:srgbClr val="00FF00"/>
                </a:solidFill>
              </a:rPr>
              <a:t> center</a:t>
            </a:r>
          </a:p>
          <a:p>
            <a:pPr eaLnBrk="1" hangingPunct="1"/>
            <a:r>
              <a:rPr lang="it-IT" altLang="it-IT" dirty="0" err="1" smtClean="0">
                <a:solidFill>
                  <a:srgbClr val="FF0000"/>
                </a:solidFill>
              </a:rPr>
              <a:t>One</a:t>
            </a:r>
            <a:r>
              <a:rPr lang="it-IT" altLang="it-IT" dirty="0" smtClean="0">
                <a:solidFill>
                  <a:srgbClr val="FF0000"/>
                </a:solidFill>
              </a:rPr>
              <a:t> </a:t>
            </a:r>
            <a:r>
              <a:rPr lang="it-IT" altLang="it-IT" dirty="0" err="1" smtClean="0">
                <a:solidFill>
                  <a:srgbClr val="FF0000"/>
                </a:solidFill>
              </a:rPr>
              <a:t>power</a:t>
            </a:r>
            <a:r>
              <a:rPr lang="it-IT" altLang="it-IT" dirty="0" smtClean="0">
                <a:solidFill>
                  <a:srgbClr val="FF0000"/>
                </a:solidFill>
              </a:rPr>
              <a:t> </a:t>
            </a:r>
            <a:r>
              <a:rPr lang="it-IT" altLang="it-IT" dirty="0" err="1" smtClean="0">
                <a:solidFill>
                  <a:srgbClr val="FF0000"/>
                </a:solidFill>
              </a:rPr>
              <a:t>supply</a:t>
            </a:r>
            <a:r>
              <a:rPr lang="it-IT" altLang="it-IT" dirty="0" smtClean="0">
                <a:solidFill>
                  <a:srgbClr val="FF0000"/>
                </a:solidFill>
              </a:rPr>
              <a:t> </a:t>
            </a:r>
            <a:r>
              <a:rPr lang="it-IT" altLang="it-IT" dirty="0" err="1" smtClean="0">
                <a:solidFill>
                  <a:srgbClr val="FF0000"/>
                </a:solidFill>
              </a:rPr>
              <a:t>unit</a:t>
            </a:r>
            <a:r>
              <a:rPr lang="it-IT" altLang="it-IT" dirty="0" smtClean="0">
                <a:solidFill>
                  <a:srgbClr val="FF0000"/>
                </a:solidFill>
              </a:rPr>
              <a:t> of 150g </a:t>
            </a:r>
            <a:r>
              <a:rPr lang="it-IT" altLang="it-IT" dirty="0" err="1" smtClean="0">
                <a:solidFill>
                  <a:srgbClr val="FF0000"/>
                </a:solidFill>
              </a:rPr>
              <a:t>located</a:t>
            </a:r>
            <a:r>
              <a:rPr lang="it-IT" altLang="it-IT" dirty="0" smtClean="0">
                <a:solidFill>
                  <a:srgbClr val="FF0000"/>
                </a:solidFill>
              </a:rPr>
              <a:t> </a:t>
            </a:r>
            <a:r>
              <a:rPr lang="it-IT" altLang="it-IT" dirty="0" err="1" smtClean="0">
                <a:solidFill>
                  <a:srgbClr val="FF0000"/>
                </a:solidFill>
              </a:rPr>
              <a:t>at</a:t>
            </a:r>
            <a:r>
              <a:rPr lang="it-IT" altLang="it-IT" dirty="0" smtClean="0">
                <a:solidFill>
                  <a:srgbClr val="FF0000"/>
                </a:solidFill>
              </a:rPr>
              <a:t> coordinate (0,0,+4cm) w.r.t. </a:t>
            </a:r>
            <a:r>
              <a:rPr lang="it-IT" altLang="it-IT" dirty="0" err="1" smtClean="0">
                <a:solidFill>
                  <a:srgbClr val="FF0000"/>
                </a:solidFill>
              </a:rPr>
              <a:t>geometrical</a:t>
            </a:r>
            <a:r>
              <a:rPr lang="it-IT" altLang="it-IT" dirty="0" smtClean="0">
                <a:solidFill>
                  <a:srgbClr val="FF0000"/>
                </a:solidFill>
              </a:rPr>
              <a:t> center</a:t>
            </a:r>
          </a:p>
          <a:p>
            <a:pPr eaLnBrk="1" hangingPunct="1"/>
            <a:r>
              <a:rPr lang="it-IT" altLang="it-IT" dirty="0" err="1" smtClean="0">
                <a:solidFill>
                  <a:srgbClr val="0070C0"/>
                </a:solidFill>
              </a:rPr>
              <a:t>One</a:t>
            </a:r>
            <a:r>
              <a:rPr lang="it-IT" altLang="it-IT" dirty="0" smtClean="0">
                <a:solidFill>
                  <a:srgbClr val="0070C0"/>
                </a:solidFill>
              </a:rPr>
              <a:t> on-</a:t>
            </a:r>
            <a:r>
              <a:rPr lang="it-IT" altLang="it-IT" dirty="0" err="1" smtClean="0">
                <a:solidFill>
                  <a:srgbClr val="0070C0"/>
                </a:solidFill>
              </a:rPr>
              <a:t>board</a:t>
            </a:r>
            <a:r>
              <a:rPr lang="it-IT" altLang="it-IT" dirty="0" smtClean="0">
                <a:solidFill>
                  <a:srgbClr val="0070C0"/>
                </a:solidFill>
              </a:rPr>
              <a:t> computer of </a:t>
            </a:r>
            <a:r>
              <a:rPr lang="it-IT" altLang="it-IT" dirty="0">
                <a:solidFill>
                  <a:srgbClr val="0070C0"/>
                </a:solidFill>
              </a:rPr>
              <a:t>80g </a:t>
            </a:r>
            <a:r>
              <a:rPr lang="it-IT" altLang="it-IT" dirty="0" err="1">
                <a:solidFill>
                  <a:srgbClr val="0070C0"/>
                </a:solidFill>
              </a:rPr>
              <a:t>located</a:t>
            </a:r>
            <a:r>
              <a:rPr lang="it-IT" altLang="it-IT" dirty="0">
                <a:solidFill>
                  <a:srgbClr val="0070C0"/>
                </a:solidFill>
              </a:rPr>
              <a:t> </a:t>
            </a:r>
            <a:r>
              <a:rPr lang="it-IT" altLang="it-IT" dirty="0" err="1">
                <a:solidFill>
                  <a:srgbClr val="0070C0"/>
                </a:solidFill>
              </a:rPr>
              <a:t>at</a:t>
            </a:r>
            <a:r>
              <a:rPr lang="it-IT" altLang="it-IT" dirty="0">
                <a:solidFill>
                  <a:srgbClr val="0070C0"/>
                </a:solidFill>
              </a:rPr>
              <a:t> coordinate (</a:t>
            </a:r>
            <a:r>
              <a:rPr lang="it-IT" altLang="it-IT" dirty="0" smtClean="0">
                <a:solidFill>
                  <a:srgbClr val="0070C0"/>
                </a:solidFill>
              </a:rPr>
              <a:t>0,0,+3cm)</a:t>
            </a:r>
            <a:r>
              <a:rPr lang="it-IT" altLang="it-IT" dirty="0">
                <a:solidFill>
                  <a:srgbClr val="0070C0"/>
                </a:solidFill>
              </a:rPr>
              <a:t> w.r.t. </a:t>
            </a:r>
            <a:r>
              <a:rPr lang="it-IT" altLang="it-IT" dirty="0" err="1">
                <a:solidFill>
                  <a:srgbClr val="0070C0"/>
                </a:solidFill>
              </a:rPr>
              <a:t>geometrical</a:t>
            </a:r>
            <a:r>
              <a:rPr lang="it-IT" altLang="it-IT" dirty="0">
                <a:solidFill>
                  <a:srgbClr val="0070C0"/>
                </a:solidFill>
              </a:rPr>
              <a:t> center</a:t>
            </a:r>
            <a:endParaRPr lang="it-IT" altLang="it-IT" dirty="0" smtClean="0">
              <a:solidFill>
                <a:srgbClr val="0070C0"/>
              </a:solidFill>
            </a:endParaRPr>
          </a:p>
          <a:p>
            <a:pPr eaLnBrk="1" hangingPunct="1"/>
            <a:r>
              <a:rPr lang="it-IT" altLang="it-IT" dirty="0" err="1" smtClean="0"/>
              <a:t>One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payload</a:t>
            </a:r>
            <a:r>
              <a:rPr lang="it-IT" altLang="it-IT" dirty="0" smtClean="0"/>
              <a:t> of 250g </a:t>
            </a:r>
            <a:r>
              <a:rPr lang="it-IT" altLang="it-IT" dirty="0" err="1" smtClean="0"/>
              <a:t>located</a:t>
            </a:r>
            <a:r>
              <a:rPr lang="it-IT" altLang="it-IT" dirty="0"/>
              <a:t> </a:t>
            </a:r>
            <a:r>
              <a:rPr lang="it-IT" altLang="it-IT" dirty="0" err="1" smtClean="0"/>
              <a:t>at</a:t>
            </a:r>
            <a:r>
              <a:rPr lang="it-IT" altLang="it-IT" dirty="0" smtClean="0"/>
              <a:t> </a:t>
            </a:r>
            <a:r>
              <a:rPr lang="it-IT" altLang="it-IT" dirty="0"/>
              <a:t>coordinate </a:t>
            </a:r>
            <a:r>
              <a:rPr lang="it-IT" altLang="it-IT" dirty="0" smtClean="0"/>
              <a:t>(1cm,-</a:t>
            </a:r>
            <a:r>
              <a:rPr lang="it-IT" altLang="it-IT" dirty="0"/>
              <a:t>2</a:t>
            </a:r>
            <a:r>
              <a:rPr lang="it-IT" altLang="it-IT" dirty="0" smtClean="0"/>
              <a:t>cm,-1cm</a:t>
            </a:r>
            <a:r>
              <a:rPr lang="it-IT" altLang="it-IT" dirty="0"/>
              <a:t>) w.r.t. </a:t>
            </a:r>
            <a:r>
              <a:rPr lang="it-IT" altLang="it-IT" dirty="0" err="1"/>
              <a:t>geometrical</a:t>
            </a:r>
            <a:r>
              <a:rPr lang="it-IT" altLang="it-IT" dirty="0"/>
              <a:t> </a:t>
            </a:r>
            <a:r>
              <a:rPr lang="it-IT" altLang="it-IT" dirty="0" smtClean="0"/>
              <a:t>center</a:t>
            </a:r>
          </a:p>
          <a:p>
            <a:pPr marL="0" indent="0" eaLnBrk="1" hangingPunct="1">
              <a:buNone/>
            </a:pPr>
            <a:r>
              <a:rPr lang="it-IT" altLang="it-IT" dirty="0" err="1" smtClean="0"/>
              <a:t>What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is</a:t>
            </a:r>
            <a:r>
              <a:rPr lang="it-IT" altLang="it-IT" dirty="0" smtClean="0"/>
              <a:t> the </a:t>
            </a:r>
            <a:r>
              <a:rPr lang="it-IT" altLang="it-IT" dirty="0" err="1" smtClean="0"/>
              <a:t>total</a:t>
            </a:r>
            <a:r>
              <a:rPr lang="it-IT" altLang="it-IT" dirty="0" smtClean="0"/>
              <a:t> mass and </a:t>
            </a:r>
            <a:r>
              <a:rPr lang="it-IT" altLang="it-IT" dirty="0" err="1" smtClean="0"/>
              <a:t>where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is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located</a:t>
            </a:r>
            <a:r>
              <a:rPr lang="it-IT" altLang="it-IT" dirty="0" smtClean="0"/>
              <a:t> C.O.G. ?</a:t>
            </a:r>
            <a:endParaRPr lang="en-US" altLang="it-IT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40</a:t>
            </a:fld>
            <a:endParaRPr lang="it-IT" alt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520" y="1341438"/>
            <a:ext cx="4433641" cy="450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95021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25000" decel="2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-0.5415 0.08102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3" y="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-0.53368 0.09144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84" y="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-0.53368 -0.3076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84" y="-1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-0.53368 -0.18148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84" y="-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2A6BF1-F391-4E8B-9DF6-22EB161D91F9}" type="slidenum">
              <a:rPr lang="it-IT" altLang="it-IT" smtClean="0"/>
              <a:pPr>
                <a:defRPr/>
              </a:pPr>
              <a:t>41</a:t>
            </a:fld>
            <a:endParaRPr lang="it-IT" altLang="it-I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320"/>
            <a:ext cx="4433641" cy="4505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359" y="2395475"/>
            <a:ext cx="4433641" cy="44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6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2A6BF1-F391-4E8B-9DF6-22EB161D91F9}" type="slidenum">
              <a:rPr lang="it-IT" altLang="it-IT" smtClean="0"/>
              <a:pPr>
                <a:defRPr/>
              </a:pPr>
              <a:t>42</a:t>
            </a:fld>
            <a:endParaRPr lang="it-IT" altLang="it-IT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39979"/>
            <a:ext cx="6943582" cy="637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9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An Exercise - III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341438"/>
            <a:ext cx="8027987" cy="538003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it-IT" altLang="it-IT" dirty="0" err="1" smtClean="0"/>
              <a:t>Lateral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panels</a:t>
            </a:r>
            <a:r>
              <a:rPr lang="it-IT" altLang="it-IT" dirty="0" smtClean="0"/>
              <a:t>:</a:t>
            </a:r>
          </a:p>
          <a:p>
            <a:pPr eaLnBrk="1" hangingPunct="1"/>
            <a:r>
              <a:rPr lang="it-IT" altLang="it-IT" dirty="0" smtClean="0"/>
              <a:t>W1: 100g (</a:t>
            </a:r>
            <a:r>
              <a:rPr lang="it-IT" altLang="it-IT" dirty="0" smtClean="0">
                <a:solidFill>
                  <a:srgbClr val="FF0000"/>
                </a:solidFill>
              </a:rPr>
              <a:t>0</a:t>
            </a:r>
            <a:r>
              <a:rPr lang="it-IT" altLang="it-IT" dirty="0" smtClean="0"/>
              <a:t>,</a:t>
            </a:r>
            <a:r>
              <a:rPr lang="it-IT" altLang="it-IT" dirty="0" smtClean="0">
                <a:solidFill>
                  <a:srgbClr val="00FF00"/>
                </a:solidFill>
              </a:rPr>
              <a:t>0</a:t>
            </a:r>
            <a:r>
              <a:rPr lang="it-IT" altLang="it-IT" dirty="0" smtClean="0">
                <a:solidFill>
                  <a:srgbClr val="00B0F0"/>
                </a:solidFill>
              </a:rPr>
              <a:t>,+5cm</a:t>
            </a:r>
            <a:r>
              <a:rPr lang="it-IT" altLang="it-IT" dirty="0" smtClean="0"/>
              <a:t>)</a:t>
            </a:r>
          </a:p>
          <a:p>
            <a:pPr eaLnBrk="1" hangingPunct="1"/>
            <a:r>
              <a:rPr lang="it-IT" altLang="it-IT" dirty="0" smtClean="0"/>
              <a:t>W2: 100g (</a:t>
            </a:r>
            <a:r>
              <a:rPr lang="it-IT" altLang="it-IT" dirty="0" smtClean="0">
                <a:solidFill>
                  <a:srgbClr val="FF0000"/>
                </a:solidFill>
              </a:rPr>
              <a:t>0</a:t>
            </a:r>
            <a:r>
              <a:rPr lang="it-IT" altLang="it-IT" dirty="0" smtClean="0"/>
              <a:t>,</a:t>
            </a:r>
            <a:r>
              <a:rPr lang="it-IT" altLang="it-IT" dirty="0" smtClean="0">
                <a:solidFill>
                  <a:srgbClr val="00FF00"/>
                </a:solidFill>
              </a:rPr>
              <a:t>0</a:t>
            </a:r>
            <a:r>
              <a:rPr lang="it-IT" altLang="it-IT" dirty="0" smtClean="0"/>
              <a:t>,</a:t>
            </a:r>
            <a:r>
              <a:rPr lang="it-IT" altLang="it-IT" dirty="0" smtClean="0">
                <a:solidFill>
                  <a:srgbClr val="00B0F0"/>
                </a:solidFill>
              </a:rPr>
              <a:t>-5cm</a:t>
            </a:r>
            <a:r>
              <a:rPr lang="it-IT" altLang="it-IT" dirty="0" smtClean="0"/>
              <a:t>)</a:t>
            </a:r>
          </a:p>
          <a:p>
            <a:pPr eaLnBrk="1" hangingPunct="1"/>
            <a:r>
              <a:rPr lang="it-IT" altLang="it-IT" dirty="0" smtClean="0"/>
              <a:t>W3, W4…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43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895279428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929228" y="6822932"/>
            <a:ext cx="730250" cy="268287"/>
          </a:xfrm>
        </p:spPr>
        <p:txBody>
          <a:bodyPr/>
          <a:lstStyle/>
          <a:p>
            <a:pPr>
              <a:defRPr/>
            </a:pPr>
            <a:fld id="{402A6BF1-F391-4E8B-9DF6-22EB161D91F9}" type="slidenum">
              <a:rPr lang="it-IT" altLang="it-IT" smtClean="0"/>
              <a:pPr>
                <a:defRPr/>
              </a:pPr>
              <a:t>44</a:t>
            </a:fld>
            <a:endParaRPr lang="it-IT" altLang="it-I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864" y="0"/>
            <a:ext cx="7446271" cy="68580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1187624" y="3429000"/>
            <a:ext cx="6984776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148064" y="-315416"/>
            <a:ext cx="0" cy="70294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69604" y="2895910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/>
              <a:t>X</a:t>
            </a:r>
            <a:endParaRPr lang="it-IT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361402" y="6309320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/>
              <a:t>Z</a:t>
            </a:r>
            <a:endParaRPr lang="it-IT" b="1" dirty="0"/>
          </a:p>
        </p:txBody>
      </p:sp>
      <p:sp>
        <p:nvSpPr>
          <p:cNvPr id="24" name="Oval 23"/>
          <p:cNvSpPr/>
          <p:nvPr/>
        </p:nvSpPr>
        <p:spPr>
          <a:xfrm>
            <a:off x="1948180" y="260648"/>
            <a:ext cx="720080" cy="62646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 24"/>
          <p:cNvSpPr/>
          <p:nvPr/>
        </p:nvSpPr>
        <p:spPr>
          <a:xfrm>
            <a:off x="7812360" y="260648"/>
            <a:ext cx="720080" cy="62646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 25"/>
          <p:cNvSpPr/>
          <p:nvPr/>
        </p:nvSpPr>
        <p:spPr>
          <a:xfrm rot="16200000">
            <a:off x="4802747" y="3172836"/>
            <a:ext cx="720080" cy="62646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 26"/>
          <p:cNvSpPr/>
          <p:nvPr/>
        </p:nvSpPr>
        <p:spPr>
          <a:xfrm rot="16200000">
            <a:off x="4805796" y="-2620608"/>
            <a:ext cx="720080" cy="62646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222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90" y="0"/>
            <a:ext cx="7764419" cy="685800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1077073" y="3429000"/>
            <a:ext cx="7272808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972270" y="188639"/>
            <a:ext cx="31778" cy="7021153"/>
          </a:xfrm>
          <a:prstGeom prst="straightConnector1">
            <a:avLst/>
          </a:prstGeom>
          <a:ln w="762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43608" y="2844225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/>
              <a:t>X</a:t>
            </a:r>
            <a:endParaRPr lang="it-IT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065197" y="188639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/>
              <a:t>Y</a:t>
            </a:r>
            <a:endParaRPr lang="it-IT" b="1" dirty="0"/>
          </a:p>
        </p:txBody>
      </p:sp>
      <p:sp>
        <p:nvSpPr>
          <p:cNvPr id="16" name="Oval 15"/>
          <p:cNvSpPr/>
          <p:nvPr/>
        </p:nvSpPr>
        <p:spPr>
          <a:xfrm>
            <a:off x="1475656" y="260648"/>
            <a:ext cx="720080" cy="62646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 20"/>
          <p:cNvSpPr/>
          <p:nvPr/>
        </p:nvSpPr>
        <p:spPr>
          <a:xfrm>
            <a:off x="7956376" y="260648"/>
            <a:ext cx="720080" cy="62646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 21"/>
          <p:cNvSpPr/>
          <p:nvPr/>
        </p:nvSpPr>
        <p:spPr>
          <a:xfrm rot="16200000">
            <a:off x="4802747" y="3537012"/>
            <a:ext cx="720080" cy="62646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 22"/>
          <p:cNvSpPr/>
          <p:nvPr/>
        </p:nvSpPr>
        <p:spPr>
          <a:xfrm rot="16200000">
            <a:off x="4805796" y="-2871699"/>
            <a:ext cx="720080" cy="62646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34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An Exercise - III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8027987" cy="5380037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Lateral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panels</a:t>
                </a:r>
                <a:r>
                  <a:rPr lang="it-IT" altLang="it-IT" dirty="0" smtClean="0"/>
                  <a:t>:</a:t>
                </a:r>
                <a:endParaRPr lang="it-IT" altLang="it-IT" dirty="0"/>
              </a:p>
              <a:p>
                <a:pPr eaLnBrk="1" hangingPunct="1"/>
                <a:r>
                  <a:rPr lang="it-IT" altLang="it-IT" dirty="0"/>
                  <a:t>W1: </a:t>
                </a:r>
                <a:r>
                  <a:rPr lang="it-IT" altLang="it-IT" dirty="0" smtClean="0"/>
                  <a:t>		100g	(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0</a:t>
                </a:r>
                <a:r>
                  <a:rPr lang="it-IT" altLang="it-IT" dirty="0" smtClean="0"/>
                  <a:t>,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0</a:t>
                </a:r>
                <a:r>
                  <a:rPr lang="it-IT" altLang="it-IT" dirty="0">
                    <a:solidFill>
                      <a:srgbClr val="00B0F0"/>
                    </a:solidFill>
                  </a:rPr>
                  <a:t>,+5cm</a:t>
                </a:r>
                <a:r>
                  <a:rPr lang="it-IT" altLang="it-IT" dirty="0"/>
                  <a:t>)</a:t>
                </a:r>
              </a:p>
              <a:p>
                <a:pPr eaLnBrk="1" hangingPunct="1"/>
                <a:r>
                  <a:rPr lang="it-IT" altLang="it-IT" dirty="0"/>
                  <a:t>W2: </a:t>
                </a:r>
                <a:r>
                  <a:rPr lang="it-IT" altLang="it-IT" dirty="0" smtClean="0"/>
                  <a:t>		100g	(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0</a:t>
                </a:r>
                <a:r>
                  <a:rPr lang="it-IT" altLang="it-IT" dirty="0" smtClean="0"/>
                  <a:t>,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0</a:t>
                </a:r>
                <a:r>
                  <a:rPr lang="it-IT" altLang="it-IT" dirty="0"/>
                  <a:t>,</a:t>
                </a:r>
                <a:r>
                  <a:rPr lang="it-IT" altLang="it-IT" dirty="0">
                    <a:solidFill>
                      <a:srgbClr val="00B0F0"/>
                    </a:solidFill>
                  </a:rPr>
                  <a:t>-5cm</a:t>
                </a:r>
                <a:r>
                  <a:rPr lang="it-IT" altLang="it-IT" dirty="0"/>
                  <a:t>)</a:t>
                </a:r>
              </a:p>
              <a:p>
                <a:pPr eaLnBrk="1" hangingPunct="1"/>
                <a:r>
                  <a:rPr lang="it-IT" altLang="it-IT" dirty="0"/>
                  <a:t>W3, W4</a:t>
                </a:r>
                <a:r>
                  <a:rPr lang="it-IT" altLang="it-IT" dirty="0" smtClean="0"/>
                  <a:t>…	100g (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…</a:t>
                </a:r>
                <a:r>
                  <a:rPr lang="it-IT" altLang="it-IT" dirty="0" smtClean="0"/>
                  <a:t>,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…</a:t>
                </a:r>
                <a:r>
                  <a:rPr lang="it-IT" altLang="it-IT" dirty="0" smtClean="0"/>
                  <a:t>,</a:t>
                </a:r>
                <a:r>
                  <a:rPr lang="it-IT" altLang="it-IT" dirty="0" smtClean="0">
                    <a:solidFill>
                      <a:srgbClr val="00B0F0"/>
                    </a:solidFill>
                  </a:rPr>
                  <a:t>…</a:t>
                </a:r>
                <a:r>
                  <a:rPr lang="it-IT" altLang="it-IT" dirty="0" smtClean="0"/>
                  <a:t>)</a:t>
                </a:r>
              </a:p>
              <a:p>
                <a:pPr marL="0" indent="0" eaLnBrk="1" hangingPunct="1">
                  <a:buNone/>
                </a:pPr>
                <a:r>
                  <a:rPr lang="it-IT" altLang="it-IT" dirty="0" err="1"/>
                  <a:t>Other</a:t>
                </a:r>
                <a:r>
                  <a:rPr lang="it-IT" altLang="it-IT" dirty="0"/>
                  <a:t> </a:t>
                </a:r>
                <a:r>
                  <a:rPr lang="it-IT" altLang="it-IT" dirty="0" err="1"/>
                  <a:t>subsystems</a:t>
                </a:r>
                <a:r>
                  <a:rPr lang="it-IT" altLang="it-IT" dirty="0" smtClean="0"/>
                  <a:t>:</a:t>
                </a:r>
              </a:p>
              <a:p>
                <a:pPr eaLnBrk="1" hangingPunct="1"/>
                <a:r>
                  <a:rPr lang="it-IT" altLang="it-IT" dirty="0" err="1" smtClean="0"/>
                  <a:t>Power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supply</a:t>
                </a:r>
                <a:r>
                  <a:rPr lang="it-IT" altLang="it-IT" dirty="0" smtClean="0"/>
                  <a:t>: 	150g 	(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0</a:t>
                </a:r>
                <a:r>
                  <a:rPr lang="it-IT" altLang="it-IT" dirty="0" smtClean="0"/>
                  <a:t>,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0</a:t>
                </a:r>
                <a:r>
                  <a:rPr lang="it-IT" altLang="it-IT" dirty="0" smtClean="0"/>
                  <a:t>,</a:t>
                </a:r>
                <a:r>
                  <a:rPr lang="it-IT" altLang="it-IT" dirty="0" smtClean="0">
                    <a:solidFill>
                      <a:srgbClr val="00B0F0"/>
                    </a:solidFill>
                  </a:rPr>
                  <a:t>+4cm</a:t>
                </a:r>
                <a:r>
                  <a:rPr lang="it-IT" altLang="it-IT" dirty="0" smtClean="0"/>
                  <a:t>)</a:t>
                </a:r>
              </a:p>
              <a:p>
                <a:pPr eaLnBrk="1" hangingPunct="1"/>
                <a:r>
                  <a:rPr lang="it-IT" altLang="it-IT" dirty="0" smtClean="0"/>
                  <a:t>OBC: 		80g 	(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0</a:t>
                </a:r>
                <a:r>
                  <a:rPr lang="it-IT" altLang="it-IT" dirty="0" smtClean="0"/>
                  <a:t>,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0</a:t>
                </a:r>
                <a:r>
                  <a:rPr lang="it-IT" altLang="it-IT" dirty="0" smtClean="0"/>
                  <a:t>,</a:t>
                </a:r>
                <a:r>
                  <a:rPr lang="it-IT" altLang="it-IT" dirty="0" smtClean="0">
                    <a:solidFill>
                      <a:srgbClr val="00B0F0"/>
                    </a:solidFill>
                  </a:rPr>
                  <a:t>+3cm</a:t>
                </a:r>
                <a:r>
                  <a:rPr lang="it-IT" altLang="it-IT" dirty="0" smtClean="0"/>
                  <a:t>)</a:t>
                </a:r>
              </a:p>
              <a:p>
                <a:pPr eaLnBrk="1" hangingPunct="1"/>
                <a:r>
                  <a:rPr lang="it-IT" altLang="it-IT" dirty="0" err="1" smtClean="0"/>
                  <a:t>Payload</a:t>
                </a:r>
                <a:r>
                  <a:rPr lang="it-IT" altLang="it-IT" dirty="0" smtClean="0"/>
                  <a:t>: 		250g	(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1cm</a:t>
                </a:r>
                <a:r>
                  <a:rPr lang="it-IT" altLang="it-IT" dirty="0" smtClean="0"/>
                  <a:t>,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-</a:t>
                </a:r>
                <a:r>
                  <a:rPr lang="it-IT" altLang="it-IT" dirty="0">
                    <a:solidFill>
                      <a:srgbClr val="00FF00"/>
                    </a:solidFill>
                  </a:rPr>
                  <a:t>2</a:t>
                </a:r>
                <a:r>
                  <a:rPr lang="it-IT" altLang="it-IT" dirty="0" smtClean="0">
                    <a:solidFill>
                      <a:srgbClr val="00FF00"/>
                    </a:solidFill>
                  </a:rPr>
                  <a:t>cm</a:t>
                </a:r>
                <a:r>
                  <a:rPr lang="it-IT" altLang="it-IT" dirty="0" smtClean="0"/>
                  <a:t>,</a:t>
                </a:r>
                <a:r>
                  <a:rPr lang="it-IT" altLang="it-IT" dirty="0" smtClean="0">
                    <a:solidFill>
                      <a:srgbClr val="00B0F0"/>
                    </a:solidFill>
                  </a:rPr>
                  <a:t>-1cm</a:t>
                </a:r>
                <a:r>
                  <a:rPr lang="it-IT" altLang="it-IT" dirty="0" smtClean="0"/>
                  <a:t>)</a:t>
                </a:r>
              </a:p>
              <a:p>
                <a:pPr marL="0" indent="0" eaLnBrk="1" hangingPunct="1">
                  <a:buNone/>
                </a:pPr>
                <a:endParaRPr lang="it-IT" altLang="it-IT" sz="1100" i="1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alt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+…+</m:t>
                          </m:r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+…+</m:t>
                          </m:r>
                          <m:sSub>
                            <m:sSubPr>
                              <m:ctrlP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altLang="it-IT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8027987" cy="5380037"/>
              </a:xfrm>
              <a:blipFill>
                <a:blip r:embed="rId3"/>
                <a:stretch>
                  <a:fillRect l="-1519" t="-11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46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516678043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Answers III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5380037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Total mass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altLang="it-IT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1080</m:t>
                    </m:r>
                    <m:r>
                      <a:rPr lang="it-IT" altLang="it-IT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smtClean="0"/>
                  <a:t>C.O.G.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located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at</a:t>
                </a:r>
                <a:r>
                  <a:rPr lang="it-IT" altLang="it-IT" dirty="0"/>
                  <a:t> </a:t>
                </a:r>
                <a:r>
                  <a:rPr lang="it-IT" altLang="it-IT" dirty="0" smtClean="0">
                    <a:solidFill>
                      <a:srgbClr val="FFC000"/>
                    </a:solidFill>
                  </a:rPr>
                  <a:t>(0.23cm,-0.46cm,+0.55cm</a:t>
                </a:r>
                <a:r>
                  <a:rPr lang="it-IT" altLang="it-IT" dirty="0">
                    <a:solidFill>
                      <a:srgbClr val="FFC000"/>
                    </a:solidFill>
                  </a:rPr>
                  <a:t>) </a:t>
                </a:r>
                <a:endParaRPr lang="en-US" altLang="it-IT" dirty="0" smtClean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5380037"/>
              </a:xfrm>
              <a:blipFill>
                <a:blip r:embed="rId3"/>
                <a:stretch>
                  <a:fillRect l="-1552" t="-1133" r="-2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47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357274154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 rot="580495">
            <a:off x="5794701" y="1993558"/>
            <a:ext cx="2880320" cy="4320480"/>
          </a:xfrm>
          <a:prstGeom prst="ellipse">
            <a:avLst/>
          </a:prstGeom>
          <a:noFill/>
          <a:ln w="57150">
            <a:solidFill>
              <a:srgbClr val="FF99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C000"/>
              </a:solidFill>
            </a:endParaRP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Satellite Position and Orbit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4" y="1196752"/>
                <a:ext cx="4596144" cy="5380037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Spacecraft Position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position of center of </a:t>
                </a:r>
                <a:r>
                  <a:rPr lang="it-IT" altLang="it-IT" dirty="0" err="1" smtClean="0"/>
                  <a:t>gravity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any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given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instant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altLang="it-IT" dirty="0" smtClean="0"/>
              </a:p>
              <a:p>
                <a:pPr marL="0" indent="0" eaLnBrk="1" hangingPunct="1">
                  <a:buNone/>
                </a:pPr>
                <a:endParaRPr lang="en-US" altLang="it-IT" sz="1200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err="1"/>
                  <a:t>Spacecraft</a:t>
                </a:r>
                <a:r>
                  <a:rPr lang="it-IT" altLang="it-IT" dirty="0"/>
                  <a:t> </a:t>
                </a:r>
                <a:r>
                  <a:rPr lang="it-IT" altLang="it-IT" dirty="0" err="1" smtClean="0"/>
                  <a:t>Orbit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it-IT" altLang="it-IT" dirty="0"/>
                  <a:t>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the set of </a:t>
                </a:r>
                <a:r>
                  <a:rPr lang="it-IT" altLang="it-IT" dirty="0" err="1" smtClean="0"/>
                  <a:t>all</a:t>
                </a:r>
                <a:r>
                  <a:rPr lang="it-IT" altLang="it-IT" dirty="0" smtClean="0"/>
                  <a:t> consecutive positions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)∈</m:t>
                    </m:r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altLang="it-IT" dirty="0" smtClean="0"/>
                  <a:t> and is </a:t>
                </a:r>
                <a:r>
                  <a:rPr lang="en-US" altLang="it-IT" u="sng" dirty="0" smtClean="0"/>
                  <a:t>independent</a:t>
                </a:r>
                <a:r>
                  <a:rPr lang="en-US" altLang="it-IT" dirty="0" smtClean="0"/>
                  <a:t> of time</a:t>
                </a:r>
                <a:endParaRPr lang="en-US" altLang="it-IT" dirty="0"/>
              </a:p>
              <a:p>
                <a:pPr marL="0" indent="0" eaLnBrk="1" hangingPunct="1">
                  <a:buNone/>
                </a:pPr>
                <a:endParaRPr lang="en-US" altLang="it-IT" sz="1200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smtClean="0">
                    <a:solidFill>
                      <a:srgbClr val="FFC000"/>
                    </a:solidFill>
                  </a:rPr>
                  <a:t>In reality </a:t>
                </a:r>
                <a:r>
                  <a:rPr lang="it-IT" altLang="it-IT" dirty="0" err="1">
                    <a:solidFill>
                      <a:srgbClr val="FFC000"/>
                    </a:solidFill>
                  </a:rPr>
                  <a:t>s</a:t>
                </a:r>
                <a:r>
                  <a:rPr lang="it-IT" altLang="it-IT" dirty="0" err="1" smtClean="0">
                    <a:solidFill>
                      <a:srgbClr val="FFC000"/>
                    </a:solidFill>
                  </a:rPr>
                  <a:t>pacecraft</a:t>
                </a:r>
                <a:r>
                  <a:rPr lang="it-IT" altLang="it-IT" dirty="0" smtClean="0">
                    <a:solidFill>
                      <a:srgbClr val="FFC0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C000"/>
                    </a:solidFill>
                  </a:rPr>
                  <a:t>orbit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it-IT" altLang="it-IT" dirty="0"/>
                  <a:t> </a:t>
                </a:r>
                <a:r>
                  <a:rPr lang="it-IT" altLang="it-IT" dirty="0" err="1" smtClean="0">
                    <a:solidFill>
                      <a:srgbClr val="FFC000"/>
                    </a:solidFill>
                  </a:rPr>
                  <a:t>slowly</a:t>
                </a:r>
                <a:r>
                  <a:rPr lang="it-IT" altLang="it-IT" dirty="0" smtClean="0">
                    <a:solidFill>
                      <a:srgbClr val="FFC0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C000"/>
                    </a:solidFill>
                  </a:rPr>
                  <a:t>varies</a:t>
                </a:r>
                <a:r>
                  <a:rPr lang="it-IT" altLang="it-IT" dirty="0" smtClean="0">
                    <a:solidFill>
                      <a:srgbClr val="FFC000"/>
                    </a:solidFill>
                  </a:rPr>
                  <a:t> with time </a:t>
                </a:r>
                <a:r>
                  <a:rPr lang="it-IT" altLang="it-IT" dirty="0" err="1" smtClean="0">
                    <a:solidFill>
                      <a:srgbClr val="FFC000"/>
                    </a:solidFill>
                  </a:rPr>
                  <a:t>because</a:t>
                </a:r>
                <a:r>
                  <a:rPr lang="it-IT" altLang="it-IT" dirty="0" smtClean="0">
                    <a:solidFill>
                      <a:srgbClr val="FFC000"/>
                    </a:solidFill>
                  </a:rPr>
                  <a:t> of </a:t>
                </a:r>
                <a:r>
                  <a:rPr lang="it-IT" altLang="it-IT" dirty="0" err="1" smtClean="0">
                    <a:solidFill>
                      <a:srgbClr val="FFC000"/>
                    </a:solidFill>
                  </a:rPr>
                  <a:t>several</a:t>
                </a:r>
                <a:r>
                  <a:rPr lang="it-IT" altLang="it-IT" dirty="0" smtClean="0">
                    <a:solidFill>
                      <a:srgbClr val="FFC0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C000"/>
                    </a:solidFill>
                  </a:rPr>
                  <a:t>perturbations</a:t>
                </a:r>
                <a:endParaRPr lang="en-US" altLang="it-IT" dirty="0" smtClean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4" y="1196752"/>
                <a:ext cx="4596144" cy="5380037"/>
              </a:xfrm>
              <a:blipFill rotWithShape="0">
                <a:blip r:embed="rId3"/>
                <a:stretch>
                  <a:fillRect l="-2653" t="-1133" b="-3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48</a:t>
            </a:fld>
            <a:endParaRPr lang="it-IT" altLang="it-IT" dirty="0"/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 bwMode="auto">
          <a:xfrm>
            <a:off x="8243888" y="6453188"/>
            <a:ext cx="73025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D48C8DAF-9F0B-4E73-AD4B-9EC43806CC7C}" type="slidenum">
              <a:rPr lang="it-IT" altLang="it-IT" smtClean="0"/>
              <a:pPr/>
              <a:t>48</a:t>
            </a:fld>
            <a:endParaRPr lang="it-IT" altLang="it-IT" dirty="0"/>
          </a:p>
        </p:txBody>
      </p:sp>
      <p:sp>
        <p:nvSpPr>
          <p:cNvPr id="7" name="Oval 6"/>
          <p:cNvSpPr/>
          <p:nvPr/>
        </p:nvSpPr>
        <p:spPr>
          <a:xfrm>
            <a:off x="6584108" y="2708920"/>
            <a:ext cx="1440160" cy="14265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 7"/>
          <p:cNvSpPr/>
          <p:nvPr/>
        </p:nvSpPr>
        <p:spPr>
          <a:xfrm>
            <a:off x="5857961" y="1988840"/>
            <a:ext cx="2880320" cy="43204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 10"/>
          <p:cNvSpPr/>
          <p:nvPr/>
        </p:nvSpPr>
        <p:spPr>
          <a:xfrm>
            <a:off x="8170071" y="2482371"/>
            <a:ext cx="288032" cy="2783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Straight Arrow Connector 11"/>
          <p:cNvCxnSpPr>
            <a:endCxn id="8" idx="7"/>
          </p:cNvCxnSpPr>
          <p:nvPr/>
        </p:nvCxnSpPr>
        <p:spPr>
          <a:xfrm flipV="1">
            <a:off x="7304188" y="2621560"/>
            <a:ext cx="1012280" cy="85116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100805" y="4076047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chemeClr val="accent1"/>
                </a:solidFill>
              </a:rPr>
              <a:t>Earth</a:t>
            </a:r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63401" y="1836163"/>
            <a:ext cx="845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C000"/>
                </a:solidFill>
              </a:rPr>
              <a:t>P(t)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88616" y="5508521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</a:rPr>
              <a:t>O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412239" y="2977549"/>
            <a:ext cx="288032" cy="2783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 22"/>
          <p:cNvSpPr/>
          <p:nvPr/>
        </p:nvSpPr>
        <p:spPr>
          <a:xfrm>
            <a:off x="8555487" y="3557552"/>
            <a:ext cx="288032" cy="2783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 23"/>
          <p:cNvSpPr/>
          <p:nvPr/>
        </p:nvSpPr>
        <p:spPr>
          <a:xfrm>
            <a:off x="8584061" y="4219719"/>
            <a:ext cx="288032" cy="2783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1235281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9" grpId="0"/>
      <p:bldP spid="20" grpId="0"/>
      <p:bldP spid="22" grpId="0" animBg="1"/>
      <p:bldP spid="23" grpId="0" animBg="1"/>
      <p:bldP spid="2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Effects of Position in Orbit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341438"/>
            <a:ext cx="7858125" cy="538003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it-IT" dirty="0" smtClean="0">
                <a:solidFill>
                  <a:srgbClr val="FFC000"/>
                </a:solidFill>
              </a:rPr>
              <a:t>Day &amp; night…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49</a:t>
            </a:fld>
            <a:endParaRPr lang="it-IT" altLang="it-IT" dirty="0"/>
          </a:p>
        </p:txBody>
      </p:sp>
      <p:sp>
        <p:nvSpPr>
          <p:cNvPr id="6" name="Oval 5"/>
          <p:cNvSpPr/>
          <p:nvPr/>
        </p:nvSpPr>
        <p:spPr>
          <a:xfrm>
            <a:off x="6584108" y="2708920"/>
            <a:ext cx="1440160" cy="14265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 6"/>
          <p:cNvSpPr/>
          <p:nvPr/>
        </p:nvSpPr>
        <p:spPr>
          <a:xfrm>
            <a:off x="5857961" y="1988840"/>
            <a:ext cx="2880320" cy="43204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 7"/>
          <p:cNvSpPr/>
          <p:nvPr/>
        </p:nvSpPr>
        <p:spPr>
          <a:xfrm>
            <a:off x="8170071" y="2482371"/>
            <a:ext cx="288032" cy="278378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extBox 9"/>
          <p:cNvSpPr txBox="1"/>
          <p:nvPr/>
        </p:nvSpPr>
        <p:spPr>
          <a:xfrm>
            <a:off x="6100805" y="4076047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chemeClr val="accent1"/>
                </a:solidFill>
              </a:rPr>
              <a:t>Earth</a:t>
            </a:r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63401" y="1836163"/>
            <a:ext cx="845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C000"/>
                </a:solidFill>
              </a:rPr>
              <a:t>P(t)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88616" y="5508521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</a:rPr>
              <a:t>O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412239" y="2977549"/>
            <a:ext cx="288032" cy="278378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 13"/>
          <p:cNvSpPr/>
          <p:nvPr/>
        </p:nvSpPr>
        <p:spPr>
          <a:xfrm>
            <a:off x="8555487" y="3557552"/>
            <a:ext cx="288032" cy="2783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 14"/>
          <p:cNvSpPr/>
          <p:nvPr/>
        </p:nvSpPr>
        <p:spPr>
          <a:xfrm>
            <a:off x="8584061" y="4219719"/>
            <a:ext cx="288032" cy="2783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extBox 15"/>
          <p:cNvSpPr txBox="1"/>
          <p:nvPr/>
        </p:nvSpPr>
        <p:spPr>
          <a:xfrm>
            <a:off x="2637314" y="4633146"/>
            <a:ext cx="1051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FF00"/>
                </a:solidFill>
              </a:rPr>
              <a:t>SUN</a:t>
            </a:r>
            <a:endParaRPr lang="it-IT" dirty="0">
              <a:solidFill>
                <a:srgbClr val="FFFF00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 rot="20191335">
            <a:off x="3959990" y="2294959"/>
            <a:ext cx="1454334" cy="4306833"/>
            <a:chOff x="3844300" y="1970039"/>
            <a:chExt cx="1454334" cy="4306833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3845366" y="1970039"/>
              <a:ext cx="1440160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3845366" y="2690119"/>
              <a:ext cx="1453268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3845366" y="3410199"/>
              <a:ext cx="1440160" cy="1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3844300" y="4116632"/>
              <a:ext cx="1441226" cy="13648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3844300" y="4836712"/>
              <a:ext cx="1441226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3844300" y="5556792"/>
              <a:ext cx="1441226" cy="13648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3844300" y="6276872"/>
              <a:ext cx="1441226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Oval 38"/>
          <p:cNvSpPr/>
          <p:nvPr/>
        </p:nvSpPr>
        <p:spPr>
          <a:xfrm>
            <a:off x="7736236" y="2044342"/>
            <a:ext cx="288032" cy="2783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6781423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1" animBg="1"/>
      <p:bldP spid="14" grpId="1" animBg="1"/>
      <p:bldP spid="15" grpId="1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Spacecraft</a:t>
            </a:r>
            <a:r>
              <a:rPr lang="it-IT" dirty="0"/>
              <a:t> </a:t>
            </a:r>
            <a:r>
              <a:rPr lang="it-IT" dirty="0" err="1"/>
              <a:t>Orbits</a:t>
            </a: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err="1">
                <a:solidFill>
                  <a:srgbClr val="FFC000"/>
                </a:solidFill>
              </a:rPr>
              <a:t>Soyuz</a:t>
            </a:r>
            <a:r>
              <a:rPr lang="it-IT" dirty="0">
                <a:solidFill>
                  <a:srgbClr val="FFC000"/>
                </a:solidFill>
              </a:rPr>
              <a:t> </a:t>
            </a:r>
            <a:r>
              <a:rPr lang="it-IT" dirty="0" smtClean="0">
                <a:solidFill>
                  <a:srgbClr val="FFC000"/>
                </a:solidFill>
              </a:rPr>
              <a:t>TMA-7</a:t>
            </a:r>
            <a:r>
              <a:rPr lang="it-IT" dirty="0" smtClean="0"/>
              <a:t> </a:t>
            </a:r>
            <a:r>
              <a:rPr lang="it-IT" dirty="0" err="1" smtClean="0"/>
              <a:t>orbiting</a:t>
            </a:r>
            <a:r>
              <a:rPr lang="it-IT" dirty="0" smtClean="0"/>
              <a:t> Earth</a:t>
            </a:r>
            <a:endParaRPr lang="it-IT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C8DAF-9F0B-4E73-AD4B-9EC43806CC7C}" type="slidenum">
              <a:rPr lang="it-IT" altLang="it-IT" smtClean="0"/>
              <a:pPr>
                <a:defRPr/>
              </a:pPr>
              <a:t>5</a:t>
            </a:fld>
            <a:endParaRPr lang="it-IT" alt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990410"/>
            <a:ext cx="5976664" cy="39595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0692" y="5877272"/>
            <a:ext cx="8722616" cy="52322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dirty="0"/>
              <a:t>By The original uploader was </a:t>
            </a:r>
            <a:r>
              <a:rPr lang="en-US" dirty="0" err="1"/>
              <a:t>Thegreenj</a:t>
            </a:r>
            <a:r>
              <a:rPr lang="en-US" dirty="0"/>
              <a:t> at English Wikipedia - Transferred from </a:t>
            </a:r>
            <a:r>
              <a:rPr lang="en-US" dirty="0" err="1"/>
              <a:t>en.wikipedia</a:t>
            </a:r>
            <a:r>
              <a:rPr lang="en-US" dirty="0"/>
              <a:t> to Commons., Public Domain, https://commons.wikimedia.org/w/index.php?curid=2726282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3006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Effects of Position in Orbit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341438"/>
            <a:ext cx="7858125" cy="5380037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</a:pPr>
            <a:endParaRPr lang="en-US" altLang="it-IT" dirty="0" smtClean="0">
              <a:solidFill>
                <a:srgbClr val="FFC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1118627"/>
            <a:ext cx="6444208" cy="57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78813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65146" y="1029060"/>
            <a:ext cx="4378050" cy="55682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150" y="1037653"/>
            <a:ext cx="4407045" cy="4407045"/>
          </a:xfrm>
          <a:prstGeom prst="rect">
            <a:avLst/>
          </a:prstGeom>
        </p:spPr>
      </p:pic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Effects of Position in Orbit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341438"/>
            <a:ext cx="3362867" cy="538003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it-IT" dirty="0" smtClean="0">
                <a:solidFill>
                  <a:srgbClr val="FFC000"/>
                </a:solidFill>
              </a:rPr>
              <a:t>Magnetic field…</a:t>
            </a:r>
          </a:p>
        </p:txBody>
      </p:sp>
      <p:sp>
        <p:nvSpPr>
          <p:cNvPr id="27" name="Oval 26"/>
          <p:cNvSpPr/>
          <p:nvPr/>
        </p:nvSpPr>
        <p:spPr>
          <a:xfrm>
            <a:off x="5508104" y="1988840"/>
            <a:ext cx="3230177" cy="43204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TextBox 27"/>
          <p:cNvSpPr txBox="1"/>
          <p:nvPr/>
        </p:nvSpPr>
        <p:spPr>
          <a:xfrm>
            <a:off x="6588616" y="5508521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</a:rPr>
              <a:t>O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279443" y="1908121"/>
            <a:ext cx="845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002060"/>
                </a:solidFill>
              </a:rPr>
              <a:t>P(t)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7752278" y="2116300"/>
            <a:ext cx="288032" cy="2783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 9"/>
          <p:cNvSpPr/>
          <p:nvPr/>
        </p:nvSpPr>
        <p:spPr>
          <a:xfrm>
            <a:off x="8244408" y="2679770"/>
            <a:ext cx="288032" cy="2783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 10"/>
          <p:cNvSpPr/>
          <p:nvPr/>
        </p:nvSpPr>
        <p:spPr>
          <a:xfrm>
            <a:off x="8556813" y="3555634"/>
            <a:ext cx="288032" cy="2783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 11"/>
          <p:cNvSpPr/>
          <p:nvPr/>
        </p:nvSpPr>
        <p:spPr>
          <a:xfrm>
            <a:off x="8491150" y="4757561"/>
            <a:ext cx="288032" cy="2783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4681916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1"/>
      <p:bldP spid="29" grpId="0"/>
      <p:bldP spid="30" grpId="0" animBg="1"/>
      <p:bldP spid="10" grpId="0" animBg="1"/>
      <p:bldP spid="11" grpId="0" animBg="1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Effects of Position in Orbit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4" y="1341438"/>
            <a:ext cx="3023938" cy="538003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it-IT" dirty="0" smtClean="0">
                <a:solidFill>
                  <a:srgbClr val="FFC000"/>
                </a:solidFill>
              </a:rPr>
              <a:t>Magnetic field…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4903899"/>
              </p:ext>
            </p:extLst>
          </p:nvPr>
        </p:nvGraphicFramePr>
        <p:xfrm>
          <a:off x="2989248" y="2924944"/>
          <a:ext cx="3165504" cy="1875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5" name="Packager Shell Object" showAsIcon="1" r:id="rId4" imgW="1156680" imgH="685800" progId="Package">
                  <p:embed/>
                </p:oleObj>
              </mc:Choice>
              <mc:Fallback>
                <p:oleObj name="Packager Shell Object" showAsIcon="1" r:id="rId4" imgW="115668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89248" y="2924944"/>
                        <a:ext cx="3165504" cy="1875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986380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Effects of orbit altitude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341438"/>
            <a:ext cx="7858125" cy="538003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it-IT" altLang="it-IT" dirty="0" smtClean="0"/>
              <a:t>Van </a:t>
            </a:r>
            <a:r>
              <a:rPr lang="it-IT" altLang="it-IT" dirty="0" err="1" smtClean="0"/>
              <a:t>Hallen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Belts</a:t>
            </a:r>
            <a:r>
              <a:rPr lang="it-IT" altLang="it-IT" dirty="0" smtClean="0"/>
              <a:t> </a:t>
            </a:r>
            <a:r>
              <a:rPr lang="en-US" dirty="0" smtClean="0"/>
              <a:t>are two zones </a:t>
            </a:r>
            <a:r>
              <a:rPr lang="en-US" dirty="0"/>
              <a:t>of </a:t>
            </a:r>
            <a:r>
              <a:rPr lang="en-US" dirty="0">
                <a:solidFill>
                  <a:srgbClr val="FF0000"/>
                </a:solidFill>
              </a:rPr>
              <a:t>energetic charged particles</a:t>
            </a:r>
            <a:r>
              <a:rPr lang="en-US" dirty="0"/>
              <a:t>, most of which originate from the </a:t>
            </a:r>
            <a:r>
              <a:rPr lang="en-US" dirty="0">
                <a:solidFill>
                  <a:srgbClr val="FFC000"/>
                </a:solidFill>
              </a:rPr>
              <a:t>solar wind </a:t>
            </a:r>
            <a:r>
              <a:rPr lang="en-US" dirty="0"/>
              <a:t>that is captured by and held around </a:t>
            </a:r>
            <a:r>
              <a:rPr lang="en-US" dirty="0" smtClean="0"/>
              <a:t>Earth by its </a:t>
            </a:r>
            <a:r>
              <a:rPr lang="en-US" dirty="0" smtClean="0">
                <a:solidFill>
                  <a:srgbClr val="FFC000"/>
                </a:solidFill>
              </a:rPr>
              <a:t>magnetic </a:t>
            </a:r>
            <a:r>
              <a:rPr lang="en-US" dirty="0">
                <a:solidFill>
                  <a:srgbClr val="FFC000"/>
                </a:solidFill>
              </a:rPr>
              <a:t>field</a:t>
            </a:r>
            <a:r>
              <a:rPr lang="en-US" dirty="0"/>
              <a:t>.</a:t>
            </a:r>
            <a:endParaRPr lang="en-US" altLang="it-IT" dirty="0" smtClean="0"/>
          </a:p>
          <a:p>
            <a:pPr marL="0" indent="0" eaLnBrk="1" hangingPunct="1">
              <a:buNone/>
            </a:pPr>
            <a:endParaRPr lang="en-US" altLang="it-IT" dirty="0"/>
          </a:p>
          <a:p>
            <a:pPr marL="0" indent="0" eaLnBrk="1" hangingPunct="1">
              <a:buNone/>
            </a:pPr>
            <a:endParaRPr lang="en-US" altLang="it-IT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53</a:t>
            </a:fld>
            <a:endParaRPr lang="it-IT" alt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185889"/>
            <a:ext cx="4762500" cy="26193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0692" y="5877272"/>
            <a:ext cx="8722616" cy="52322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dirty="0"/>
              <a:t>By </a:t>
            </a:r>
            <a:r>
              <a:rPr lang="en-US" dirty="0" err="1"/>
              <a:t>Booyabazooka</a:t>
            </a:r>
            <a:r>
              <a:rPr lang="en-US" dirty="0"/>
              <a:t> at English Wikipedia - Transferred from </a:t>
            </a:r>
            <a:r>
              <a:rPr lang="en-US" dirty="0" err="1"/>
              <a:t>en.wikipedia</a:t>
            </a:r>
            <a:r>
              <a:rPr lang="en-US" dirty="0"/>
              <a:t> to Commons., Public Domain, https://commons.wikimedia.org/w/index.php?curid=1715297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26178418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Effects of orbit altitude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341438"/>
            <a:ext cx="7858125" cy="538003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it-IT" altLang="it-IT" dirty="0" smtClean="0"/>
              <a:t>Van </a:t>
            </a:r>
            <a:r>
              <a:rPr lang="it-IT" altLang="it-IT" dirty="0" err="1" smtClean="0"/>
              <a:t>Hallen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Belts</a:t>
            </a:r>
            <a:r>
              <a:rPr lang="it-IT" altLang="it-IT" dirty="0" smtClean="0"/>
              <a:t> </a:t>
            </a:r>
            <a:r>
              <a:rPr lang="en-US" dirty="0"/>
              <a:t>extend from an altitude of about 500 to 58,000 kilometers above the surface in which region radiation levels vary.</a:t>
            </a:r>
            <a:endParaRPr lang="en-US" altLang="it-IT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54</a:t>
            </a:fld>
            <a:endParaRPr lang="it-IT" altLang="it-IT" dirty="0"/>
          </a:p>
        </p:txBody>
      </p:sp>
      <p:sp>
        <p:nvSpPr>
          <p:cNvPr id="6" name="Rectangle 5"/>
          <p:cNvSpPr/>
          <p:nvPr/>
        </p:nvSpPr>
        <p:spPr>
          <a:xfrm>
            <a:off x="210692" y="5877272"/>
            <a:ext cx="8722616" cy="52322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dirty="0"/>
              <a:t>By </a:t>
            </a:r>
            <a:r>
              <a:rPr lang="en-US" dirty="0" err="1"/>
              <a:t>Booyabazooka</a:t>
            </a:r>
            <a:r>
              <a:rPr lang="en-US" dirty="0"/>
              <a:t> at English Wikipedia - Transferred from </a:t>
            </a:r>
            <a:r>
              <a:rPr lang="en-US" dirty="0" err="1"/>
              <a:t>en.wikipedia</a:t>
            </a:r>
            <a:r>
              <a:rPr lang="en-US" dirty="0"/>
              <a:t> to Commons., Public Domain, https://commons.wikimedia.org/w/index.php?curid=1715297</a:t>
            </a:r>
            <a:endParaRPr lang="it-IT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4036425"/>
              </p:ext>
            </p:extLst>
          </p:nvPr>
        </p:nvGraphicFramePr>
        <p:xfrm>
          <a:off x="3348248" y="4031456"/>
          <a:ext cx="244750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9" name="Packager Shell Object" showAsIcon="1" r:id="rId4" imgW="2694960" imgH="685800" progId="Package">
                  <p:embed/>
                </p:oleObj>
              </mc:Choice>
              <mc:Fallback>
                <p:oleObj name="Packager Shell Object" showAsIcon="1" r:id="rId4" imgW="269496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48248" y="4031456"/>
                        <a:ext cx="2447503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2758528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Effects of orbit altitude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341438"/>
            <a:ext cx="7858125" cy="538003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solidFill>
                  <a:srgbClr val="00B050"/>
                </a:solidFill>
              </a:rPr>
              <a:t>By trapping the solar wind, the magnetic field deflects those energetic particles and protects the Earth's atmosphere from destruction</a:t>
            </a:r>
            <a:r>
              <a:rPr lang="en-US" dirty="0" smtClean="0">
                <a:solidFill>
                  <a:srgbClr val="00B050"/>
                </a:solidFill>
              </a:rPr>
              <a:t>.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FFC000"/>
                </a:solidFill>
              </a:rPr>
              <a:t>The belts trap energetic electrons and protons. Other </a:t>
            </a:r>
            <a:r>
              <a:rPr lang="en-US" dirty="0" smtClean="0">
                <a:solidFill>
                  <a:srgbClr val="FFC000"/>
                </a:solidFill>
              </a:rPr>
              <a:t>nuclei (e.g. alpha particles) </a:t>
            </a:r>
            <a:r>
              <a:rPr lang="en-US" dirty="0">
                <a:solidFill>
                  <a:srgbClr val="FFC000"/>
                </a:solidFill>
              </a:rPr>
              <a:t>are less prevalent. </a:t>
            </a:r>
            <a:endParaRPr lang="en-US" dirty="0" smtClean="0">
              <a:solidFill>
                <a:srgbClr val="FFC000"/>
              </a:solidFill>
            </a:endParaRPr>
          </a:p>
          <a:p>
            <a:pPr marL="0" indent="0" algn="ctr" eaLnBrk="1" hangingPunct="1">
              <a:buNone/>
            </a:pPr>
            <a:r>
              <a:rPr lang="en-US" altLang="it-IT" sz="3600" dirty="0" smtClean="0"/>
              <a:t>BUT…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rgbClr val="FF0000"/>
                </a:solidFill>
              </a:rPr>
              <a:t>The </a:t>
            </a:r>
            <a:r>
              <a:rPr lang="en-US" dirty="0">
                <a:solidFill>
                  <a:srgbClr val="FF0000"/>
                </a:solidFill>
              </a:rPr>
              <a:t>belts endanger satellites</a:t>
            </a:r>
            <a:r>
              <a:rPr lang="en-US" dirty="0"/>
              <a:t>, which must have their </a:t>
            </a:r>
            <a:r>
              <a:rPr lang="en-US" dirty="0">
                <a:solidFill>
                  <a:srgbClr val="FF0000"/>
                </a:solidFill>
              </a:rPr>
              <a:t>sensitive components protected with adequate shielding</a:t>
            </a:r>
            <a:r>
              <a:rPr lang="en-US" dirty="0"/>
              <a:t> if they spend significant time in that zone.</a:t>
            </a:r>
            <a:endParaRPr lang="en-US" altLang="it-IT" dirty="0"/>
          </a:p>
          <a:p>
            <a:pPr marL="0" indent="0" eaLnBrk="1" hangingPunct="1">
              <a:buNone/>
            </a:pPr>
            <a:endParaRPr lang="en-US" altLang="it-IT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55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358378350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Effects of orbit altitude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341438"/>
            <a:ext cx="7858125" cy="5380037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it-IT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56</a:t>
            </a:fld>
            <a:endParaRPr lang="it-IT" alt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2" y="1171575"/>
            <a:ext cx="8486775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07715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1" y="260350"/>
            <a:ext cx="7704088" cy="504825"/>
          </a:xfrm>
        </p:spPr>
        <p:txBody>
          <a:bodyPr/>
          <a:lstStyle/>
          <a:p>
            <a:r>
              <a:rPr lang="it-IT" dirty="0" err="1" smtClean="0"/>
              <a:t>Spacecraft</a:t>
            </a:r>
            <a:r>
              <a:rPr lang="it-IT" dirty="0" smtClean="0"/>
              <a:t> </a:t>
            </a:r>
            <a:r>
              <a:rPr lang="it-IT" dirty="0" err="1" smtClean="0"/>
              <a:t>Localization</a:t>
            </a: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6013" y="1124744"/>
            <a:ext cx="7704459" cy="5472608"/>
          </a:xfrm>
        </p:spPr>
        <p:txBody>
          <a:bodyPr/>
          <a:lstStyle/>
          <a:p>
            <a:r>
              <a:rPr lang="it-IT" dirty="0" smtClean="0"/>
              <a:t>NORAD (</a:t>
            </a:r>
            <a:r>
              <a:rPr lang="en-US" dirty="0"/>
              <a:t>North American Aerospace Defense Command</a:t>
            </a:r>
            <a:r>
              <a:rPr lang="it-IT" dirty="0" smtClean="0"/>
              <a:t>)</a:t>
            </a:r>
          </a:p>
          <a:p>
            <a:r>
              <a:rPr lang="it-IT" dirty="0" err="1" smtClean="0"/>
              <a:t>Tracks</a:t>
            </a:r>
            <a:r>
              <a:rPr lang="it-IT" dirty="0" smtClean="0"/>
              <a:t> (by radar) </a:t>
            </a:r>
            <a:r>
              <a:rPr lang="it-IT" dirty="0" err="1" smtClean="0"/>
              <a:t>every</a:t>
            </a:r>
            <a:r>
              <a:rPr lang="it-IT" dirty="0" smtClean="0"/>
              <a:t> </a:t>
            </a:r>
            <a:r>
              <a:rPr lang="it-IT" dirty="0" err="1" smtClean="0"/>
              <a:t>object</a:t>
            </a:r>
            <a:r>
              <a:rPr lang="it-IT" dirty="0" smtClean="0"/>
              <a:t> in </a:t>
            </a:r>
            <a:r>
              <a:rPr lang="it-IT" dirty="0" err="1" smtClean="0"/>
              <a:t>space</a:t>
            </a:r>
            <a:r>
              <a:rPr lang="it-IT" dirty="0" smtClean="0"/>
              <a:t> </a:t>
            </a:r>
            <a:r>
              <a:rPr lang="it-IT" dirty="0" err="1" smtClean="0"/>
              <a:t>every</a:t>
            </a:r>
            <a:r>
              <a:rPr lang="it-IT" dirty="0" smtClean="0"/>
              <a:t> </a:t>
            </a:r>
            <a:r>
              <a:rPr lang="it-IT" dirty="0" err="1" smtClean="0"/>
              <a:t>few</a:t>
            </a:r>
            <a:r>
              <a:rPr lang="it-IT" dirty="0" smtClean="0"/>
              <a:t> </a:t>
            </a:r>
            <a:r>
              <a:rPr lang="it-IT" dirty="0" err="1" smtClean="0"/>
              <a:t>days</a:t>
            </a:r>
            <a:endParaRPr lang="it-IT" dirty="0" smtClean="0"/>
          </a:p>
          <a:p>
            <a:r>
              <a:rPr lang="it-IT" dirty="0" err="1" smtClean="0"/>
              <a:t>Returns</a:t>
            </a:r>
            <a:r>
              <a:rPr lang="it-IT" dirty="0" smtClean="0"/>
              <a:t> «</a:t>
            </a:r>
            <a:r>
              <a:rPr lang="it-IT" dirty="0" err="1" smtClean="0"/>
              <a:t>TLEs</a:t>
            </a:r>
            <a:r>
              <a:rPr lang="it-IT" dirty="0" smtClean="0"/>
              <a:t>» </a:t>
            </a:r>
            <a:r>
              <a:rPr lang="it-IT" dirty="0" err="1" smtClean="0"/>
              <a:t>containing</a:t>
            </a:r>
            <a:r>
              <a:rPr lang="it-IT" dirty="0" smtClean="0"/>
              <a:t> </a:t>
            </a:r>
            <a:r>
              <a:rPr lang="it-IT" dirty="0" err="1" smtClean="0"/>
              <a:t>measured</a:t>
            </a:r>
            <a:r>
              <a:rPr lang="it-IT" dirty="0" smtClean="0"/>
              <a:t> </a:t>
            </a:r>
            <a:r>
              <a:rPr lang="it-IT" dirty="0" err="1" smtClean="0"/>
              <a:t>orbital</a:t>
            </a:r>
            <a:r>
              <a:rPr lang="it-IT" dirty="0" smtClean="0"/>
              <a:t> </a:t>
            </a:r>
            <a:r>
              <a:rPr lang="it-IT" dirty="0" err="1" smtClean="0"/>
              <a:t>parameters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87" y="4088015"/>
            <a:ext cx="819091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2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1" y="260350"/>
            <a:ext cx="7704088" cy="504825"/>
          </a:xfrm>
        </p:spPr>
        <p:txBody>
          <a:bodyPr/>
          <a:lstStyle/>
          <a:p>
            <a:r>
              <a:rPr lang="it-IT" dirty="0" err="1" smtClean="0"/>
              <a:t>Spacecraft</a:t>
            </a:r>
            <a:r>
              <a:rPr lang="it-IT" dirty="0" smtClean="0"/>
              <a:t> </a:t>
            </a:r>
            <a:r>
              <a:rPr lang="it-IT" dirty="0" err="1" smtClean="0"/>
              <a:t>Localization</a:t>
            </a: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6013" y="1124744"/>
            <a:ext cx="7704459" cy="5472608"/>
          </a:xfrm>
        </p:spPr>
        <p:txBody>
          <a:bodyPr/>
          <a:lstStyle/>
          <a:p>
            <a:r>
              <a:rPr lang="it-IT" dirty="0" smtClean="0"/>
              <a:t>From </a:t>
            </a:r>
            <a:r>
              <a:rPr lang="it-IT" dirty="0" err="1" smtClean="0"/>
              <a:t>measured</a:t>
            </a:r>
            <a:r>
              <a:rPr lang="it-IT" dirty="0" smtClean="0"/>
              <a:t> </a:t>
            </a:r>
            <a:r>
              <a:rPr lang="it-IT" dirty="0" err="1" smtClean="0"/>
              <a:t>orbital</a:t>
            </a:r>
            <a:r>
              <a:rPr lang="it-IT" dirty="0" smtClean="0"/>
              <a:t> </a:t>
            </a:r>
            <a:r>
              <a:rPr lang="it-IT" dirty="0" err="1" smtClean="0"/>
              <a:t>parameters</a:t>
            </a:r>
            <a:r>
              <a:rPr lang="it-IT" dirty="0" smtClean="0"/>
              <a:t> </a:t>
            </a:r>
            <a:r>
              <a:rPr lang="it-IT" dirty="0" err="1" smtClean="0"/>
              <a:t>each</a:t>
            </a:r>
            <a:r>
              <a:rPr lang="it-IT" dirty="0" smtClean="0"/>
              <a:t> </a:t>
            </a:r>
            <a:r>
              <a:rPr lang="it-IT" dirty="0" err="1" smtClean="0"/>
              <a:t>spacecraft</a:t>
            </a:r>
            <a:r>
              <a:rPr lang="it-IT" dirty="0" smtClean="0"/>
              <a:t> </a:t>
            </a:r>
            <a:r>
              <a:rPr lang="it-IT" dirty="0" err="1" smtClean="0"/>
              <a:t>shall</a:t>
            </a:r>
            <a:r>
              <a:rPr lang="it-IT" dirty="0" smtClean="0"/>
              <a:t> </a:t>
            </a:r>
            <a:r>
              <a:rPr lang="it-IT" dirty="0" err="1" smtClean="0"/>
              <a:t>predict</a:t>
            </a:r>
            <a:r>
              <a:rPr lang="it-IT" dirty="0" smtClean="0"/>
              <a:t> </a:t>
            </a:r>
            <a:r>
              <a:rPr lang="it-IT" dirty="0" err="1" smtClean="0"/>
              <a:t>orbit</a:t>
            </a:r>
            <a:r>
              <a:rPr lang="it-IT" dirty="0" smtClean="0"/>
              <a:t> for the </a:t>
            </a:r>
            <a:r>
              <a:rPr lang="it-IT" dirty="0" err="1" smtClean="0"/>
              <a:t>following</a:t>
            </a:r>
            <a:r>
              <a:rPr lang="it-IT" dirty="0" smtClean="0"/>
              <a:t> </a:t>
            </a:r>
            <a:r>
              <a:rPr lang="it-IT" dirty="0" err="1" smtClean="0"/>
              <a:t>days</a:t>
            </a:r>
            <a:r>
              <a:rPr lang="it-IT" dirty="0" smtClean="0"/>
              <a:t> </a:t>
            </a:r>
            <a:r>
              <a:rPr lang="it-IT" dirty="0" err="1" smtClean="0"/>
              <a:t>until</a:t>
            </a:r>
            <a:r>
              <a:rPr lang="it-IT" dirty="0" smtClean="0"/>
              <a:t> </a:t>
            </a:r>
            <a:r>
              <a:rPr lang="it-IT" dirty="0" err="1" smtClean="0"/>
              <a:t>next</a:t>
            </a:r>
            <a:r>
              <a:rPr lang="it-IT" dirty="0" smtClean="0"/>
              <a:t> NORAD update</a:t>
            </a:r>
            <a:endParaRPr lang="it-IT" dirty="0"/>
          </a:p>
        </p:txBody>
      </p:sp>
      <p:sp>
        <p:nvSpPr>
          <p:cNvPr id="6" name="Rectangle 5"/>
          <p:cNvSpPr/>
          <p:nvPr/>
        </p:nvSpPr>
        <p:spPr>
          <a:xfrm>
            <a:off x="1357790" y="2889236"/>
            <a:ext cx="1531876" cy="1080120"/>
          </a:xfrm>
          <a:prstGeom prst="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</a:rPr>
              <a:t>NORAD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54334" y="2888940"/>
            <a:ext cx="153187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</a:rPr>
              <a:t>GROUND STATION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06062" y="2889236"/>
            <a:ext cx="153187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</a:rPr>
              <a:t>CONTROL CENTER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54334" y="4711987"/>
            <a:ext cx="153187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</a:rPr>
              <a:t>SPACE CRAFT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06062" y="4711987"/>
            <a:ext cx="1531876" cy="1080120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</a:rPr>
              <a:t>ON-BOARD</a:t>
            </a:r>
          </a:p>
          <a:p>
            <a:pPr algn="ctr"/>
            <a:r>
              <a:rPr lang="en-US" sz="1800" b="1" dirty="0" smtClean="0">
                <a:solidFill>
                  <a:schemeClr val="tx1"/>
                </a:solidFill>
              </a:rPr>
              <a:t>PREDICTOR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>
            <a:stCxn id="6" idx="3"/>
            <a:endCxn id="8" idx="1"/>
          </p:cNvCxnSpPr>
          <p:nvPr/>
        </p:nvCxnSpPr>
        <p:spPr>
          <a:xfrm>
            <a:off x="2889666" y="3429296"/>
            <a:ext cx="91639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3"/>
            <a:endCxn id="7" idx="1"/>
          </p:cNvCxnSpPr>
          <p:nvPr/>
        </p:nvCxnSpPr>
        <p:spPr>
          <a:xfrm flipV="1">
            <a:off x="5337938" y="3429000"/>
            <a:ext cx="916396" cy="2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2"/>
            <a:endCxn id="9" idx="0"/>
          </p:cNvCxnSpPr>
          <p:nvPr/>
        </p:nvCxnSpPr>
        <p:spPr>
          <a:xfrm>
            <a:off x="7020272" y="3969060"/>
            <a:ext cx="0" cy="7429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9" idx="1"/>
            <a:endCxn id="10" idx="3"/>
          </p:cNvCxnSpPr>
          <p:nvPr/>
        </p:nvCxnSpPr>
        <p:spPr>
          <a:xfrm flipH="1">
            <a:off x="5337938" y="5252047"/>
            <a:ext cx="91639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377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1"/>
          <p:cNvSpPr>
            <a:spLocks noChangeArrowheads="1"/>
          </p:cNvSpPr>
          <p:nvPr/>
        </p:nvSpPr>
        <p:spPr bwMode="auto">
          <a:xfrm>
            <a:off x="1042988" y="765175"/>
            <a:ext cx="7705725" cy="142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it-IT" altLang="it-IT" sz="1400">
              <a:solidFill>
                <a:schemeClr val="tx1"/>
              </a:solidFill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1407164"/>
            <a:ext cx="7772400" cy="1944687"/>
          </a:xfrm>
        </p:spPr>
        <p:txBody>
          <a:bodyPr/>
          <a:lstStyle/>
          <a:p>
            <a:pPr algn="ctr" eaLnBrk="1" hangingPunct="1"/>
            <a:r>
              <a:rPr lang="en-US" altLang="it-IT" sz="5400" b="0" dirty="0" smtClean="0">
                <a:latin typeface="Arial Black" panose="020B0A04020102020204" pitchFamily="34" charset="0"/>
              </a:rPr>
              <a:t>PART II</a:t>
            </a:r>
            <a:endParaRPr lang="en-US" altLang="it-IT" sz="5400" b="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3799" name="Rectangle 3"/>
          <p:cNvSpPr>
            <a:spLocks noChangeArrowheads="1"/>
          </p:cNvSpPr>
          <p:nvPr/>
        </p:nvSpPr>
        <p:spPr bwMode="auto">
          <a:xfrm>
            <a:off x="1135062" y="3850965"/>
            <a:ext cx="6873875" cy="129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it-IT" sz="3600" dirty="0" smtClean="0"/>
              <a:t>Spacecraft Attitude</a:t>
            </a:r>
            <a:endParaRPr lang="en-US" altLang="it-IT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C8DAF-9F0B-4E73-AD4B-9EC43806CC7C}" type="slidenum">
              <a:rPr lang="it-IT" altLang="it-IT" smtClean="0"/>
              <a:pPr>
                <a:defRPr/>
              </a:pPr>
              <a:t>59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553910608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Spacecraft</a:t>
            </a:r>
            <a:r>
              <a:rPr lang="it-IT" dirty="0"/>
              <a:t> </a:t>
            </a:r>
            <a:r>
              <a:rPr lang="it-IT" dirty="0" err="1"/>
              <a:t>Orbits</a:t>
            </a: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Two bodies of different mass orbiting a common barycenter</a:t>
            </a:r>
            <a:endParaRPr lang="it-IT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C8DAF-9F0B-4E73-AD4B-9EC43806CC7C}" type="slidenum">
              <a:rPr lang="it-IT" altLang="it-IT" smtClean="0"/>
              <a:pPr>
                <a:defRPr/>
              </a:pPr>
              <a:t>6</a:t>
            </a:fld>
            <a:endParaRPr lang="it-IT" altLang="it-IT" dirty="0"/>
          </a:p>
        </p:txBody>
      </p:sp>
      <p:sp>
        <p:nvSpPr>
          <p:cNvPr id="7" name="Rectangle 6"/>
          <p:cNvSpPr/>
          <p:nvPr/>
        </p:nvSpPr>
        <p:spPr>
          <a:xfrm>
            <a:off x="210692" y="6014403"/>
            <a:ext cx="8722616" cy="30777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dirty="0"/>
              <a:t>By </a:t>
            </a:r>
            <a:r>
              <a:rPr lang="en-US" dirty="0" err="1"/>
              <a:t>User:Zhatt</a:t>
            </a:r>
            <a:r>
              <a:rPr lang="en-US" dirty="0"/>
              <a:t> - Own work, Public Domain, https://commons.wikimedia.org/w/index.php?curid=280053</a:t>
            </a:r>
            <a:endParaRPr lang="it-I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794" y="2312876"/>
            <a:ext cx="3708412" cy="370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705" y="1124744"/>
            <a:ext cx="5707791" cy="561285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1" y="260350"/>
            <a:ext cx="7704088" cy="504825"/>
          </a:xfrm>
        </p:spPr>
        <p:txBody>
          <a:bodyPr/>
          <a:lstStyle/>
          <a:p>
            <a:r>
              <a:rPr lang="it-IT" dirty="0" smtClean="0"/>
              <a:t>Reference </a:t>
            </a:r>
            <a:r>
              <a:rPr lang="it-IT" dirty="0" err="1" smtClean="0"/>
              <a:t>Frames</a:t>
            </a:r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2434883"/>
            <a:ext cx="1764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Z=Earth Rotation Axis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4433036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X=Vernal Point</a:t>
            </a:r>
            <a:endParaRPr lang="en-US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415581" y="4145476"/>
                <a:ext cx="1982894" cy="830997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00FF00"/>
                    </a:solidFill>
                  </a:rPr>
                  <a:t>Orthogonal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it-IT" sz="2400" b="0" i="1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b="0" i="1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it-IT" sz="2400" b="0" i="1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it-IT" sz="2400" b="0" i="1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sz="2400" b="0" i="1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solidFill>
                    <a:srgbClr val="00FF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5581" y="4145476"/>
                <a:ext cx="1982894" cy="830997"/>
              </a:xfrm>
              <a:prstGeom prst="rect">
                <a:avLst/>
              </a:prstGeom>
              <a:blipFill rotWithShape="0">
                <a:blip r:embed="rId3"/>
                <a:stretch>
                  <a:fillRect t="-5147" b="-11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1116013" y="1341438"/>
                <a:ext cx="2015827" cy="478472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it-IT" dirty="0" smtClean="0"/>
                  <a:t>Earth-</a:t>
                </a:r>
                <a:r>
                  <a:rPr lang="it-IT" dirty="0" err="1"/>
                  <a:t>Centered</a:t>
                </a:r>
                <a:r>
                  <a:rPr lang="it-IT" dirty="0"/>
                  <a:t> </a:t>
                </a:r>
                <a:r>
                  <a:rPr lang="it-IT" dirty="0" err="1"/>
                  <a:t>Inertial</a:t>
                </a:r>
                <a:r>
                  <a:rPr lang="it-IT" dirty="0"/>
                  <a:t> Frame (ECI</a:t>
                </a:r>
                <a:r>
                  <a:rPr lang="it-IT" dirty="0" smtClean="0"/>
                  <a:t>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rgbClr val="FFC000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6013" y="1341438"/>
                <a:ext cx="2015827" cy="4784725"/>
              </a:xfrm>
              <a:blipFill rotWithShape="0">
                <a:blip r:embed="rId4"/>
                <a:stretch>
                  <a:fillRect l="-6042" t="-1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124118" y="5169820"/>
            <a:ext cx="1764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XY plane is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equatore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65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488" y="1002755"/>
            <a:ext cx="5724000" cy="566374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1" y="260350"/>
            <a:ext cx="7704088" cy="504825"/>
          </a:xfrm>
        </p:spPr>
        <p:txBody>
          <a:bodyPr/>
          <a:lstStyle/>
          <a:p>
            <a:r>
              <a:rPr lang="it-IT" dirty="0" smtClean="0"/>
              <a:t>Reference </a:t>
            </a:r>
            <a:r>
              <a:rPr lang="it-IT" dirty="0" err="1" smtClean="0"/>
              <a:t>Frames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885896" y="1110605"/>
                <a:ext cx="10785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it-IT" sz="240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′∥</m:t>
                      </m:r>
                      <m:r>
                        <a:rPr lang="it-IT" sz="2400" b="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en-US" sz="16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5896" y="1110605"/>
                <a:ext cx="1078592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565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807304" y="2759655"/>
                <a:ext cx="10785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it-IT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∥</m:t>
                      </m:r>
                      <m:r>
                        <a:rPr lang="it-IT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7304" y="2759655"/>
                <a:ext cx="1078592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565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860417" y="2528822"/>
                <a:ext cx="1078592" cy="461665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dirty="0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it-IT" sz="2400" i="1" dirty="0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it-IT" sz="2400" i="1" dirty="0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∥</m:t>
                      </m:r>
                      <m:r>
                        <a:rPr lang="it-IT" sz="2400" b="0" i="1" dirty="0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US" sz="1600" dirty="0">
                  <a:solidFill>
                    <a:srgbClr val="00FF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0417" y="2528822"/>
                <a:ext cx="1078592" cy="461665"/>
              </a:xfrm>
              <a:prstGeom prst="rect">
                <a:avLst/>
              </a:prstGeom>
              <a:blipFill rotWithShape="0">
                <a:blip r:embed="rId5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5995396" y="1384880"/>
            <a:ext cx="1151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80808"/>
                </a:solidFill>
              </a:rPr>
              <a:t>O is C.O.G.</a:t>
            </a:r>
            <a:endParaRPr lang="en-US" sz="2400" dirty="0">
              <a:solidFill>
                <a:srgbClr val="080808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1116013" y="1341438"/>
                <a:ext cx="2124475" cy="478472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it-IT" dirty="0" smtClean="0"/>
                  <a:t>Sat-Centered</a:t>
                </a:r>
                <a:r>
                  <a:rPr lang="it-IT" dirty="0"/>
                  <a:t> </a:t>
                </a:r>
                <a:r>
                  <a:rPr lang="it-IT" dirty="0" err="1"/>
                  <a:t>Inertial</a:t>
                </a:r>
                <a:r>
                  <a:rPr lang="it-IT" dirty="0"/>
                  <a:t> Frame (SCI</a:t>
                </a:r>
                <a:r>
                  <a:rPr lang="it-IT" dirty="0" smtClean="0"/>
                  <a:t>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6013" y="1341438"/>
                <a:ext cx="2124475" cy="4784725"/>
              </a:xfrm>
              <a:blipFill rotWithShape="0">
                <a:blip r:embed="rId6"/>
                <a:stretch>
                  <a:fillRect l="-5731" t="-1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563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488" y="909056"/>
            <a:ext cx="5724000" cy="576030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1" y="260350"/>
            <a:ext cx="7704088" cy="504825"/>
          </a:xfrm>
        </p:spPr>
        <p:txBody>
          <a:bodyPr/>
          <a:lstStyle/>
          <a:p>
            <a:r>
              <a:rPr lang="it-IT" dirty="0" smtClean="0"/>
              <a:t>Reference </a:t>
            </a:r>
            <a:r>
              <a:rPr lang="it-IT" dirty="0" err="1" smtClean="0"/>
              <a:t>Frames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84168" y="2564904"/>
                <a:ext cx="107859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240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it-IT" sz="2400" i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4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is nadir</a:t>
                </a:r>
                <a:endParaRPr lang="en-US" sz="16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2564904"/>
                <a:ext cx="1078592" cy="830997"/>
              </a:xfrm>
              <a:prstGeom prst="rect">
                <a:avLst/>
              </a:prstGeom>
              <a:blipFill rotWithShape="0">
                <a:blip r:embed="rId3"/>
                <a:stretch>
                  <a:fillRect t="-5147" r="-1130" b="-1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818664" y="1197984"/>
            <a:ext cx="1151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80808"/>
                </a:solidFill>
              </a:rPr>
              <a:t>O’ is C.O.G.</a:t>
            </a:r>
            <a:endParaRPr lang="en-US" sz="2400" dirty="0">
              <a:solidFill>
                <a:srgbClr val="080808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256458" y="1013319"/>
                <a:ext cx="1639740" cy="1200329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2400" b="0" i="1" dirty="0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400" i="1" dirty="0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400" dirty="0" smtClean="0">
                    <a:solidFill>
                      <a:srgbClr val="00FF00"/>
                    </a:solidFill>
                  </a:rPr>
                  <a:t> is orthogonal to orbit</a:t>
                </a:r>
                <a:endParaRPr lang="en-US" sz="1600" dirty="0">
                  <a:solidFill>
                    <a:srgbClr val="00FF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458" y="1013319"/>
                <a:ext cx="1639740" cy="1200329"/>
              </a:xfrm>
              <a:prstGeom prst="rect">
                <a:avLst/>
              </a:prstGeom>
              <a:blipFill rotWithShape="0">
                <a:blip r:embed="rId4"/>
                <a:stretch>
                  <a:fillRect l="-5576" t="-3553" r="-10409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020272" y="2852936"/>
                <a:ext cx="20559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FF0000"/>
                    </a:solidFill>
                  </a:rPr>
                  <a:t>Orthogonal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′=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′×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′)</m:t>
                      </m:r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272" y="2852936"/>
                <a:ext cx="2055999" cy="830997"/>
              </a:xfrm>
              <a:prstGeom prst="rect">
                <a:avLst/>
              </a:prstGeom>
              <a:blipFill rotWithShape="0">
                <a:blip r:embed="rId5"/>
                <a:stretch>
                  <a:fillRect l="-890" t="-5147" r="-890" b="-11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6013" y="1341438"/>
            <a:ext cx="2124475" cy="4784725"/>
          </a:xfrm>
        </p:spPr>
        <p:txBody>
          <a:bodyPr/>
          <a:lstStyle/>
          <a:p>
            <a:pPr marL="0" indent="0">
              <a:buNone/>
            </a:pPr>
            <a:r>
              <a:rPr lang="it-IT" dirty="0" err="1"/>
              <a:t>Orbital</a:t>
            </a:r>
            <a:r>
              <a:rPr lang="it-IT" dirty="0"/>
              <a:t> </a:t>
            </a:r>
            <a:r>
              <a:rPr lang="it-IT" dirty="0" smtClean="0"/>
              <a:t>Frame</a:t>
            </a:r>
          </a:p>
          <a:p>
            <a:pPr marL="0" indent="0">
              <a:buNone/>
            </a:pPr>
            <a:r>
              <a:rPr lang="it-IT" dirty="0" smtClean="0"/>
              <a:t>(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very</a:t>
            </a:r>
            <a:r>
              <a:rPr lang="it-IT" dirty="0" smtClean="0"/>
              <a:t> </a:t>
            </a:r>
            <a:r>
              <a:rPr lang="it-IT" dirty="0" err="1" smtClean="0"/>
              <a:t>useful</a:t>
            </a:r>
            <a:r>
              <a:rPr lang="it-IT" dirty="0" smtClean="0"/>
              <a:t> for </a:t>
            </a:r>
            <a:r>
              <a:rPr lang="it-IT" dirty="0" err="1" smtClean="0"/>
              <a:t>us</a:t>
            </a:r>
            <a:r>
              <a:rPr lang="it-IT" dirty="0" smtClean="0"/>
              <a:t>…)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3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 animBg="1"/>
      <p:bldP spid="1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488" y="908720"/>
            <a:ext cx="5724000" cy="577465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1" y="260350"/>
            <a:ext cx="7704088" cy="504825"/>
          </a:xfrm>
        </p:spPr>
        <p:txBody>
          <a:bodyPr/>
          <a:lstStyle/>
          <a:p>
            <a:r>
              <a:rPr lang="it-IT" dirty="0" smtClean="0"/>
              <a:t>Reference </a:t>
            </a:r>
            <a:r>
              <a:rPr lang="it-IT" dirty="0" err="1" smtClean="0"/>
              <a:t>Frames</a:t>
            </a:r>
            <a:endParaRPr lang="it-IT" dirty="0"/>
          </a:p>
        </p:txBody>
      </p:sp>
      <p:sp>
        <p:nvSpPr>
          <p:cNvPr id="13" name="TextBox 12"/>
          <p:cNvSpPr txBox="1"/>
          <p:nvPr/>
        </p:nvSpPr>
        <p:spPr>
          <a:xfrm>
            <a:off x="7524548" y="3110220"/>
            <a:ext cx="1151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80808"/>
                </a:solidFill>
              </a:rPr>
              <a:t>O is C.O.G.</a:t>
            </a:r>
            <a:endParaRPr lang="en-US" sz="2400" dirty="0">
              <a:solidFill>
                <a:srgbClr val="080808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074488" y="3479552"/>
                <a:ext cx="20559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FF0000"/>
                    </a:solidFill>
                  </a:rPr>
                  <a:t>Orthogonal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′=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′×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′)</m:t>
                      </m:r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488" y="3479552"/>
                <a:ext cx="2055999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592" t="-5147" r="-888" b="-11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256167" y="2279223"/>
                <a:ext cx="32403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 smtClean="0">
                    <a:solidFill>
                      <a:schemeClr val="accent6"/>
                    </a:solidFill>
                  </a:rPr>
                  <a:t>Z</a:t>
                </a:r>
                <a14:m>
                  <m:oMath xmlns:m="http://schemas.openxmlformats.org/officeDocument/2006/math">
                    <m:r>
                      <a:rPr lang="it-IT" sz="24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it-IT" sz="2400" dirty="0" smtClean="0">
                    <a:solidFill>
                      <a:schemeClr val="accent6"/>
                    </a:solidFill>
                  </a:rPr>
                  <a:t> </a:t>
                </a:r>
                <a:r>
                  <a:rPr lang="it-IT" sz="2400" dirty="0" err="1" smtClean="0">
                    <a:solidFill>
                      <a:schemeClr val="accent6"/>
                    </a:solidFill>
                  </a:rPr>
                  <a:t>may</a:t>
                </a:r>
                <a:r>
                  <a:rPr lang="it-IT" sz="2400" dirty="0" smtClean="0">
                    <a:solidFill>
                      <a:schemeClr val="accent6"/>
                    </a:solidFill>
                  </a:rPr>
                  <a:t> be </a:t>
                </a:r>
                <a:r>
                  <a:rPr lang="it-IT" sz="2400" dirty="0" err="1" smtClean="0">
                    <a:solidFill>
                      <a:schemeClr val="accent6"/>
                    </a:solidFill>
                  </a:rPr>
                  <a:t>heading</a:t>
                </a:r>
                <a:r>
                  <a:rPr lang="it-IT" sz="2400" dirty="0" smtClean="0">
                    <a:solidFill>
                      <a:schemeClr val="accent6"/>
                    </a:solidFill>
                  </a:rPr>
                  <a:t> </a:t>
                </a:r>
                <a:r>
                  <a:rPr lang="it-IT" sz="2400" dirty="0" err="1" smtClean="0">
                    <a:solidFill>
                      <a:schemeClr val="accent6"/>
                    </a:solidFill>
                  </a:rPr>
                  <a:t>direction</a:t>
                </a:r>
                <a:r>
                  <a:rPr lang="it-IT" sz="2400" dirty="0" smtClean="0">
                    <a:solidFill>
                      <a:schemeClr val="accent6"/>
                    </a:solidFill>
                  </a:rPr>
                  <a:t> for </a:t>
                </a:r>
                <a:r>
                  <a:rPr lang="it-IT" sz="2400" dirty="0" err="1" smtClean="0">
                    <a:solidFill>
                      <a:schemeClr val="accent6"/>
                    </a:solidFill>
                  </a:rPr>
                  <a:t>telescope</a:t>
                </a:r>
                <a:endParaRPr lang="en-US" sz="16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167" y="2279223"/>
                <a:ext cx="3240360" cy="830997"/>
              </a:xfrm>
              <a:prstGeom prst="rect">
                <a:avLst/>
              </a:prstGeom>
              <a:blipFill rotWithShape="0">
                <a:blip r:embed="rId4"/>
                <a:stretch>
                  <a:fillRect l="-1880" t="-5147" r="-1880" b="-1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900071" y="1078894"/>
                <a:ext cx="3240360" cy="1200329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2400" b="0" i="1" dirty="0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400" i="1" dirty="0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it-IT" sz="2400" dirty="0" smtClean="0">
                    <a:solidFill>
                      <a:srgbClr val="00FF00"/>
                    </a:solidFill>
                  </a:rPr>
                  <a:t> </a:t>
                </a:r>
                <a:r>
                  <a:rPr lang="it-IT" sz="2400" dirty="0" err="1" smtClean="0">
                    <a:solidFill>
                      <a:srgbClr val="00FF00"/>
                    </a:solidFill>
                  </a:rPr>
                  <a:t>may</a:t>
                </a:r>
                <a:r>
                  <a:rPr lang="it-IT" sz="2400" dirty="0" smtClean="0">
                    <a:solidFill>
                      <a:srgbClr val="00FF00"/>
                    </a:solidFill>
                  </a:rPr>
                  <a:t> be antenna </a:t>
                </a:r>
                <a:r>
                  <a:rPr lang="it-IT" sz="2400" dirty="0" err="1" smtClean="0">
                    <a:solidFill>
                      <a:srgbClr val="00FF00"/>
                    </a:solidFill>
                  </a:rPr>
                  <a:t>principal</a:t>
                </a:r>
                <a:r>
                  <a:rPr lang="it-IT" sz="2400" dirty="0" smtClean="0">
                    <a:solidFill>
                      <a:srgbClr val="00FF00"/>
                    </a:solidFill>
                  </a:rPr>
                  <a:t> </a:t>
                </a:r>
                <a:r>
                  <a:rPr lang="it-IT" sz="2400" dirty="0" err="1" smtClean="0">
                    <a:solidFill>
                      <a:srgbClr val="00FF00"/>
                    </a:solidFill>
                  </a:rPr>
                  <a:t>direction</a:t>
                </a:r>
                <a:r>
                  <a:rPr lang="it-IT" sz="2400" dirty="0" smtClean="0">
                    <a:solidFill>
                      <a:srgbClr val="00FF00"/>
                    </a:solidFill>
                  </a:rPr>
                  <a:t>.</a:t>
                </a:r>
              </a:p>
              <a:p>
                <a:pPr algn="ctr"/>
                <a:r>
                  <a:rPr lang="it-IT" sz="2400" dirty="0" smtClean="0">
                    <a:solidFill>
                      <a:srgbClr val="00FF00"/>
                    </a:solidFill>
                  </a:rPr>
                  <a:t>Must be </a:t>
                </a:r>
                <a:r>
                  <a:rPr lang="it-IT" sz="2400" dirty="0" err="1" smtClean="0">
                    <a:solidFill>
                      <a:srgbClr val="00FF00"/>
                    </a:solidFill>
                  </a:rPr>
                  <a:t>normal</a:t>
                </a:r>
                <a:r>
                  <a:rPr lang="it-IT" sz="2400" dirty="0" smtClean="0">
                    <a:solidFill>
                      <a:srgbClr val="00FF00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it-IT" sz="2400" b="0" i="1" dirty="0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it-IT" sz="2400" i="1" dirty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1600" dirty="0">
                  <a:solidFill>
                    <a:srgbClr val="00FF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0071" y="1078894"/>
                <a:ext cx="3240360" cy="1200329"/>
              </a:xfrm>
              <a:prstGeom prst="rect">
                <a:avLst/>
              </a:prstGeom>
              <a:blipFill rotWithShape="0">
                <a:blip r:embed="rId5"/>
                <a:stretch>
                  <a:fillRect t="-3553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1116013" y="1341438"/>
                <a:ext cx="2124475" cy="478472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it-IT" dirty="0" smtClean="0"/>
                  <a:t>Body-</a:t>
                </a:r>
                <a:r>
                  <a:rPr lang="it-IT" dirty="0" err="1"/>
                  <a:t>Fixed</a:t>
                </a:r>
                <a:r>
                  <a:rPr lang="it-IT" dirty="0"/>
                  <a:t> </a:t>
                </a:r>
                <a:r>
                  <a:rPr lang="it-IT" dirty="0" smtClean="0"/>
                  <a:t>Frame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it-IT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it-IT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it-IT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it-IT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it-IT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are pre-defined relevant directions for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spacecraft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6013" y="1341438"/>
                <a:ext cx="2124475" cy="4784725"/>
              </a:xfrm>
              <a:blipFill rotWithShape="0">
                <a:blip r:embed="rId6"/>
                <a:stretch>
                  <a:fillRect l="-5731" t="-1274" r="-10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87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0" grpId="0"/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979" y="1196752"/>
            <a:ext cx="5724000" cy="551957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1" y="260350"/>
            <a:ext cx="7704088" cy="504825"/>
          </a:xfrm>
        </p:spPr>
        <p:txBody>
          <a:bodyPr/>
          <a:lstStyle/>
          <a:p>
            <a:r>
              <a:rPr lang="it-IT" dirty="0" smtClean="0"/>
              <a:t>Reference </a:t>
            </a:r>
            <a:r>
              <a:rPr lang="it-IT" dirty="0" err="1" smtClean="0"/>
              <a:t>Frames</a:t>
            </a:r>
            <a:endParaRPr lang="it-IT" dirty="0"/>
          </a:p>
        </p:txBody>
      </p:sp>
      <p:sp>
        <p:nvSpPr>
          <p:cNvPr id="13" name="TextBox 12"/>
          <p:cNvSpPr txBox="1"/>
          <p:nvPr/>
        </p:nvSpPr>
        <p:spPr>
          <a:xfrm>
            <a:off x="7569584" y="2613664"/>
            <a:ext cx="1151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80808"/>
                </a:solidFill>
              </a:rPr>
              <a:t>O’ is C.O.G.</a:t>
            </a:r>
            <a:endParaRPr lang="en-US" sz="2400" dirty="0">
              <a:solidFill>
                <a:srgbClr val="080808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444164" y="3656234"/>
                <a:ext cx="20559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2400" b="0" i="1" dirty="0" smtClean="0">
                        <a:solidFill>
                          <a:srgbClr val="FF33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i="1" dirty="0">
                        <a:solidFill>
                          <a:srgbClr val="FF33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it-IT" sz="2400" dirty="0">
                    <a:solidFill>
                      <a:srgbClr val="FF3300"/>
                    </a:solidFill>
                  </a:rPr>
                  <a:t> </a:t>
                </a:r>
                <a:r>
                  <a:rPr lang="it-IT" sz="2400" dirty="0" err="1" smtClean="0">
                    <a:solidFill>
                      <a:srgbClr val="FF3300"/>
                    </a:solidFill>
                  </a:rPr>
                  <a:t>is</a:t>
                </a:r>
                <a:r>
                  <a:rPr lang="it-IT" sz="2400" dirty="0" smtClean="0">
                    <a:solidFill>
                      <a:srgbClr val="FF3300"/>
                    </a:solidFill>
                  </a:rPr>
                  <a:t> </a:t>
                </a:r>
                <a:r>
                  <a:rPr lang="it-IT" sz="2400" dirty="0" err="1" smtClean="0">
                    <a:solidFill>
                      <a:srgbClr val="FF3300"/>
                    </a:solidFill>
                  </a:rPr>
                  <a:t>parallel</a:t>
                </a:r>
                <a:r>
                  <a:rPr lang="it-IT" sz="2400" dirty="0" smtClean="0">
                    <a:solidFill>
                      <a:srgbClr val="FF3300"/>
                    </a:solidFill>
                  </a:rPr>
                  <a:t> to </a:t>
                </a:r>
                <a:r>
                  <a:rPr lang="it-IT" sz="2400" dirty="0" err="1" smtClean="0">
                    <a:solidFill>
                      <a:srgbClr val="FF3300"/>
                    </a:solidFill>
                  </a:rPr>
                  <a:t>equator</a:t>
                </a:r>
                <a:endParaRPr lang="en-US" sz="1600" dirty="0">
                  <a:solidFill>
                    <a:srgbClr val="FF33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164" y="3656234"/>
                <a:ext cx="2055999" cy="830997"/>
              </a:xfrm>
              <a:prstGeom prst="rect">
                <a:avLst/>
              </a:prstGeom>
              <a:blipFill rotWithShape="0">
                <a:blip r:embed="rId3"/>
                <a:stretch>
                  <a:fillRect t="-5147" b="-1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738847" y="1851976"/>
                <a:ext cx="32403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 smtClean="0">
                    <a:solidFill>
                      <a:schemeClr val="accent6"/>
                    </a:solidFill>
                  </a:rPr>
                  <a:t>Z</a:t>
                </a:r>
                <a14:m>
                  <m:oMath xmlns:m="http://schemas.openxmlformats.org/officeDocument/2006/math">
                    <m:r>
                      <a:rPr lang="it-IT" sz="24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it-IT" sz="2400" dirty="0" smtClean="0">
                    <a:solidFill>
                      <a:schemeClr val="accent6"/>
                    </a:solidFill>
                  </a:rPr>
                  <a:t> </a:t>
                </a:r>
                <a:r>
                  <a:rPr lang="it-IT" sz="2400" dirty="0" err="1" smtClean="0">
                    <a:solidFill>
                      <a:schemeClr val="accent6"/>
                    </a:solidFill>
                  </a:rPr>
                  <a:t>always</a:t>
                </a:r>
                <a:r>
                  <a:rPr lang="it-IT" sz="2400" dirty="0" smtClean="0">
                    <a:solidFill>
                      <a:schemeClr val="accent6"/>
                    </a:solidFill>
                  </a:rPr>
                  <a:t> </a:t>
                </a:r>
                <a:r>
                  <a:rPr lang="it-IT" sz="2400" dirty="0" err="1" smtClean="0">
                    <a:solidFill>
                      <a:schemeClr val="accent6"/>
                    </a:solidFill>
                  </a:rPr>
                  <a:t>aims</a:t>
                </a:r>
                <a:r>
                  <a:rPr lang="it-IT" sz="2400" dirty="0" smtClean="0">
                    <a:solidFill>
                      <a:schemeClr val="accent6"/>
                    </a:solidFill>
                  </a:rPr>
                  <a:t> </a:t>
                </a:r>
                <a:r>
                  <a:rPr lang="it-IT" sz="2400" dirty="0" err="1" smtClean="0">
                    <a:solidFill>
                      <a:schemeClr val="accent6"/>
                    </a:solidFill>
                  </a:rPr>
                  <a:t>at</a:t>
                </a:r>
                <a:r>
                  <a:rPr lang="it-IT" sz="2400" dirty="0" smtClean="0">
                    <a:solidFill>
                      <a:schemeClr val="accent6"/>
                    </a:solidFill>
                  </a:rPr>
                  <a:t> </a:t>
                </a:r>
                <a:r>
                  <a:rPr lang="it-IT" sz="2400" dirty="0" err="1" smtClean="0">
                    <a:solidFill>
                      <a:schemeClr val="accent6"/>
                    </a:solidFill>
                  </a:rPr>
                  <a:t>desired</a:t>
                </a:r>
                <a:r>
                  <a:rPr lang="it-IT" sz="2400" dirty="0" smtClean="0">
                    <a:solidFill>
                      <a:schemeClr val="accent6"/>
                    </a:solidFill>
                  </a:rPr>
                  <a:t> target</a:t>
                </a:r>
                <a:endParaRPr lang="en-US" sz="16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8847" y="1851976"/>
                <a:ext cx="3240360" cy="830997"/>
              </a:xfrm>
              <a:prstGeom prst="rect">
                <a:avLst/>
              </a:prstGeom>
              <a:blipFill rotWithShape="0">
                <a:blip r:embed="rId4"/>
                <a:stretch>
                  <a:fillRect t="-5147" b="-1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610570" y="4013482"/>
                <a:ext cx="2186538" cy="830997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00FF00"/>
                    </a:solidFill>
                  </a:rPr>
                  <a:t>Orthogonal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it-IT" sz="2400" i="1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′=</m:t>
                      </m:r>
                      <m:r>
                        <a:rPr lang="it-IT" sz="2400" b="0" i="1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it-IT" sz="2400" i="1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′×</m:t>
                      </m:r>
                      <m:r>
                        <a:rPr lang="it-IT" sz="2400" b="0" i="1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sz="2400" i="1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′)</m:t>
                      </m:r>
                    </m:oMath>
                  </m:oMathPara>
                </a14:m>
                <a:endParaRPr lang="en-US" sz="1600" dirty="0">
                  <a:solidFill>
                    <a:srgbClr val="00FF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0570" y="4013482"/>
                <a:ext cx="2186538" cy="830997"/>
              </a:xfrm>
              <a:prstGeom prst="rect">
                <a:avLst/>
              </a:prstGeom>
              <a:blipFill rotWithShape="0">
                <a:blip r:embed="rId5"/>
                <a:stretch>
                  <a:fillRect t="-5109" b="-10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1116013" y="1341438"/>
                <a:ext cx="2124475" cy="478472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it-IT" dirty="0" smtClean="0"/>
                  <a:t>Target-</a:t>
                </a:r>
                <a:r>
                  <a:rPr lang="it-IT" dirty="0" err="1" smtClean="0"/>
                  <a:t>Pointing</a:t>
                </a:r>
                <a:r>
                  <a:rPr lang="it-IT" dirty="0" smtClean="0"/>
                  <a:t> Frame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6013" y="1341438"/>
                <a:ext cx="2124475" cy="4784725"/>
              </a:xfrm>
              <a:blipFill rotWithShape="0">
                <a:blip r:embed="rId6"/>
                <a:stretch>
                  <a:fillRect l="-5731" t="-1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/>
          <p:nvPr/>
        </p:nvSpPr>
        <p:spPr>
          <a:xfrm>
            <a:off x="6610570" y="2267474"/>
            <a:ext cx="553718" cy="9843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9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0" grpId="0"/>
      <p:bldP spid="11" grpId="0" animBg="1"/>
      <p:bldP spid="6" grpId="0" animBg="1"/>
      <p:bldP spid="6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1" y="260350"/>
            <a:ext cx="7704088" cy="504825"/>
          </a:xfrm>
        </p:spPr>
        <p:txBody>
          <a:bodyPr/>
          <a:lstStyle/>
          <a:p>
            <a:r>
              <a:rPr lang="it-IT" dirty="0" smtClean="0"/>
              <a:t>Reference </a:t>
            </a:r>
            <a:r>
              <a:rPr lang="it-IT" dirty="0" err="1" smtClean="0"/>
              <a:t>Frames</a:t>
            </a: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6013" y="1341439"/>
            <a:ext cx="7272411" cy="863426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ECI + </a:t>
            </a:r>
            <a:r>
              <a:rPr lang="it-IT" dirty="0" err="1" smtClean="0"/>
              <a:t>Sat-Centered</a:t>
            </a:r>
            <a:endParaRPr lang="it-IT" dirty="0" smtClean="0"/>
          </a:p>
        </p:txBody>
      </p:sp>
      <p:pic>
        <p:nvPicPr>
          <p:cNvPr id="2" name="FramesMoving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9507" t="18359" r="21971" b="12282"/>
          <a:stretch/>
        </p:blipFill>
        <p:spPr>
          <a:xfrm>
            <a:off x="1948272" y="2060848"/>
            <a:ext cx="7195728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6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1" y="260350"/>
            <a:ext cx="7704088" cy="504825"/>
          </a:xfrm>
        </p:spPr>
        <p:txBody>
          <a:bodyPr/>
          <a:lstStyle/>
          <a:p>
            <a:r>
              <a:rPr lang="it-IT" dirty="0" smtClean="0"/>
              <a:t>Reference </a:t>
            </a:r>
            <a:r>
              <a:rPr lang="it-IT" dirty="0" err="1" smtClean="0"/>
              <a:t>Frames</a:t>
            </a: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6013" y="1341439"/>
            <a:ext cx="7272411" cy="863426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ECI + </a:t>
            </a:r>
            <a:r>
              <a:rPr lang="it-IT" dirty="0" err="1" smtClean="0"/>
              <a:t>Orbit</a:t>
            </a:r>
            <a:endParaRPr lang="it-IT" dirty="0" smtClean="0"/>
          </a:p>
        </p:txBody>
      </p:sp>
      <p:pic>
        <p:nvPicPr>
          <p:cNvPr id="5" name="FramesMoving-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3259" t="18383" r="21935" b="11617"/>
          <a:stretch/>
        </p:blipFill>
        <p:spPr>
          <a:xfrm>
            <a:off x="2375249" y="1994626"/>
            <a:ext cx="6768751" cy="486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7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1" y="260350"/>
            <a:ext cx="7704088" cy="504825"/>
          </a:xfrm>
        </p:spPr>
        <p:txBody>
          <a:bodyPr/>
          <a:lstStyle/>
          <a:p>
            <a:r>
              <a:rPr lang="it-IT" dirty="0" smtClean="0"/>
              <a:t>Reference </a:t>
            </a:r>
            <a:r>
              <a:rPr lang="it-IT" dirty="0" err="1" smtClean="0"/>
              <a:t>Frames</a:t>
            </a: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6013" y="1341439"/>
            <a:ext cx="7272411" cy="863426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ECI + Body-</a:t>
            </a:r>
            <a:r>
              <a:rPr lang="it-IT" dirty="0" err="1" smtClean="0"/>
              <a:t>Fixed</a:t>
            </a:r>
            <a:endParaRPr lang="it-IT" dirty="0" smtClean="0"/>
          </a:p>
        </p:txBody>
      </p:sp>
      <p:pic>
        <p:nvPicPr>
          <p:cNvPr id="2" name="FramesMoving-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966" t="18139" r="19548" b="10462"/>
          <a:stretch/>
        </p:blipFill>
        <p:spPr>
          <a:xfrm>
            <a:off x="2195736" y="2031117"/>
            <a:ext cx="6948264" cy="485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0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1" y="260350"/>
            <a:ext cx="7704088" cy="504825"/>
          </a:xfrm>
        </p:spPr>
        <p:txBody>
          <a:bodyPr/>
          <a:lstStyle/>
          <a:p>
            <a:r>
              <a:rPr lang="it-IT" dirty="0" smtClean="0"/>
              <a:t>Reference </a:t>
            </a:r>
            <a:r>
              <a:rPr lang="it-IT" dirty="0" err="1" smtClean="0"/>
              <a:t>Frames</a:t>
            </a: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6013" y="1341439"/>
            <a:ext cx="7272411" cy="863426"/>
          </a:xfrm>
        </p:spPr>
        <p:txBody>
          <a:bodyPr/>
          <a:lstStyle/>
          <a:p>
            <a:pPr marL="0" indent="0">
              <a:buNone/>
            </a:pPr>
            <a:r>
              <a:rPr lang="it-IT" dirty="0" err="1" smtClean="0"/>
              <a:t>All</a:t>
            </a:r>
            <a:r>
              <a:rPr lang="it-IT" dirty="0"/>
              <a:t> </a:t>
            </a:r>
            <a:r>
              <a:rPr lang="it-IT" dirty="0" err="1" smtClean="0"/>
              <a:t>frames</a:t>
            </a:r>
            <a:r>
              <a:rPr lang="it-IT" dirty="0" smtClean="0"/>
              <a:t>…</a:t>
            </a:r>
          </a:p>
        </p:txBody>
      </p:sp>
      <p:pic>
        <p:nvPicPr>
          <p:cNvPr id="5" name="FramesMoving-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3771" t="23005" r="7405" b="11197"/>
          <a:stretch/>
        </p:blipFill>
        <p:spPr>
          <a:xfrm>
            <a:off x="2771801" y="2027461"/>
            <a:ext cx="6372200" cy="483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3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Attitude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>
                    <a:solidFill>
                      <a:srgbClr val="FF0000"/>
                    </a:solidFill>
                  </a:rPr>
                  <a:t>Spacecraft Attitude </a:t>
                </a:r>
                <a:r>
                  <a:rPr lang="en-US" dirty="0" smtClean="0"/>
                  <a:t>is defined as the 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ROTATION</a:t>
                </a:r>
                <a:r>
                  <a:rPr lang="en-US" dirty="0" smtClean="0"/>
                  <a:t> </a:t>
                </a: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from</a:t>
                </a:r>
              </a:p>
              <a:p>
                <a:r>
                  <a:rPr lang="en-US" dirty="0" smtClean="0">
                    <a:solidFill>
                      <a:srgbClr val="FFC000"/>
                    </a:solidFill>
                  </a:rPr>
                  <a:t>Spacecraft Centered Inertial Frame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FFC000"/>
                    </a:solidFill>
                  </a:rPr>
                  <a:t> </a:t>
                </a: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to</a:t>
                </a:r>
              </a:p>
              <a:p>
                <a:r>
                  <a:rPr lang="en-US" dirty="0" smtClean="0">
                    <a:solidFill>
                      <a:srgbClr val="FFC000"/>
                    </a:solidFill>
                  </a:rPr>
                  <a:t>Body-Fixed Frame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dirty="0" smtClean="0">
                  <a:solidFill>
                    <a:srgbClr val="FFC000"/>
                  </a:solidFill>
                </a:endParaRPr>
              </a:p>
              <a:p>
                <a:pPr marL="0" indent="0">
                  <a:buNone/>
                </a:pPr>
                <a:endParaRPr lang="it-IT" sz="1600" dirty="0" smtClean="0">
                  <a:solidFill>
                    <a:srgbClr val="FFC000"/>
                  </a:solidFill>
                </a:endParaRPr>
              </a:p>
              <a:p>
                <a:pPr marL="0" indent="0">
                  <a:buNone/>
                </a:pPr>
                <a:r>
                  <a:rPr lang="it-IT" dirty="0" err="1" smtClean="0">
                    <a:solidFill>
                      <a:srgbClr val="FFC000"/>
                    </a:solidFill>
                  </a:rPr>
                  <a:t>We</a:t>
                </a:r>
                <a:r>
                  <a:rPr lang="it-IT" dirty="0" smtClean="0">
                    <a:solidFill>
                      <a:srgbClr val="FFC000"/>
                    </a:solidFill>
                  </a:rPr>
                  <a:t> </a:t>
                </a:r>
                <a:r>
                  <a:rPr lang="it-IT" dirty="0" err="1" smtClean="0">
                    <a:solidFill>
                      <a:srgbClr val="FFC000"/>
                    </a:solidFill>
                  </a:rPr>
                  <a:t>have</a:t>
                </a:r>
                <a:r>
                  <a:rPr lang="it-IT" dirty="0" smtClean="0">
                    <a:solidFill>
                      <a:srgbClr val="FFC000"/>
                    </a:solidFill>
                  </a:rPr>
                  <a:t> to </a:t>
                </a:r>
                <a:r>
                  <a:rPr lang="it-IT" dirty="0" err="1" smtClean="0">
                    <a:solidFill>
                      <a:srgbClr val="FFC000"/>
                    </a:solidFill>
                  </a:rPr>
                  <a:t>define</a:t>
                </a:r>
                <a:r>
                  <a:rPr lang="it-IT" dirty="0" smtClean="0">
                    <a:solidFill>
                      <a:srgbClr val="FFC000"/>
                    </a:solidFill>
                  </a:rPr>
                  <a:t> </a:t>
                </a:r>
                <a:r>
                  <a:rPr lang="it-IT" dirty="0" err="1" smtClean="0">
                    <a:solidFill>
                      <a:srgbClr val="FF0000"/>
                    </a:solidFill>
                  </a:rPr>
                  <a:t>rotations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dirty="0" smtClean="0">
                    <a:solidFill>
                      <a:srgbClr val="FFC000"/>
                    </a:solidFill>
                  </a:rPr>
                  <a:t>(</a:t>
                </a:r>
                <a:r>
                  <a:rPr lang="it-IT" dirty="0" err="1" smtClean="0">
                    <a:solidFill>
                      <a:srgbClr val="FF0000"/>
                    </a:solidFill>
                  </a:rPr>
                  <a:t>attitudes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dirty="0" smtClean="0">
                    <a:solidFill>
                      <a:srgbClr val="FFC000"/>
                    </a:solidFill>
                  </a:rPr>
                  <a:t>et al.) </a:t>
                </a:r>
                <a:r>
                  <a:rPr lang="it-IT" dirty="0" err="1" smtClean="0">
                    <a:solidFill>
                      <a:srgbClr val="FFC000"/>
                    </a:solidFill>
                  </a:rPr>
                  <a:t>mathematically</a:t>
                </a:r>
                <a:r>
                  <a:rPr lang="it-IT" dirty="0" smtClean="0">
                    <a:solidFill>
                      <a:srgbClr val="FFC000"/>
                    </a:solidFill>
                  </a:rPr>
                  <a:t>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it-IT" dirty="0" err="1" smtClean="0"/>
                  <a:t>Euler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Angles</a:t>
                </a:r>
                <a:endParaRPr lang="it-IT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it-IT" dirty="0" err="1" smtClean="0"/>
                  <a:t>Axis</a:t>
                </a:r>
                <a:r>
                  <a:rPr lang="it-IT" dirty="0" smtClean="0"/>
                  <a:t> + Angle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it-IT" dirty="0" err="1" smtClean="0"/>
                  <a:t>Rotation</a:t>
                </a:r>
                <a:r>
                  <a:rPr lang="it-IT" dirty="0" smtClean="0"/>
                  <a:t> Matrix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it-IT" dirty="0" err="1" smtClean="0"/>
                  <a:t>Quaternion</a:t>
                </a:r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610" t="-1274"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490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9" y="1282354"/>
            <a:ext cx="5050210" cy="500732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Spacecraft</a:t>
            </a:r>
            <a:r>
              <a:rPr lang="it-IT" dirty="0"/>
              <a:t> </a:t>
            </a:r>
            <a:r>
              <a:rPr lang="it-IT" dirty="0" err="1"/>
              <a:t>Orbits</a:t>
            </a: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6014" y="1341438"/>
            <a:ext cx="2807916" cy="47847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Newton's </a:t>
            </a:r>
            <a:r>
              <a:rPr lang="en-US" dirty="0" smtClean="0"/>
              <a:t>cannonball – how speed affects orbit: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A,B: too slow!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C000"/>
                </a:solidFill>
              </a:rPr>
              <a:t>C: critical speed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C000"/>
                </a:solidFill>
              </a:rPr>
              <a:t>D: elliptical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E: too fast!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8C8DAF-9F0B-4E73-AD4B-9EC43806CC7C}" type="slidenum">
              <a:rPr lang="it-IT" altLang="it-IT" smtClean="0"/>
              <a:pPr>
                <a:defRPr/>
              </a:pPr>
              <a:t>7</a:t>
            </a:fld>
            <a:endParaRPr lang="it-IT" altLang="it-IT" dirty="0"/>
          </a:p>
        </p:txBody>
      </p:sp>
      <p:sp>
        <p:nvSpPr>
          <p:cNvPr id="7" name="Rectangle 6"/>
          <p:cNvSpPr/>
          <p:nvPr/>
        </p:nvSpPr>
        <p:spPr>
          <a:xfrm>
            <a:off x="210692" y="5877272"/>
            <a:ext cx="4937372" cy="52322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dirty="0"/>
              <a:t>By </a:t>
            </a:r>
            <a:r>
              <a:rPr lang="en-US" dirty="0" err="1"/>
              <a:t>user:Brian</a:t>
            </a:r>
            <a:r>
              <a:rPr lang="en-US" dirty="0"/>
              <a:t> </a:t>
            </a:r>
            <a:r>
              <a:rPr lang="en-US" dirty="0" err="1"/>
              <a:t>Brondel</a:t>
            </a:r>
            <a:r>
              <a:rPr lang="en-US" dirty="0"/>
              <a:t> - Own work, CC BY-SA 3.0, </a:t>
            </a:r>
            <a:r>
              <a:rPr lang="en-US" dirty="0" smtClean="0"/>
              <a:t>https</a:t>
            </a:r>
            <a:r>
              <a:rPr lang="en-US" dirty="0"/>
              <a:t>://commons.wikimedia.org/w/index.php?curid=1657849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84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1" y="260350"/>
            <a:ext cx="7704088" cy="504825"/>
          </a:xfrm>
        </p:spPr>
        <p:txBody>
          <a:bodyPr/>
          <a:lstStyle/>
          <a:p>
            <a:r>
              <a:rPr lang="it-IT" dirty="0" err="1" smtClean="0"/>
              <a:t>Euler</a:t>
            </a:r>
            <a:r>
              <a:rPr lang="it-IT" dirty="0" smtClean="0"/>
              <a:t> </a:t>
            </a:r>
            <a:r>
              <a:rPr lang="it-IT" dirty="0" err="1" smtClean="0"/>
              <a:t>Angles</a:t>
            </a: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ANY</a:t>
            </a:r>
            <a:r>
              <a:rPr lang="en-US" dirty="0" smtClean="0"/>
              <a:t> orientation </a:t>
            </a:r>
            <a:r>
              <a:rPr lang="en-US" dirty="0"/>
              <a:t>can be achieved by composing </a:t>
            </a:r>
            <a:r>
              <a:rPr lang="en-US" dirty="0">
                <a:solidFill>
                  <a:srgbClr val="FFC000"/>
                </a:solidFill>
              </a:rPr>
              <a:t>three</a:t>
            </a:r>
            <a:r>
              <a:rPr lang="en-US" dirty="0"/>
              <a:t> elemental rotations, i.e. rotations about the axes of a coordinate </a:t>
            </a:r>
            <a:r>
              <a:rPr lang="en-US" dirty="0" smtClean="0"/>
              <a:t>system.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9900"/>
                </a:solidFill>
              </a:rPr>
              <a:t>Euler </a:t>
            </a:r>
            <a:r>
              <a:rPr lang="en-US" dirty="0">
                <a:solidFill>
                  <a:srgbClr val="FF9900"/>
                </a:solidFill>
              </a:rPr>
              <a:t>angles </a:t>
            </a:r>
            <a:r>
              <a:rPr lang="en-US" dirty="0"/>
              <a:t>can be defined by three of these rotations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852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024" y="2000207"/>
            <a:ext cx="5136976" cy="485779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1" y="260350"/>
            <a:ext cx="7704088" cy="504825"/>
          </a:xfrm>
        </p:spPr>
        <p:txBody>
          <a:bodyPr/>
          <a:lstStyle/>
          <a:p>
            <a:r>
              <a:rPr lang="it-IT" dirty="0" err="1" smtClean="0"/>
              <a:t>Euler</a:t>
            </a:r>
            <a:r>
              <a:rPr lang="it-IT" dirty="0" smtClean="0"/>
              <a:t> </a:t>
            </a:r>
            <a:r>
              <a:rPr lang="it-IT" dirty="0" err="1" smtClean="0"/>
              <a:t>Angles</a:t>
            </a: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6013" y="1341438"/>
            <a:ext cx="2891011" cy="4784725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Euler </a:t>
            </a:r>
            <a:r>
              <a:rPr lang="es-ES" dirty="0" err="1" smtClean="0"/>
              <a:t>angles</a:t>
            </a:r>
            <a:r>
              <a:rPr lang="es-ES" dirty="0" smtClean="0"/>
              <a:t>:</a:t>
            </a:r>
          </a:p>
          <a:p>
            <a:r>
              <a:rPr lang="es-ES" dirty="0" smtClean="0">
                <a:solidFill>
                  <a:srgbClr val="FFC000"/>
                </a:solidFill>
              </a:rPr>
              <a:t>z-x-z</a:t>
            </a:r>
          </a:p>
          <a:p>
            <a:pPr marL="0" indent="0">
              <a:buNone/>
            </a:pPr>
            <a:r>
              <a:rPr lang="es-ES" dirty="0" err="1" smtClean="0"/>
              <a:t>Other</a:t>
            </a:r>
            <a:r>
              <a:rPr lang="es-ES" dirty="0" smtClean="0"/>
              <a:t> Euler </a:t>
            </a:r>
            <a:r>
              <a:rPr lang="es-ES" dirty="0" err="1"/>
              <a:t>angles</a:t>
            </a:r>
            <a:r>
              <a:rPr lang="es-ES" dirty="0"/>
              <a:t> are:</a:t>
            </a:r>
          </a:p>
          <a:p>
            <a:pPr>
              <a:spcBef>
                <a:spcPts val="0"/>
              </a:spcBef>
            </a:pPr>
            <a:r>
              <a:rPr lang="es-ES" dirty="0" smtClean="0"/>
              <a:t>x-y-x</a:t>
            </a:r>
            <a:endParaRPr lang="es-ES" dirty="0"/>
          </a:p>
          <a:p>
            <a:pPr>
              <a:spcBef>
                <a:spcPts val="0"/>
              </a:spcBef>
            </a:pPr>
            <a:r>
              <a:rPr lang="es-ES" dirty="0"/>
              <a:t>y-z-y</a:t>
            </a:r>
          </a:p>
          <a:p>
            <a:pPr>
              <a:spcBef>
                <a:spcPts val="0"/>
              </a:spcBef>
            </a:pPr>
            <a:r>
              <a:rPr lang="es-ES" dirty="0"/>
              <a:t>z-y-z</a:t>
            </a:r>
          </a:p>
          <a:p>
            <a:pPr>
              <a:spcBef>
                <a:spcPts val="0"/>
              </a:spcBef>
            </a:pPr>
            <a:r>
              <a:rPr lang="es-ES" dirty="0"/>
              <a:t>x-z-x</a:t>
            </a:r>
          </a:p>
          <a:p>
            <a:pPr>
              <a:spcBef>
                <a:spcPts val="0"/>
              </a:spcBef>
            </a:pPr>
            <a:r>
              <a:rPr lang="es-ES" dirty="0"/>
              <a:t>y-x-y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210692" y="5877272"/>
            <a:ext cx="8722616" cy="52322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dirty="0"/>
              <a:t>By Euler2.gif: </a:t>
            </a:r>
            <a:r>
              <a:rPr lang="en-US" dirty="0" err="1"/>
              <a:t>Juansemperederivative</a:t>
            </a:r>
            <a:r>
              <a:rPr lang="en-US" dirty="0"/>
              <a:t> work: </a:t>
            </a:r>
            <a:r>
              <a:rPr lang="en-US" dirty="0" err="1"/>
              <a:t>Xavax</a:t>
            </a:r>
            <a:r>
              <a:rPr lang="en-US" dirty="0"/>
              <a:t> - This file was derived from  Euler2.gif:, CC BY-SA 3.0, https://commons.wikimedia.org/w/index.php?curid=24338647</a:t>
            </a:r>
            <a:endParaRPr lang="it-IT" dirty="0"/>
          </a:p>
        </p:txBody>
      </p:sp>
      <p:sp>
        <p:nvSpPr>
          <p:cNvPr id="2" name="TextBox 1"/>
          <p:cNvSpPr txBox="1"/>
          <p:nvPr/>
        </p:nvSpPr>
        <p:spPr>
          <a:xfrm>
            <a:off x="6156176" y="234888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Z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29188" y="483934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X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8344" y="533979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Y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73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1" y="260350"/>
            <a:ext cx="7704088" cy="504825"/>
          </a:xfrm>
        </p:spPr>
        <p:txBody>
          <a:bodyPr/>
          <a:lstStyle/>
          <a:p>
            <a:r>
              <a:rPr lang="it-IT" dirty="0" err="1" smtClean="0"/>
              <a:t>Axis</a:t>
            </a:r>
            <a:r>
              <a:rPr lang="it-IT" dirty="0" smtClean="0"/>
              <a:t> + Angle</a:t>
            </a: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Euler's rotation theorem </a:t>
            </a:r>
            <a:r>
              <a:rPr lang="en-US" dirty="0"/>
              <a:t>states that, in </a:t>
            </a:r>
            <a:r>
              <a:rPr lang="en-US" dirty="0" smtClean="0"/>
              <a:t>3-D, </a:t>
            </a:r>
            <a:r>
              <a:rPr lang="en-US" dirty="0">
                <a:solidFill>
                  <a:srgbClr val="FF0000"/>
                </a:solidFill>
              </a:rPr>
              <a:t>any</a:t>
            </a:r>
            <a:r>
              <a:rPr lang="en-US" dirty="0"/>
              <a:t> displacement of a rigid body </a:t>
            </a:r>
            <a:r>
              <a:rPr lang="en-US" dirty="0">
                <a:solidFill>
                  <a:srgbClr val="00FF00"/>
                </a:solidFill>
              </a:rPr>
              <a:t>such that a point on the rigid body remains </a:t>
            </a:r>
            <a:r>
              <a:rPr lang="en-US" dirty="0" smtClean="0">
                <a:solidFill>
                  <a:srgbClr val="00FF00"/>
                </a:solidFill>
              </a:rPr>
              <a:t>fixed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C000"/>
                </a:solidFill>
              </a:rPr>
              <a:t>C.O.G. in our case</a:t>
            </a:r>
            <a:r>
              <a:rPr lang="en-US" dirty="0" smtClean="0"/>
              <a:t>),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FF00"/>
                </a:solidFill>
              </a:rPr>
              <a:t>is </a:t>
            </a:r>
            <a:r>
              <a:rPr lang="en-US" dirty="0">
                <a:solidFill>
                  <a:srgbClr val="00FF00"/>
                </a:solidFill>
              </a:rPr>
              <a:t>equivalent to </a:t>
            </a:r>
            <a:endParaRPr lang="en-US" dirty="0" smtClean="0"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-US" dirty="0" smtClean="0"/>
              <a:t>a </a:t>
            </a:r>
            <a:r>
              <a:rPr lang="en-US" dirty="0">
                <a:solidFill>
                  <a:srgbClr val="FFC000"/>
                </a:solidFill>
              </a:rPr>
              <a:t>single rotation </a:t>
            </a:r>
            <a:r>
              <a:rPr lang="en-US" dirty="0" smtClean="0"/>
              <a:t>by </a:t>
            </a:r>
            <a:r>
              <a:rPr lang="en-US" dirty="0" smtClean="0">
                <a:solidFill>
                  <a:srgbClr val="FFC000"/>
                </a:solidFill>
              </a:rPr>
              <a:t>some angle </a:t>
            </a:r>
            <a:r>
              <a:rPr lang="en-US" dirty="0" smtClean="0"/>
              <a:t>about </a:t>
            </a:r>
            <a:r>
              <a:rPr lang="en-US" dirty="0">
                <a:solidFill>
                  <a:srgbClr val="FFC000"/>
                </a:solidFill>
              </a:rPr>
              <a:t>some axis </a:t>
            </a:r>
            <a:r>
              <a:rPr lang="en-US" dirty="0"/>
              <a:t>that runs through the fixed </a:t>
            </a:r>
            <a:r>
              <a:rPr lang="en-US" dirty="0" smtClean="0"/>
              <a:t>point.</a:t>
            </a:r>
          </a:p>
          <a:p>
            <a:pPr marL="0" indent="0">
              <a:buNone/>
            </a:pPr>
            <a:r>
              <a:rPr lang="en-US" dirty="0" smtClean="0"/>
              <a:t>It </a:t>
            </a:r>
            <a:r>
              <a:rPr lang="en-US" dirty="0"/>
              <a:t>also </a:t>
            </a:r>
            <a:r>
              <a:rPr lang="en-US" dirty="0" smtClean="0"/>
              <a:t>states that </a:t>
            </a:r>
            <a:r>
              <a:rPr lang="en-US" dirty="0"/>
              <a:t>the </a:t>
            </a:r>
            <a:r>
              <a:rPr lang="en-US" dirty="0">
                <a:solidFill>
                  <a:srgbClr val="00FF00"/>
                </a:solidFill>
              </a:rPr>
              <a:t>composition</a:t>
            </a:r>
            <a:r>
              <a:rPr lang="en-US" dirty="0"/>
              <a:t> </a:t>
            </a:r>
            <a:r>
              <a:rPr lang="en-US" dirty="0" smtClean="0"/>
              <a:t>of </a:t>
            </a:r>
            <a:r>
              <a:rPr lang="en-US" dirty="0">
                <a:solidFill>
                  <a:srgbClr val="00FF00"/>
                </a:solidFill>
              </a:rPr>
              <a:t>two rotations </a:t>
            </a:r>
            <a:r>
              <a:rPr lang="en-US" dirty="0"/>
              <a:t>around the same point </a:t>
            </a:r>
            <a:r>
              <a:rPr lang="en-US" dirty="0" smtClean="0"/>
              <a:t>(C.O.G. in our case) is </a:t>
            </a:r>
            <a:r>
              <a:rPr lang="en-US" dirty="0"/>
              <a:t>also a </a:t>
            </a:r>
            <a:r>
              <a:rPr lang="en-US" dirty="0">
                <a:solidFill>
                  <a:srgbClr val="00FF00"/>
                </a:solidFill>
              </a:rPr>
              <a:t>rotation</a:t>
            </a:r>
            <a:r>
              <a:rPr lang="en-US" dirty="0"/>
              <a:t>.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26249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1" y="260350"/>
            <a:ext cx="7704088" cy="504825"/>
          </a:xfrm>
        </p:spPr>
        <p:txBody>
          <a:bodyPr/>
          <a:lstStyle/>
          <a:p>
            <a:r>
              <a:rPr lang="it-IT" dirty="0" err="1" smtClean="0"/>
              <a:t>Axis</a:t>
            </a:r>
            <a:r>
              <a:rPr lang="it-IT" dirty="0" smtClean="0"/>
              <a:t> + Angle</a:t>
            </a:r>
            <a:endParaRPr lang="it-IT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37302"/>
            <a:ext cx="5472608" cy="5707485"/>
          </a:xfrm>
        </p:spPr>
      </p:pic>
      <p:sp>
        <p:nvSpPr>
          <p:cNvPr id="5" name="Rectangle 4"/>
          <p:cNvSpPr/>
          <p:nvPr/>
        </p:nvSpPr>
        <p:spPr>
          <a:xfrm>
            <a:off x="210692" y="5877272"/>
            <a:ext cx="8722616" cy="30777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dirty="0"/>
              <a:t>By DF Malan - Own work, Public Domain, https://commons.wikimedia.org/w/index.php?curid=1354297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784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1" y="260350"/>
            <a:ext cx="7704088" cy="504825"/>
          </a:xfrm>
        </p:spPr>
        <p:txBody>
          <a:bodyPr/>
          <a:lstStyle/>
          <a:p>
            <a:r>
              <a:rPr lang="it-IT" dirty="0" err="1" smtClean="0"/>
              <a:t>Rotation</a:t>
            </a:r>
            <a:r>
              <a:rPr lang="it-IT" dirty="0" smtClean="0"/>
              <a:t> Matrix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s-ES" dirty="0" smtClean="0"/>
                  <a:t>Orthogonal</a:t>
                </a:r>
                <a:r>
                  <a:rPr lang="es-ES" dirty="0"/>
                  <a:t> </a:t>
                </a:r>
                <a:r>
                  <a:rPr lang="es-ES" dirty="0" err="1"/>
                  <a:t>axes</a:t>
                </a:r>
                <a:r>
                  <a:rPr lang="es-ES" dirty="0"/>
                  <a:t> (</a:t>
                </a:r>
                <a:r>
                  <a:rPr lang="es-ES" dirty="0" err="1"/>
                  <a:t>e.g</a:t>
                </a:r>
                <a:r>
                  <a:rPr lang="es-ES" dirty="0"/>
                  <a:t>. </a:t>
                </a:r>
                <a:r>
                  <a:rPr lang="es-ES" dirty="0" err="1"/>
                  <a:t>Sat-Centered</a:t>
                </a:r>
                <a:r>
                  <a:rPr lang="es-ES" dirty="0"/>
                  <a:t> </a:t>
                </a:r>
                <a:r>
                  <a:rPr lang="es-ES" dirty="0" err="1"/>
                  <a:t>Inertial</a:t>
                </a:r>
                <a:r>
                  <a:rPr lang="es-ES" dirty="0"/>
                  <a:t>) can be </a:t>
                </a:r>
                <a:r>
                  <a:rPr lang="es-ES" dirty="0" err="1"/>
                  <a:t>expressed</a:t>
                </a:r>
                <a:r>
                  <a:rPr lang="es-ES" dirty="0"/>
                  <a:t> as 3-D </a:t>
                </a:r>
                <a:r>
                  <a:rPr lang="es-ES" dirty="0" err="1"/>
                  <a:t>vectors</a:t>
                </a:r>
                <a:r>
                  <a:rPr lang="es-ES" dirty="0"/>
                  <a:t>:</a:t>
                </a:r>
              </a:p>
              <a:p>
                <a:pPr marL="0" indent="0">
                  <a:buNone/>
                </a:pPr>
                <a:endParaRPr lang="it-IT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it-IT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ctrlPr>
                                  <a:rPr lang="it-IT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it-IT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it-IT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it-IT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r>
                              <a:rPr lang="it-IT" i="1" smtClean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it-IT" i="1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ctrlPr>
                                  <a:rPr lang="it-IT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00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it-IT" i="1">
                                          <a:solidFill>
                                            <a:srgbClr val="00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it-IT" i="1">
                                          <a:solidFill>
                                            <a:srgbClr val="00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it-IT" i="1">
                                          <a:solidFill>
                                            <a:srgbClr val="00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r>
                              <a:rPr lang="it-IT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  <m:r>
                              <a:rPr lang="it-IT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ctrlPr>
                                  <a:rPr lang="it-IT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it-IT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it-IT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it-IT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it-IT" dirty="0" smtClean="0"/>
              </a:p>
              <a:p>
                <a:pPr marL="0" indent="0">
                  <a:buNone/>
                </a:pPr>
                <a:endParaRPr lang="it-IT" sz="1800" dirty="0" smtClean="0"/>
              </a:p>
              <a:p>
                <a:pPr marL="0" indent="0">
                  <a:buNone/>
                </a:pPr>
                <a:r>
                  <a:rPr lang="it-IT" dirty="0" smtClean="0"/>
                  <a:t>Or, </a:t>
                </a:r>
                <a:r>
                  <a:rPr lang="it-IT" dirty="0" err="1" smtClean="0"/>
                  <a:t>altogether</a:t>
                </a:r>
                <a:r>
                  <a:rPr lang="it-IT" dirty="0" smtClean="0"/>
                  <a:t>, </a:t>
                </a:r>
                <a:r>
                  <a:rPr lang="it-IT" dirty="0" err="1" smtClean="0"/>
                  <a:t>as</a:t>
                </a:r>
                <a:r>
                  <a:rPr lang="it-IT" dirty="0" smtClean="0"/>
                  <a:t> a </a:t>
                </a:r>
                <a:r>
                  <a:rPr lang="it-IT" dirty="0" err="1" smtClean="0"/>
                  <a:t>matrix</a:t>
                </a:r>
                <a:r>
                  <a:rPr lang="it-IT" dirty="0" smtClean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𝑋𝑌𝑍</m:t>
                      </m:r>
                      <m:r>
                        <a:rPr 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ctrlPr>
                                  <a:rPr lang="it-IT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it-IT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it-IT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it-IT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ctrlPr>
                                  <a:rPr lang="it-IT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00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it-IT" i="1">
                                          <a:solidFill>
                                            <a:srgbClr val="00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it-IT" i="1">
                                          <a:solidFill>
                                            <a:srgbClr val="00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it-IT" i="1">
                                          <a:solidFill>
                                            <a:srgbClr val="00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ctrlPr>
                                  <a:rPr lang="it-IT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it-IT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it-IT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it-IT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it-IT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it-IT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it-IT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00FF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it-IT" i="1">
                                          <a:solidFill>
                                            <a:srgbClr val="00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it-IT" i="1">
                                          <a:solidFill>
                                            <a:srgbClr val="00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it-IT" i="1">
                                          <a:solidFill>
                                            <a:srgbClr val="00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it-IT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it-IT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it-IT" i="1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dirty="0" smtClean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610" t="-1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505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1" y="260350"/>
            <a:ext cx="7704088" cy="504825"/>
          </a:xfrm>
        </p:spPr>
        <p:txBody>
          <a:bodyPr/>
          <a:lstStyle/>
          <a:p>
            <a:r>
              <a:rPr lang="it-IT" dirty="0" err="1" smtClean="0"/>
              <a:t>Rotation</a:t>
            </a:r>
            <a:r>
              <a:rPr lang="it-IT" dirty="0" smtClean="0"/>
              <a:t> Matrix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1116013" y="1341438"/>
                <a:ext cx="7848475" cy="478472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it-IT" dirty="0" smtClean="0"/>
                  <a:t>Axes are </a:t>
                </a:r>
                <a:r>
                  <a:rPr lang="it-IT" dirty="0" err="1" smtClean="0">
                    <a:solidFill>
                      <a:srgbClr val="FFC000"/>
                    </a:solidFill>
                  </a:rPr>
                  <a:t>mutually</a:t>
                </a:r>
                <a:r>
                  <a:rPr lang="it-IT" dirty="0" smtClean="0">
                    <a:solidFill>
                      <a:srgbClr val="FFC000"/>
                    </a:solidFill>
                  </a:rPr>
                  <a:t> </a:t>
                </a:r>
                <a:r>
                  <a:rPr lang="it-IT" dirty="0" err="1" smtClean="0">
                    <a:solidFill>
                      <a:srgbClr val="FFC000"/>
                    </a:solidFill>
                  </a:rPr>
                  <a:t>orthogonal</a:t>
                </a:r>
                <a:r>
                  <a:rPr lang="it-IT" dirty="0" smtClean="0">
                    <a:solidFill>
                      <a:srgbClr val="FFC000"/>
                    </a:solidFill>
                  </a:rPr>
                  <a:t> </a:t>
                </a:r>
                <a:r>
                  <a:rPr lang="it-IT" dirty="0" err="1" smtClean="0"/>
                  <a:t>as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their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mutial</a:t>
                </a:r>
                <a:r>
                  <a:rPr lang="it-IT" dirty="0" smtClean="0"/>
                  <a:t> dot </a:t>
                </a:r>
                <a:r>
                  <a:rPr lang="it-IT" dirty="0" err="1" smtClean="0"/>
                  <a:t>products</a:t>
                </a:r>
                <a:r>
                  <a:rPr lang="it-IT" dirty="0" smtClean="0"/>
                  <a:t> are </a:t>
                </a:r>
                <a:r>
                  <a:rPr lang="it-IT" dirty="0" err="1" smtClean="0"/>
                  <a:t>null</a:t>
                </a:r>
                <a:r>
                  <a:rPr lang="it-IT" dirty="0" smtClean="0"/>
                  <a:t>:</a:t>
                </a:r>
              </a:p>
              <a:p>
                <a:pPr marL="0" indent="0">
                  <a:buNone/>
                </a:pPr>
                <a:endParaRPr lang="it-IT" sz="12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it-IT" i="1" smtClean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  <m:e>
                            <m:r>
                              <a:rPr lang="it-IT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it-IT" b="0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  <m:e>
                            <m:r>
                              <a:rPr lang="it-IT" b="0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it-IT" i="1" smtClean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mr>
                      </m:m>
                    </m:oMath>
                  </m:oMathPara>
                </a14:m>
                <a:endParaRPr lang="it-IT" b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it-IT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it-IT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it-IT" b="0" i="1" smtClean="0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b="0" i="1" smtClean="0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b="0" i="1" smtClean="0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it-IT" b="0" i="1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it-IT" b="0" i="1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it-IT" b="0" i="1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b="0" dirty="0" smtClean="0"/>
              </a:p>
              <a:p>
                <a:pPr marL="0" indent="0">
                  <a:buNone/>
                </a:pPr>
                <a:endParaRPr lang="it-IT" b="0" dirty="0" smtClean="0"/>
              </a:p>
              <a:p>
                <a:pPr marL="0" indent="0">
                  <a:buNone/>
                </a:pPr>
                <a:r>
                  <a:rPr lang="it-IT" dirty="0" err="1"/>
                  <a:t>Axes</a:t>
                </a:r>
                <a:r>
                  <a:rPr lang="it-IT" dirty="0"/>
                  <a:t> </a:t>
                </a:r>
                <a:r>
                  <a:rPr lang="it-IT" dirty="0" smtClean="0"/>
                  <a:t>are </a:t>
                </a:r>
                <a:r>
                  <a:rPr lang="it-IT" dirty="0" err="1" smtClean="0"/>
                  <a:t>also</a:t>
                </a:r>
                <a:r>
                  <a:rPr lang="it-IT" dirty="0" smtClean="0"/>
                  <a:t> </a:t>
                </a:r>
                <a:r>
                  <a:rPr lang="it-IT" dirty="0" err="1" smtClean="0">
                    <a:solidFill>
                      <a:srgbClr val="FFC000"/>
                    </a:solidFill>
                  </a:rPr>
                  <a:t>unit-length</a:t>
                </a:r>
                <a:r>
                  <a:rPr lang="it-IT" dirty="0" smtClean="0">
                    <a:solidFill>
                      <a:srgbClr val="FFC000"/>
                    </a:solidFill>
                  </a:rPr>
                  <a:t> </a:t>
                </a:r>
                <a:r>
                  <a:rPr lang="it-IT" dirty="0" err="1" smtClean="0"/>
                  <a:t>as</a:t>
                </a:r>
                <a:r>
                  <a:rPr lang="it-IT" dirty="0" smtClean="0"/>
                  <a:t> </a:t>
                </a:r>
                <a:r>
                  <a:rPr lang="it-IT" dirty="0" err="1"/>
                  <a:t>their</a:t>
                </a:r>
                <a:r>
                  <a:rPr lang="it-IT" dirty="0"/>
                  <a:t> </a:t>
                </a:r>
                <a:r>
                  <a:rPr lang="it-IT" dirty="0" err="1" smtClean="0"/>
                  <a:t>norm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is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unity</a:t>
                </a:r>
                <a:r>
                  <a:rPr lang="it-IT" dirty="0" smtClean="0"/>
                  <a:t>:</a:t>
                </a:r>
              </a:p>
              <a:p>
                <a:pPr marL="0" indent="0">
                  <a:buNone/>
                </a:pPr>
                <a:endParaRPr lang="it-IT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it-IT" b="0" i="1" smtClean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it-IT" b="0" i="1" smtClean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it-IT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it-IT" b="0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mr>
                      </m:m>
                    </m:oMath>
                  </m:oMathPara>
                </a14:m>
                <a:endParaRPr lang="it-IT" dirty="0"/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6013" y="1341438"/>
                <a:ext cx="7848475" cy="4784725"/>
              </a:xfrm>
              <a:blipFill rotWithShape="0">
                <a:blip r:embed="rId2"/>
                <a:stretch>
                  <a:fillRect l="-1553" t="-1274" r="-1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395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1" y="260350"/>
            <a:ext cx="7704088" cy="504825"/>
          </a:xfrm>
        </p:spPr>
        <p:txBody>
          <a:bodyPr/>
          <a:lstStyle/>
          <a:p>
            <a:r>
              <a:rPr lang="it-IT" dirty="0" err="1" smtClean="0"/>
              <a:t>Rotation</a:t>
            </a:r>
            <a:r>
              <a:rPr lang="it-IT" dirty="0" smtClean="0"/>
              <a:t> Matrix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1116013" y="1341438"/>
                <a:ext cx="7920483" cy="478472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s-ES" dirty="0" smtClean="0"/>
                  <a:t>Axes</a:t>
                </a:r>
                <a:r>
                  <a:rPr lang="es-ES" dirty="0"/>
                  <a:t> of </a:t>
                </a:r>
                <a:r>
                  <a:rPr lang="es-ES" dirty="0" err="1">
                    <a:solidFill>
                      <a:srgbClr val="FF0000"/>
                    </a:solidFill>
                  </a:rPr>
                  <a:t>rotated</a:t>
                </a:r>
                <a:r>
                  <a:rPr lang="es-ES" dirty="0">
                    <a:solidFill>
                      <a:srgbClr val="FF0000"/>
                    </a:solidFill>
                  </a:rPr>
                  <a:t> </a:t>
                </a:r>
                <a:r>
                  <a:rPr lang="es-ES" dirty="0" err="1">
                    <a:solidFill>
                      <a:srgbClr val="FF0000"/>
                    </a:solidFill>
                  </a:rPr>
                  <a:t>frames</a:t>
                </a:r>
                <a:r>
                  <a:rPr lang="es-ES" dirty="0">
                    <a:solidFill>
                      <a:srgbClr val="FF0000"/>
                    </a:solidFill>
                  </a:rPr>
                  <a:t> </a:t>
                </a:r>
                <a:r>
                  <a:rPr lang="es-ES" dirty="0" smtClean="0">
                    <a:solidFill>
                      <a:srgbClr val="FF0000"/>
                    </a:solidFill>
                  </a:rPr>
                  <a:t>X’Y’Z’ </a:t>
                </a:r>
                <a:r>
                  <a:rPr lang="es-ES" dirty="0" smtClean="0"/>
                  <a:t>(</a:t>
                </a:r>
                <a:r>
                  <a:rPr lang="es-ES" dirty="0" err="1" smtClean="0"/>
                  <a:t>e.g</a:t>
                </a:r>
                <a:r>
                  <a:rPr lang="es-ES" dirty="0"/>
                  <a:t>. </a:t>
                </a:r>
                <a:r>
                  <a:rPr lang="es-ES" dirty="0" err="1"/>
                  <a:t>Body-Fixed</a:t>
                </a:r>
                <a:r>
                  <a:rPr lang="es-ES" dirty="0"/>
                  <a:t>) can </a:t>
                </a:r>
                <a:r>
                  <a:rPr lang="es-ES" dirty="0" err="1"/>
                  <a:t>also</a:t>
                </a:r>
                <a:r>
                  <a:rPr lang="es-ES" dirty="0"/>
                  <a:t> be </a:t>
                </a:r>
                <a:r>
                  <a:rPr lang="es-ES" dirty="0" err="1"/>
                  <a:t>expressed</a:t>
                </a:r>
                <a:r>
                  <a:rPr lang="es-ES" dirty="0"/>
                  <a:t> as </a:t>
                </a:r>
                <a:r>
                  <a:rPr lang="es-ES" dirty="0" err="1" smtClean="0"/>
                  <a:t>three</a:t>
                </a:r>
                <a:r>
                  <a:rPr lang="es-ES" dirty="0" smtClean="0"/>
                  <a:t> 3-D </a:t>
                </a:r>
                <a:r>
                  <a:rPr lang="es-ES" dirty="0" err="1" smtClean="0"/>
                  <a:t>vectors</a:t>
                </a:r>
                <a:r>
                  <a:rPr lang="es-ES" dirty="0" smtClean="0"/>
                  <a:t>.</a:t>
                </a:r>
              </a:p>
              <a:p>
                <a:pPr marL="0" indent="0">
                  <a:buNone/>
                </a:pPr>
                <a:r>
                  <a:rPr lang="es-ES" dirty="0" err="1" smtClean="0"/>
                  <a:t>For</a:t>
                </a:r>
                <a:r>
                  <a:rPr lang="es-ES" dirty="0" smtClean="0"/>
                  <a:t> </a:t>
                </a:r>
                <a:r>
                  <a:rPr lang="es-ES" dirty="0" err="1" smtClean="0"/>
                  <a:t>instance</a:t>
                </a:r>
                <a:r>
                  <a:rPr lang="es-ES" dirty="0" smtClean="0"/>
                  <a:t>:</a:t>
                </a:r>
              </a:p>
              <a:p>
                <a:pPr marL="0" indent="0">
                  <a:buNone/>
                </a:pPr>
                <a:endParaRPr lang="es-ES" sz="12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it-IT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ctrlPr>
                                  <a:rPr lang="it-IT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0000"/>
                                          </a:solidFill>
                                        </a:rPr>
                                        <m:t>0.959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0000"/>
                                          </a:solidFill>
                                        </a:rPr>
                                        <m:t>−0.1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b="0" i="0" dirty="0" smtClean="0">
                                          <a:solidFill>
                                            <a:srgbClr val="FF0000"/>
                                          </a:solidFill>
                                        </a:rPr>
                                        <m:t>10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0000"/>
                                          </a:solidFill>
                                        </a:rPr>
                                        <m:t>−0.260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r>
                              <a:rPr lang="it-IT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ctrlPr>
                                  <a:rPr lang="it-IT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0000"/>
                                          </a:solidFill>
                                        </a:rPr>
                                        <m:t>0.142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0000"/>
                                          </a:solidFill>
                                        </a:rPr>
                                        <m:t>0.98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b="0" i="0" dirty="0" smtClean="0">
                                          <a:solidFill>
                                            <a:srgbClr val="FF0000"/>
                                          </a:solidFill>
                                        </a:rPr>
                                        <m:t>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0000"/>
                                          </a:solidFill>
                                        </a:rPr>
                                        <m:t>0.1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b="0" i="0" dirty="0" smtClean="0">
                                          <a:solidFill>
                                            <a:srgbClr val="FF0000"/>
                                          </a:solidFill>
                                        </a:rPr>
                                        <m:t>10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r>
                              <a:rPr lang="it-IT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ctrlPr>
                                  <a:rPr lang="it-IT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0000"/>
                                          </a:solidFill>
                                        </a:rPr>
                                        <m:t>0.244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0000"/>
                                          </a:solidFill>
                                        </a:rPr>
                                        <m:t>−0.142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0000"/>
                                          </a:solidFill>
                                        </a:rPr>
                                        <m:t>0.959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it-IT" dirty="0"/>
              </a:p>
              <a:p>
                <a:pPr marL="0" indent="0">
                  <a:buNone/>
                </a:pPr>
                <a:endParaRPr lang="it-IT" sz="1200" dirty="0" smtClean="0"/>
              </a:p>
              <a:p>
                <a:pPr marL="0" indent="0">
                  <a:buNone/>
                </a:pPr>
                <a:r>
                  <a:rPr lang="it-IT" dirty="0" smtClean="0"/>
                  <a:t>Or </a:t>
                </a:r>
                <a:r>
                  <a:rPr lang="it-IT" dirty="0" err="1" smtClean="0"/>
                  <a:t>again</a:t>
                </a:r>
                <a:r>
                  <a:rPr lang="it-IT" dirty="0" smtClean="0"/>
                  <a:t> </a:t>
                </a:r>
                <a:r>
                  <a:rPr lang="it-IT" dirty="0" err="1"/>
                  <a:t>as</a:t>
                </a:r>
                <a:r>
                  <a:rPr lang="it-IT" dirty="0"/>
                  <a:t> a </a:t>
                </a:r>
                <a:r>
                  <a:rPr lang="it-IT" dirty="0" err="1"/>
                  <a:t>matrix</a:t>
                </a:r>
                <a:r>
                  <a:rPr lang="it-IT" dirty="0" smtClean="0"/>
                  <a:t>:</a:t>
                </a:r>
              </a:p>
              <a:p>
                <a:pPr marL="0" indent="0">
                  <a:buNone/>
                </a:pPr>
                <a:endParaRPr lang="it-IT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𝑋𝑌𝑍</m:t>
                      </m:r>
                      <m:r>
                        <a:rPr 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0.959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0.142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0.244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−0.1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10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0.98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−0.142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−0.260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0.1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10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0.959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6013" y="1341438"/>
                <a:ext cx="7920483" cy="4784725"/>
              </a:xfrm>
              <a:blipFill rotWithShape="0">
                <a:blip r:embed="rId2"/>
                <a:stretch>
                  <a:fillRect l="-1540" t="-1274" b="-1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557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1" y="260350"/>
            <a:ext cx="7704088" cy="504825"/>
          </a:xfrm>
        </p:spPr>
        <p:txBody>
          <a:bodyPr/>
          <a:lstStyle/>
          <a:p>
            <a:r>
              <a:rPr lang="it-IT" dirty="0" err="1" smtClean="0"/>
              <a:t>Rotation</a:t>
            </a:r>
            <a:r>
              <a:rPr lang="it-IT" dirty="0" smtClean="0"/>
              <a:t> Matrix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1116013" y="1341438"/>
                <a:ext cx="7920483" cy="4784725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𝑋𝑌𝑍</m:t>
                      </m:r>
                      <m:r>
                        <a:rPr 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0.959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0.142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0.244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−0.1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10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0.98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−0.142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−0.260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0.1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10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0.959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6013" y="1341438"/>
                <a:ext cx="7920483" cy="4784725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2718552"/>
            <a:ext cx="5350371" cy="395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1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1" y="260350"/>
            <a:ext cx="7704088" cy="504825"/>
          </a:xfrm>
        </p:spPr>
        <p:txBody>
          <a:bodyPr/>
          <a:lstStyle/>
          <a:p>
            <a:r>
              <a:rPr lang="it-IT" dirty="0" err="1" smtClean="0"/>
              <a:t>Rotation</a:t>
            </a:r>
            <a:r>
              <a:rPr lang="it-IT" dirty="0" smtClean="0"/>
              <a:t> Matrix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1116013" y="1341438"/>
                <a:ext cx="7848475" cy="478472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it-IT" dirty="0" err="1" smtClean="0"/>
                  <a:t>Axes</a:t>
                </a:r>
                <a:r>
                  <a:rPr lang="it-IT" dirty="0" smtClean="0"/>
                  <a:t> are </a:t>
                </a:r>
                <a:r>
                  <a:rPr lang="it-IT" dirty="0" err="1" smtClean="0"/>
                  <a:t>again</a:t>
                </a:r>
                <a:r>
                  <a:rPr lang="it-IT" dirty="0" smtClean="0"/>
                  <a:t> </a:t>
                </a:r>
                <a:r>
                  <a:rPr lang="it-IT" dirty="0" err="1" smtClean="0">
                    <a:solidFill>
                      <a:srgbClr val="FFC000"/>
                    </a:solidFill>
                  </a:rPr>
                  <a:t>mutually</a:t>
                </a:r>
                <a:r>
                  <a:rPr lang="it-IT" dirty="0" smtClean="0">
                    <a:solidFill>
                      <a:srgbClr val="FFC000"/>
                    </a:solidFill>
                  </a:rPr>
                  <a:t> </a:t>
                </a:r>
                <a:r>
                  <a:rPr lang="it-IT" dirty="0" err="1" smtClean="0">
                    <a:solidFill>
                      <a:srgbClr val="FFC000"/>
                    </a:solidFill>
                  </a:rPr>
                  <a:t>orthogonal</a:t>
                </a:r>
                <a:r>
                  <a:rPr lang="it-IT" dirty="0" smtClean="0">
                    <a:solidFill>
                      <a:srgbClr val="FFC000"/>
                    </a:solidFill>
                  </a:rPr>
                  <a:t> </a:t>
                </a:r>
                <a:r>
                  <a:rPr lang="it-IT" dirty="0" err="1" smtClean="0"/>
                  <a:t>as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their</a:t>
                </a:r>
                <a:r>
                  <a:rPr lang="it-IT" dirty="0" smtClean="0"/>
                  <a:t> dot </a:t>
                </a:r>
                <a:r>
                  <a:rPr lang="it-IT" dirty="0" err="1" smtClean="0"/>
                  <a:t>products</a:t>
                </a:r>
                <a:r>
                  <a:rPr lang="it-IT" dirty="0" smtClean="0"/>
                  <a:t> are </a:t>
                </a:r>
                <a:r>
                  <a:rPr lang="it-IT" dirty="0" err="1" smtClean="0"/>
                  <a:t>null</a:t>
                </a:r>
                <a:r>
                  <a:rPr lang="it-IT" dirty="0" smtClean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′=0</m:t>
                            </m:r>
                          </m:e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′∗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mr>
                      </m:m>
                    </m:oMath>
                  </m:oMathPara>
                </a14:m>
                <a:endParaRPr lang="it-IT" b="0" dirty="0" smtClean="0"/>
              </a:p>
              <a:p>
                <a:pPr marL="0" indent="0">
                  <a:buNone/>
                </a:pPr>
                <a:endParaRPr lang="it-IT" b="0" dirty="0" smtClean="0"/>
              </a:p>
              <a:p>
                <a:pPr marL="0" indent="0">
                  <a:buNone/>
                </a:pPr>
                <a:r>
                  <a:rPr lang="it-IT" dirty="0" err="1"/>
                  <a:t>Axes</a:t>
                </a:r>
                <a:r>
                  <a:rPr lang="it-IT" dirty="0"/>
                  <a:t> </a:t>
                </a:r>
                <a:r>
                  <a:rPr lang="it-IT" dirty="0" smtClean="0"/>
                  <a:t>are </a:t>
                </a:r>
                <a:r>
                  <a:rPr lang="it-IT" dirty="0" err="1" smtClean="0"/>
                  <a:t>also</a:t>
                </a:r>
                <a:r>
                  <a:rPr lang="it-IT" dirty="0" smtClean="0"/>
                  <a:t> </a:t>
                </a:r>
                <a:r>
                  <a:rPr lang="it-IT" dirty="0" err="1" smtClean="0">
                    <a:solidFill>
                      <a:srgbClr val="FFC000"/>
                    </a:solidFill>
                  </a:rPr>
                  <a:t>unit-length</a:t>
                </a:r>
                <a:r>
                  <a:rPr lang="it-IT" dirty="0" smtClean="0">
                    <a:solidFill>
                      <a:srgbClr val="FFC000"/>
                    </a:solidFill>
                  </a:rPr>
                  <a:t> </a:t>
                </a:r>
                <a:r>
                  <a:rPr lang="it-IT" dirty="0" err="1" smtClean="0"/>
                  <a:t>as</a:t>
                </a:r>
                <a:r>
                  <a:rPr lang="it-IT" dirty="0" smtClean="0"/>
                  <a:t> </a:t>
                </a:r>
                <a:r>
                  <a:rPr lang="it-IT" dirty="0" err="1"/>
                  <a:t>their</a:t>
                </a:r>
                <a:r>
                  <a:rPr lang="it-IT" dirty="0"/>
                  <a:t> </a:t>
                </a:r>
                <a:r>
                  <a:rPr lang="it-IT" dirty="0" err="1" smtClean="0"/>
                  <a:t>norm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is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unity</a:t>
                </a:r>
                <a:r>
                  <a:rPr lang="it-IT" dirty="0" smtClean="0"/>
                  <a:t>:</a:t>
                </a:r>
                <a:endParaRPr lang="it-IT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′=1</m:t>
                            </m:r>
                          </m:e>
                          <m:e>
                            <m:sSup>
                              <m:sSup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′=1</m:t>
                            </m:r>
                          </m:e>
                          <m:e>
                            <m:sSup>
                              <m:sSup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′=1</m:t>
                            </m:r>
                          </m:e>
                        </m:mr>
                      </m:m>
                    </m:oMath>
                  </m:oMathPara>
                </a14:m>
                <a:endParaRPr lang="it-IT" dirty="0"/>
              </a:p>
              <a:p>
                <a:pPr marL="0" indent="0">
                  <a:buNone/>
                </a:pPr>
                <a:endParaRPr lang="it-IT" dirty="0" smtClean="0"/>
              </a:p>
              <a:p>
                <a:pPr marL="0" indent="0">
                  <a:buNone/>
                </a:pPr>
                <a:r>
                  <a:rPr lang="it-IT" dirty="0" err="1" smtClean="0"/>
                  <a:t>Try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yourself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if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you</a:t>
                </a:r>
                <a:r>
                  <a:rPr lang="it-IT" dirty="0" smtClean="0"/>
                  <a:t> do </a:t>
                </a:r>
                <a:r>
                  <a:rPr lang="it-IT" dirty="0" err="1" smtClean="0"/>
                  <a:t>not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believe</a:t>
                </a:r>
                <a:r>
                  <a:rPr lang="it-IT" dirty="0" smtClean="0"/>
                  <a:t>…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6013" y="1341438"/>
                <a:ext cx="7848475" cy="4784725"/>
              </a:xfrm>
              <a:blipFill rotWithShape="0">
                <a:blip r:embed="rId2"/>
                <a:stretch>
                  <a:fillRect l="-1553" t="-1274" r="-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959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1" y="260350"/>
            <a:ext cx="7704088" cy="504825"/>
          </a:xfrm>
        </p:spPr>
        <p:txBody>
          <a:bodyPr/>
          <a:lstStyle/>
          <a:p>
            <a:r>
              <a:rPr lang="it-IT" dirty="0" err="1" smtClean="0"/>
              <a:t>Rotation</a:t>
            </a:r>
            <a:r>
              <a:rPr lang="it-IT" dirty="0" smtClean="0"/>
              <a:t> Matrix</a:t>
            </a: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6013" y="1341438"/>
            <a:ext cx="7776467" cy="4784725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A </a:t>
            </a:r>
            <a:r>
              <a:rPr lang="it-IT" dirty="0" err="1" smtClean="0">
                <a:solidFill>
                  <a:srgbClr val="FF0000"/>
                </a:solidFill>
              </a:rPr>
              <a:t>rotation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matrix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/>
              <a:t>can be </a:t>
            </a:r>
            <a:r>
              <a:rPr lang="it-IT" dirty="0" err="1" smtClean="0"/>
              <a:t>derived</a:t>
            </a:r>
            <a:r>
              <a:rPr lang="it-IT" dirty="0" smtClean="0"/>
              <a:t> from </a:t>
            </a:r>
            <a:r>
              <a:rPr lang="it-IT" dirty="0" err="1" smtClean="0">
                <a:solidFill>
                  <a:srgbClr val="FF0000"/>
                </a:solidFill>
              </a:rPr>
              <a:t>rotation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axis</a:t>
            </a:r>
            <a:r>
              <a:rPr lang="it-IT" dirty="0" smtClean="0">
                <a:solidFill>
                  <a:srgbClr val="FF0000"/>
                </a:solidFill>
              </a:rPr>
              <a:t> + angle</a:t>
            </a:r>
            <a:r>
              <a:rPr lang="it-IT" dirty="0" smtClean="0"/>
              <a:t>. From Wikipedia: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/>
              <a:t>Viceversa (from </a:t>
            </a:r>
            <a:r>
              <a:rPr lang="it-IT" dirty="0" err="1">
                <a:solidFill>
                  <a:srgbClr val="FF0000"/>
                </a:solidFill>
              </a:rPr>
              <a:t>rotation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matrix</a:t>
            </a:r>
            <a:r>
              <a:rPr lang="it-IT" dirty="0"/>
              <a:t> </a:t>
            </a:r>
            <a:r>
              <a:rPr lang="it-IT" dirty="0" smtClean="0"/>
              <a:t>to </a:t>
            </a:r>
            <a:r>
              <a:rPr lang="it-IT" dirty="0" err="1" smtClean="0">
                <a:solidFill>
                  <a:srgbClr val="FF0000"/>
                </a:solidFill>
              </a:rPr>
              <a:t>axis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>
                <a:solidFill>
                  <a:srgbClr val="FF0000"/>
                </a:solidFill>
              </a:rPr>
              <a:t>+ angle</a:t>
            </a:r>
            <a:r>
              <a:rPr lang="it-IT" dirty="0" smtClean="0"/>
              <a:t>):</a:t>
            </a:r>
          </a:p>
          <a:p>
            <a:pPr marL="0" indent="0">
              <a:buNone/>
            </a:pPr>
            <a:r>
              <a:rPr lang="it-IT" dirty="0" err="1"/>
              <a:t>r</a:t>
            </a:r>
            <a:r>
              <a:rPr lang="it-IT" dirty="0" err="1" smtClean="0"/>
              <a:t>otation</a:t>
            </a:r>
            <a:r>
              <a:rPr lang="it-IT" dirty="0" smtClean="0"/>
              <a:t> </a:t>
            </a:r>
            <a:r>
              <a:rPr lang="it-IT" dirty="0" err="1" smtClean="0"/>
              <a:t>axis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the </a:t>
            </a:r>
            <a:r>
              <a:rPr lang="it-IT" dirty="0" err="1" smtClean="0"/>
              <a:t>only</a:t>
            </a:r>
            <a:r>
              <a:rPr lang="it-IT" dirty="0" smtClean="0"/>
              <a:t> non-</a:t>
            </a:r>
            <a:r>
              <a:rPr lang="it-IT" dirty="0" err="1" smtClean="0"/>
              <a:t>complex</a:t>
            </a:r>
            <a:r>
              <a:rPr lang="it-IT" dirty="0" smtClean="0"/>
              <a:t> </a:t>
            </a:r>
            <a:r>
              <a:rPr lang="it-IT" dirty="0" err="1" smtClean="0">
                <a:solidFill>
                  <a:srgbClr val="FF9900"/>
                </a:solidFill>
              </a:rPr>
              <a:t>eigenvector</a:t>
            </a:r>
            <a:r>
              <a:rPr lang="it-IT" dirty="0" smtClean="0">
                <a:solidFill>
                  <a:srgbClr val="FF9900"/>
                </a:solidFill>
              </a:rPr>
              <a:t> </a:t>
            </a:r>
            <a:r>
              <a:rPr lang="it-IT" dirty="0" smtClean="0"/>
              <a:t>of the </a:t>
            </a:r>
            <a:r>
              <a:rPr lang="it-IT" dirty="0" err="1" smtClean="0"/>
              <a:t>rotation</a:t>
            </a:r>
            <a:r>
              <a:rPr lang="it-IT" dirty="0" smtClean="0"/>
              <a:t> </a:t>
            </a:r>
            <a:r>
              <a:rPr lang="it-IT" dirty="0" err="1" smtClean="0"/>
              <a:t>matrix</a:t>
            </a:r>
            <a:endParaRPr lang="it-IT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5806"/>
            <a:ext cx="9144000" cy="206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Circular</a:t>
            </a:r>
            <a:r>
              <a:rPr lang="it-IT" dirty="0" smtClean="0"/>
              <a:t> </a:t>
            </a:r>
            <a:r>
              <a:rPr lang="it-IT" dirty="0" err="1" smtClean="0"/>
              <a:t>Orbit</a:t>
            </a:r>
            <a:endParaRPr lang="it-IT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C8DAF-9F0B-4E73-AD4B-9EC43806CC7C}" type="slidenum">
              <a:rPr lang="it-IT" altLang="it-IT" smtClean="0"/>
              <a:pPr/>
              <a:t>8</a:t>
            </a:fld>
            <a:endParaRPr lang="it-IT" altLang="it-IT" dirty="0"/>
          </a:p>
        </p:txBody>
      </p:sp>
      <p:sp>
        <p:nvSpPr>
          <p:cNvPr id="10" name="Oval 9"/>
          <p:cNvSpPr/>
          <p:nvPr/>
        </p:nvSpPr>
        <p:spPr>
          <a:xfrm>
            <a:off x="6012160" y="3429000"/>
            <a:ext cx="1440160" cy="14265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 10"/>
          <p:cNvSpPr/>
          <p:nvPr/>
        </p:nvSpPr>
        <p:spPr>
          <a:xfrm>
            <a:off x="5292080" y="2708920"/>
            <a:ext cx="2880320" cy="28803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0" name="Group 19"/>
          <p:cNvGrpSpPr/>
          <p:nvPr/>
        </p:nvGrpSpPr>
        <p:grpSpPr>
          <a:xfrm>
            <a:off x="6732240" y="2092832"/>
            <a:ext cx="1440160" cy="616088"/>
            <a:chOff x="4572000" y="1372752"/>
            <a:chExt cx="1440160" cy="616088"/>
          </a:xfrm>
        </p:grpSpPr>
        <p:cxnSp>
          <p:nvCxnSpPr>
            <p:cNvPr id="13" name="Straight Arrow Connector 12"/>
            <p:cNvCxnSpPr>
              <a:stCxn id="11" idx="0"/>
            </p:cNvCxnSpPr>
            <p:nvPr/>
          </p:nvCxnSpPr>
          <p:spPr>
            <a:xfrm>
              <a:off x="4572000" y="1988840"/>
              <a:ext cx="1440160" cy="0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097155" y="1372752"/>
              <a:ext cx="4587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dirty="0" smtClean="0">
                  <a:solidFill>
                    <a:srgbClr val="00FF00"/>
                  </a:solidFill>
                </a:rPr>
                <a:t>V</a:t>
              </a:r>
              <a:endParaRPr lang="it-IT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27269" y="2708920"/>
            <a:ext cx="704971" cy="1008112"/>
            <a:chOff x="3867029" y="1988840"/>
            <a:chExt cx="704971" cy="1008112"/>
          </a:xfrm>
        </p:grpSpPr>
        <p:cxnSp>
          <p:nvCxnSpPr>
            <p:cNvPr id="14" name="Straight Arrow Connector 13"/>
            <p:cNvCxnSpPr>
              <a:stCxn id="11" idx="0"/>
            </p:cNvCxnSpPr>
            <p:nvPr/>
          </p:nvCxnSpPr>
          <p:spPr>
            <a:xfrm>
              <a:off x="4572000" y="1988840"/>
              <a:ext cx="0" cy="100811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867029" y="2123202"/>
              <a:ext cx="662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dirty="0" err="1" smtClean="0">
                  <a:solidFill>
                    <a:srgbClr val="FF0000"/>
                  </a:solidFill>
                </a:rPr>
                <a:t>Fg</a:t>
              </a:r>
              <a:endParaRPr lang="it-IT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016745" y="1772816"/>
            <a:ext cx="715495" cy="936104"/>
            <a:chOff x="5115188" y="918582"/>
            <a:chExt cx="715495" cy="936104"/>
          </a:xfrm>
        </p:grpSpPr>
        <p:cxnSp>
          <p:nvCxnSpPr>
            <p:cNvPr id="22" name="Straight Arrow Connector 21"/>
            <p:cNvCxnSpPr>
              <a:stCxn id="11" idx="0"/>
            </p:cNvCxnSpPr>
            <p:nvPr/>
          </p:nvCxnSpPr>
          <p:spPr>
            <a:xfrm flipV="1">
              <a:off x="5830683" y="918582"/>
              <a:ext cx="0" cy="936104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115188" y="918582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dirty="0" err="1" smtClean="0">
                  <a:solidFill>
                    <a:srgbClr val="00FF00"/>
                  </a:solidFill>
                </a:rPr>
                <a:t>Fv</a:t>
              </a:r>
              <a:endParaRPr lang="it-IT" dirty="0">
                <a:solidFill>
                  <a:srgbClr val="00FF00"/>
                </a:solidFill>
              </a:endParaRPr>
            </a:p>
          </p:txBody>
        </p:sp>
      </p:grpSp>
      <p:sp>
        <p:nvSpPr>
          <p:cNvPr id="28" name="Oval 27"/>
          <p:cNvSpPr/>
          <p:nvPr/>
        </p:nvSpPr>
        <p:spPr>
          <a:xfrm>
            <a:off x="6588224" y="2564904"/>
            <a:ext cx="288032" cy="2783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1" name="Group 30"/>
          <p:cNvGrpSpPr/>
          <p:nvPr/>
        </p:nvGrpSpPr>
        <p:grpSpPr>
          <a:xfrm>
            <a:off x="6732240" y="4149080"/>
            <a:ext cx="1440160" cy="628502"/>
            <a:chOff x="4308145" y="1947192"/>
            <a:chExt cx="1440160" cy="628502"/>
          </a:xfrm>
        </p:grpSpPr>
        <p:cxnSp>
          <p:nvCxnSpPr>
            <p:cNvPr id="32" name="Straight Arrow Connector 31"/>
            <p:cNvCxnSpPr>
              <a:endCxn id="11" idx="6"/>
            </p:cNvCxnSpPr>
            <p:nvPr/>
          </p:nvCxnSpPr>
          <p:spPr>
            <a:xfrm flipV="1">
              <a:off x="4308145" y="1947192"/>
              <a:ext cx="1440160" cy="1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366143" y="1990919"/>
              <a:ext cx="48122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3200" dirty="0" smtClean="0">
                  <a:solidFill>
                    <a:srgbClr val="002060"/>
                  </a:solidFill>
                </a:rPr>
                <a:t>R</a:t>
              </a:r>
              <a:endParaRPr lang="it-IT" dirty="0">
                <a:solidFill>
                  <a:srgbClr val="002060"/>
                </a:solidFill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5784926" y="2348880"/>
            <a:ext cx="731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 smtClean="0">
                <a:solidFill>
                  <a:srgbClr val="FFFF00"/>
                </a:solidFill>
              </a:rPr>
              <a:t>Ms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508104" y="4356393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chemeClr val="accent1"/>
                </a:solidFill>
              </a:rPr>
              <a:t>Me</a:t>
            </a:r>
            <a:endParaRPr lang="it-IT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it-IT" sz="3600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3600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3600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f>
                      <m:fPr>
                        <m:ctrlPr>
                          <a:rPr lang="it-IT" sz="3600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sz="3600" b="0" i="1" smtClean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3600" b="0" i="1" smtClean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it-IT" sz="3600" b="0" i="1" smtClean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it-IT" sz="3600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endParaRPr lang="it-IT" dirty="0" smtClean="0">
                  <a:solidFill>
                    <a:srgbClr val="FF000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it-IT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f>
                      <m:fPr>
                        <m:ctrlPr>
                          <a:rPr lang="it-IT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3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it-IT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sSub>
                          <m:sSubPr>
                            <m:ctrlPr>
                              <a:rPr lang="it-IT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it-IT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it-IT" sz="3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it-IT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it-IT" sz="36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it-IT" sz="3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360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</m:oMath>
                </a14:m>
                <a:r>
                  <a:rPr lang="it-IT" sz="3600" dirty="0" smtClean="0"/>
                  <a:t> (</a:t>
                </a:r>
                <a:r>
                  <a:rPr lang="it-IT" sz="3600" dirty="0" err="1" smtClean="0"/>
                  <a:t>equilibrium</a:t>
                </a:r>
                <a:r>
                  <a:rPr lang="it-IT" sz="3600" dirty="0" smtClean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it-IT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f>
                      <m:fPr>
                        <m:ctrlPr>
                          <a:rPr lang="it-IT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it-IT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sSub>
                          <m:sSubPr>
                            <m:ctrlPr>
                              <a:rPr lang="it-IT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it-IT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it-IT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it-IT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it-IT" sz="36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3600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3600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f>
                      <m:fPr>
                        <m:ctrlPr>
                          <a:rPr lang="it-IT" sz="3600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sz="3600" i="1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3600" i="1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it-IT" sz="3600" i="1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it-IT" sz="3600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endParaRPr lang="it-IT" sz="3600" dirty="0" smtClean="0"/>
              </a:p>
              <a:p>
                <a14:m>
                  <m:oMath xmlns:m="http://schemas.openxmlformats.org/officeDocument/2006/math">
                    <m:r>
                      <a:rPr lang="it-IT" sz="3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it-IT" sz="3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it-IT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it-IT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num>
                      <m:den>
                        <m:r>
                          <a:rPr lang="it-IT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it-IT" sz="36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360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it-IT" sz="3600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 smtClean="0"/>
              </a:p>
              <a:p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ontent Placeholder 3"/>
              <p:cNvSpPr txBox="1">
                <a:spLocks/>
              </p:cNvSpPr>
              <p:nvPr/>
            </p:nvSpPr>
            <p:spPr bwMode="auto">
              <a:xfrm>
                <a:off x="5393104" y="4918310"/>
                <a:ext cx="2678272" cy="1729191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>
                    <a:solidFill>
                      <a:srgbClr val="FFFF00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rgbClr val="FFFF00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rgbClr val="FFFF00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rgbClr val="FFFF00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00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00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00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00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i="1" kern="0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it-IT" sz="3600" i="1" ker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3600" i="1" kern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360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3600" i="1" ker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3600" i="1" ker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𝐺𝑀</m:t>
                                  </m:r>
                                </m:e>
                                <m:sub>
                                  <m:r>
                                    <a:rPr lang="it-IT" sz="3600" i="1" ker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sz="36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it-IT" kern="0" dirty="0" smtClean="0"/>
              </a:p>
            </p:txBody>
          </p:sp>
        </mc:Choice>
        <mc:Fallback xmlns="">
          <p:sp>
            <p:nvSpPr>
              <p:cNvPr id="49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3104" y="4918310"/>
                <a:ext cx="2678272" cy="17291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596493" y="5745716"/>
                <a:ext cx="1624099" cy="90178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i="1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it-IT" sz="2800" i="1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800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800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2800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sz="2800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it-IT" sz="2800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it-IT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493" y="5745716"/>
                <a:ext cx="1624099" cy="90178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111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49" grpId="1" uiExpand="1" build="allAtOnce" animBg="1"/>
      <p:bldP spid="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Quaternion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4784725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altLang="it-IT" dirty="0" smtClean="0"/>
                  <a:t>A </a:t>
                </a:r>
                <a:r>
                  <a:rPr lang="en-US" altLang="it-IT" dirty="0" smtClean="0">
                    <a:solidFill>
                      <a:srgbClr val="FF0000"/>
                    </a:solidFill>
                  </a:rPr>
                  <a:t>quaternion</a:t>
                </a:r>
                <a:r>
                  <a:rPr lang="en-US" altLang="it-IT" dirty="0" smtClean="0"/>
                  <a:t> is a more compact expression of a rotation. It is totally equivalent to a </a:t>
                </a:r>
                <a:r>
                  <a:rPr lang="en-US" altLang="it-IT" dirty="0" smtClean="0">
                    <a:solidFill>
                      <a:srgbClr val="FF0000"/>
                    </a:solidFill>
                  </a:rPr>
                  <a:t>rotation axis + angle</a:t>
                </a:r>
                <a:r>
                  <a:rPr lang="en-US" altLang="it-IT" dirty="0" smtClean="0"/>
                  <a:t>.</a:t>
                </a:r>
              </a:p>
              <a:p>
                <a:pPr marL="0" indent="0" eaLnBrk="1" hangingPunct="1">
                  <a:buNone/>
                </a:pPr>
                <a:r>
                  <a:rPr lang="en-US" altLang="it-IT" dirty="0"/>
                  <a:t>In mathematics, the quaternions are a number system that </a:t>
                </a:r>
                <a:r>
                  <a:rPr lang="en-US" altLang="it-IT" dirty="0">
                    <a:solidFill>
                      <a:srgbClr val="FFC000"/>
                    </a:solidFill>
                  </a:rPr>
                  <a:t>extends the complex numbers</a:t>
                </a:r>
                <a:r>
                  <a:rPr lang="en-US" altLang="it-IT" dirty="0" smtClean="0"/>
                  <a:t>.</a:t>
                </a:r>
              </a:p>
              <a:p>
                <a:pPr marL="0" indent="0" eaLnBrk="1" hangingPunct="1">
                  <a:buNone/>
                </a:pPr>
                <a:r>
                  <a:rPr lang="en-US" altLang="it-IT" dirty="0"/>
                  <a:t>Quaternions are </a:t>
                </a:r>
                <a:r>
                  <a:rPr lang="en-US" altLang="it-IT" dirty="0" smtClean="0"/>
                  <a:t>represented </a:t>
                </a:r>
                <a:r>
                  <a:rPr lang="en-US" altLang="it-IT" dirty="0"/>
                  <a:t>in the form:</a:t>
                </a:r>
              </a:p>
              <a:p>
                <a:pPr marL="0" indent="0" algn="ctr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it-IT" i="1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it-IT" i="1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altLang="it-IT" i="1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𝑏𝑖</m:t>
                      </m:r>
                      <m:r>
                        <a:rPr lang="en-US" altLang="it-IT" i="1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altLang="it-IT" i="1" dirty="0" err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it-IT" i="1" dirty="0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it-IT" i="1" dirty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altLang="it-IT" i="1" dirty="0" err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it-IT" i="1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altLang="it-IT" dirty="0"/>
              </a:p>
              <a:p>
                <a:pPr marL="0" indent="0" eaLnBrk="1" hangingPunct="1">
                  <a:buNone/>
                </a:pPr>
                <a:r>
                  <a:rPr lang="en-US" altLang="it-IT" dirty="0" smtClean="0"/>
                  <a:t>where </a:t>
                </a:r>
                <a:r>
                  <a:rPr lang="en-US" altLang="it-IT" dirty="0">
                    <a:solidFill>
                      <a:srgbClr val="FFC000"/>
                    </a:solidFill>
                  </a:rPr>
                  <a:t>a</a:t>
                </a:r>
                <a:r>
                  <a:rPr lang="en-US" altLang="it-IT" dirty="0"/>
                  <a:t>, </a:t>
                </a:r>
                <a:r>
                  <a:rPr lang="en-US" altLang="it-IT" dirty="0">
                    <a:solidFill>
                      <a:srgbClr val="FFC000"/>
                    </a:solidFill>
                  </a:rPr>
                  <a:t>b</a:t>
                </a:r>
                <a:r>
                  <a:rPr lang="en-US" altLang="it-IT" dirty="0"/>
                  <a:t>, </a:t>
                </a:r>
                <a:r>
                  <a:rPr lang="en-US" altLang="it-IT" dirty="0">
                    <a:solidFill>
                      <a:srgbClr val="FFC000"/>
                    </a:solidFill>
                  </a:rPr>
                  <a:t>c</a:t>
                </a:r>
                <a:r>
                  <a:rPr lang="en-US" altLang="it-IT" dirty="0"/>
                  <a:t>, and </a:t>
                </a:r>
                <a:r>
                  <a:rPr lang="en-US" altLang="it-IT" dirty="0">
                    <a:solidFill>
                      <a:srgbClr val="FFC000"/>
                    </a:solidFill>
                  </a:rPr>
                  <a:t>d</a:t>
                </a:r>
                <a:r>
                  <a:rPr lang="en-US" altLang="it-IT" dirty="0"/>
                  <a:t> are real numbers, and </a:t>
                </a:r>
                <a:r>
                  <a:rPr lang="en-US" altLang="it-IT" dirty="0" err="1">
                    <a:solidFill>
                      <a:srgbClr val="FF0000"/>
                    </a:solidFill>
                  </a:rPr>
                  <a:t>i</a:t>
                </a:r>
                <a:r>
                  <a:rPr lang="en-US" altLang="it-IT" dirty="0"/>
                  <a:t>, </a:t>
                </a:r>
                <a:r>
                  <a:rPr lang="en-US" altLang="it-IT" dirty="0">
                    <a:solidFill>
                      <a:srgbClr val="00FF00"/>
                    </a:solidFill>
                  </a:rPr>
                  <a:t>j</a:t>
                </a:r>
                <a:r>
                  <a:rPr lang="en-US" altLang="it-IT" dirty="0"/>
                  <a:t>, </a:t>
                </a:r>
                <a:r>
                  <a:rPr lang="en-US" altLang="it-IT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k</a:t>
                </a:r>
                <a:r>
                  <a:rPr lang="en-US" altLang="it-IT" dirty="0" smtClean="0"/>
                  <a:t> </a:t>
                </a:r>
                <a:r>
                  <a:rPr lang="en-US" altLang="it-IT" dirty="0"/>
                  <a:t>are the fundamental </a:t>
                </a:r>
                <a:r>
                  <a:rPr lang="en-US" altLang="it-IT" dirty="0">
                    <a:solidFill>
                      <a:srgbClr val="FFC000"/>
                    </a:solidFill>
                  </a:rPr>
                  <a:t>quaternion units</a:t>
                </a:r>
                <a:endParaRPr lang="en-US" altLang="it-IT" dirty="0" smtClean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4784725"/>
              </a:xfrm>
              <a:blipFill rotWithShape="0">
                <a:blip r:embed="rId3"/>
                <a:stretch>
                  <a:fillRect l="-1552" t="-1274" r="-1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80</a:t>
            </a:fld>
            <a:endParaRPr lang="it-IT" altLang="it-IT" dirty="0"/>
          </a:p>
        </p:txBody>
      </p:sp>
      <p:sp>
        <p:nvSpPr>
          <p:cNvPr id="5" name="Oval 4"/>
          <p:cNvSpPr/>
          <p:nvPr/>
        </p:nvSpPr>
        <p:spPr>
          <a:xfrm>
            <a:off x="3155722" y="4021106"/>
            <a:ext cx="1728192" cy="6480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44516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Quaternion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704459" cy="4784725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Given a </a:t>
                </a:r>
                <a:r>
                  <a:rPr lang="it-IT" altLang="it-IT" dirty="0" err="1" smtClean="0"/>
                  <a:t>rotation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axis</a:t>
                </a:r>
                <a:r>
                  <a:rPr lang="it-IT" altLang="it-IT" dirty="0" smtClean="0"/>
                  <a:t> and an angle</a:t>
                </a:r>
              </a:p>
              <a:p>
                <a:pPr marL="0" indent="0" algn="ctr" eaLnBrk="1" hangingPunct="1">
                  <a:buNone/>
                </a:pP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it-IT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it-IT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it-IT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it-IT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it-IT" i="1" dirty="0" smtClean="0">
                                      <a:solidFill>
                                        <a:srgbClr val="00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 dirty="0">
                                      <a:solidFill>
                                        <a:srgbClr val="00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it-IT" i="1" dirty="0">
                                      <a:solidFill>
                                        <a:srgbClr val="00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it-IT" i="1" dirty="0" smtClean="0">
                                      <a:solidFill>
                                        <a:schemeClr val="accent6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 dirty="0">
                                      <a:solidFill>
                                        <a:schemeClr val="accent6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it-IT" i="1" dirty="0">
                                      <a:solidFill>
                                        <a:schemeClr val="accent6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it-IT" altLang="it-IT" dirty="0" smtClean="0"/>
                  <a:t>, </a:t>
                </a:r>
                <a14:m>
                  <m:oMath xmlns:m="http://schemas.openxmlformats.org/officeDocument/2006/math">
                    <m:r>
                      <a:rPr lang="es-ES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it-IT" altLang="it-IT" dirty="0" smtClean="0"/>
                  <a:t>   such </a:t>
                </a:r>
                <a:r>
                  <a:rPr lang="it-IT" altLang="it-IT" dirty="0" err="1" smtClean="0"/>
                  <a:t>that</a:t>
                </a:r>
                <a:r>
                  <a:rPr lang="it-IT" altLang="it-IT" dirty="0" smtClean="0"/>
                  <a:t>  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it-IT" altLang="it-IT" dirty="0" smtClean="0">
                  <a:solidFill>
                    <a:srgbClr val="FFC000"/>
                  </a:solidFill>
                </a:endParaRPr>
              </a:p>
              <a:p>
                <a:pPr marL="0" indent="0" eaLnBrk="1" hangingPunct="1">
                  <a:buNone/>
                </a:pPr>
                <a:endParaRPr lang="it-IT" altLang="it-IT" sz="1200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smtClean="0"/>
                  <a:t>The </a:t>
                </a:r>
                <a:r>
                  <a:rPr lang="it-IT" altLang="it-IT" dirty="0" err="1" smtClean="0"/>
                  <a:t>corresponding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quaternion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defined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as</a:t>
                </a:r>
                <a:r>
                  <a:rPr lang="it-IT" altLang="it-IT" dirty="0" smtClean="0"/>
                  <a:t>:</a:t>
                </a:r>
              </a:p>
              <a:p>
                <a:pPr marL="0" indent="0" eaLnBrk="1" hangingPunct="1">
                  <a:buNone/>
                </a:pPr>
                <a:endParaRPr lang="it-IT" altLang="it-IT" sz="1200" dirty="0" smtClean="0"/>
              </a:p>
              <a:p>
                <a:pPr marL="0" indent="0" algn="ctr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it-IT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it-IT" i="1" dirty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dirty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it-IT" i="1" dirty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it-IT" i="1" dirty="0">
                                      <a:solidFill>
                                        <a:srgbClr val="FF99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i="1" dirty="0">
                                      <a:solidFill>
                                        <a:srgbClr val="FF99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num>
                                <m:den>
                                  <m:r>
                                    <a:rPr lang="it-IT" i="1" dirty="0">
                                      <a:solidFill>
                                        <a:srgbClr val="FF99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it-IT" b="0" i="1" dirty="0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it-IT" b="0" i="1" dirty="0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it-IT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r>
                            <a:rPr lang="it-IT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b="0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i="1" dirty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 dirty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it-IT" i="1" dirty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r>
                            <a:rPr lang="it-IT" b="0" i="1" dirty="0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it-IT" b="0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i="1" dirty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 dirty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it-IT" i="1" dirty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</m:sSub>
                          <m:r>
                            <a:rPr lang="it-IT" b="0" i="1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it-IT" b="0" i="1" dirty="0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func>
                        <m:funcPr>
                          <m:ctrlPr>
                            <a:rPr lang="it-IT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it-IT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type m:val="skw"/>
                              <m:ctrlPr>
                                <a:rPr lang="it-IT" i="1" dirty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i="1" dirty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num>
                            <m:den>
                              <m:r>
                                <a:rPr lang="it-IT" i="1" dirty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it-IT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altLang="it-IT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704459" cy="4784725"/>
              </a:xfrm>
              <a:blipFill rotWithShape="0">
                <a:blip r:embed="rId3"/>
                <a:stretch>
                  <a:fillRect l="-1582" t="-1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81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139417312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Quaternion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704459" cy="4784725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Or, in </a:t>
                </a:r>
                <a:r>
                  <a:rPr lang="it-IT" altLang="it-IT" dirty="0" err="1" smtClean="0"/>
                  <a:t>vector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form</a:t>
                </a:r>
                <a:r>
                  <a:rPr lang="it-IT" altLang="it-IT" dirty="0" smtClean="0"/>
                  <a:t>:</a:t>
                </a:r>
              </a:p>
              <a:p>
                <a:pPr marL="0" indent="0" algn="ctr" eaLnBrk="1" hangingPunct="1">
                  <a:buNone/>
                </a:pP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99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it-IT" i="1" smtClean="0">
                        <a:solidFill>
                          <a:srgbClr val="FF99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it-IT" i="1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i="1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it-IT" i="1">
                                      <a:solidFill>
                                        <a:srgbClr val="FF99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it-IT" dirty="0">
                                        <a:solidFill>
                                          <a:srgbClr val="FF99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  <m:r>
                                      <a:rPr lang="it-IT" i="1" dirty="0">
                                        <a:solidFill>
                                          <a:srgbClr val="FF99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⁡(</m:t>
                                    </m:r>
                                    <m:f>
                                      <m:fPr>
                                        <m:type m:val="skw"/>
                                        <m:ctrlPr>
                                          <a:rPr lang="it-IT" i="1" dirty="0">
                                            <a:solidFill>
                                              <a:srgbClr val="FF99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i="1" dirty="0">
                                            <a:solidFill>
                                              <a:srgbClr val="FF99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num>
                                      <m:den>
                                        <m:r>
                                          <a:rPr lang="it-IT" i="1" dirty="0">
                                            <a:solidFill>
                                              <a:srgbClr val="FF99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it-IT" i="1" dirty="0">
                                        <a:solidFill>
                                          <a:srgbClr val="FF99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it-IT" i="1" dirty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i="1" dirty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it-IT" i="1" dirty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sub>
                                    </m:sSub>
                                    <m:func>
                                      <m:funcPr>
                                        <m:ctrlPr>
                                          <a:rPr lang="it-IT" i="1" dirty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it-IT" dirty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r>
                                          <a:rPr lang="it-IT" i="1" dirty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f>
                                          <m:fPr>
                                            <m:type m:val="skw"/>
                                            <m:ctrlPr>
                                              <a:rPr lang="it-IT" i="1" dirty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s-ES" i="1" dirty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num>
                                          <m:den>
                                            <m:r>
                                              <a:rPr lang="it-IT" i="1" dirty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  <m:r>
                                          <a:rPr lang="it-IT" i="1" dirty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func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it-IT" i="1">
                                      <a:solidFill>
                                        <a:srgbClr val="FF99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it-IT" i="1" dirty="0" smtClean="0">
                                            <a:solidFill>
                                              <a:srgbClr val="00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i="1" dirty="0">
                                            <a:solidFill>
                                              <a:srgbClr val="00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it-IT" i="1" dirty="0">
                                            <a:solidFill>
                                              <a:srgbClr val="00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𝑌</m:t>
                                        </m:r>
                                      </m:sub>
                                    </m:sSub>
                                    <m:func>
                                      <m:funcPr>
                                        <m:ctrlPr>
                                          <a:rPr lang="it-IT" i="1" dirty="0">
                                            <a:solidFill>
                                              <a:srgbClr val="00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it-IT" dirty="0">
                                            <a:solidFill>
                                              <a:srgbClr val="00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r>
                                          <a:rPr lang="it-IT" i="1" dirty="0">
                                            <a:solidFill>
                                              <a:srgbClr val="00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f>
                                          <m:fPr>
                                            <m:type m:val="skw"/>
                                            <m:ctrlPr>
                                              <a:rPr lang="it-IT" i="1" dirty="0">
                                                <a:solidFill>
                                                  <a:srgbClr val="00FF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s-ES" i="1" dirty="0">
                                                <a:solidFill>
                                                  <a:srgbClr val="00FF0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num>
                                          <m:den>
                                            <m:r>
                                              <a:rPr lang="it-IT" i="1" dirty="0">
                                                <a:solidFill>
                                                  <a:srgbClr val="00FF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  <m:r>
                                          <a:rPr lang="it-IT" i="1" dirty="0">
                                            <a:solidFill>
                                              <a:srgbClr val="00FF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func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it-IT" i="1" dirty="0" smtClean="0">
                                            <a:solidFill>
                                              <a:schemeClr val="accent6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i="1" dirty="0">
                                            <a:solidFill>
                                              <a:schemeClr val="accent6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it-IT" i="1" dirty="0">
                                            <a:solidFill>
                                              <a:schemeClr val="accent6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𝑍</m:t>
                                        </m:r>
                                      </m:sub>
                                    </m:sSub>
                                    <m:func>
                                      <m:funcPr>
                                        <m:ctrlPr>
                                          <a:rPr lang="it-IT" i="1" dirty="0">
                                            <a:solidFill>
                                              <a:schemeClr val="accent6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it-IT" dirty="0">
                                            <a:solidFill>
                                              <a:schemeClr val="accent6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r>
                                          <a:rPr lang="it-IT" i="1" dirty="0">
                                            <a:solidFill>
                                              <a:schemeClr val="accent6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f>
                                          <m:fPr>
                                            <m:type m:val="skw"/>
                                            <m:ctrlPr>
                                              <a:rPr lang="it-IT" i="1" dirty="0">
                                                <a:solidFill>
                                                  <a:schemeClr val="accent6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s-ES" i="1" dirty="0">
                                                <a:solidFill>
                                                  <a:schemeClr val="accent6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num>
                                          <m:den>
                                            <m:r>
                                              <a:rPr lang="it-IT" i="1" dirty="0">
                                                <a:solidFill>
                                                  <a:schemeClr val="accent6">
                                                    <a:lumMod val="60000"/>
                                                    <a:lumOff val="40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  <m:r>
                                          <a:rPr lang="it-IT" i="1" dirty="0">
                                            <a:solidFill>
                                              <a:schemeClr val="accent6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func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r>
                  <a:rPr lang="it-IT" altLang="it-IT" dirty="0"/>
                  <a:t> </a:t>
                </a:r>
                <a:r>
                  <a:rPr lang="it-IT" altLang="it-IT" dirty="0" smtClean="0"/>
                  <a:t>  consequently  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it-IT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smtClean="0"/>
                  <a:t>Conversion to/from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quaternion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altLang="it-IT" dirty="0" smtClean="0"/>
                  <a:t>and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axis+angle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immediate</a:t>
                </a:r>
              </a:p>
              <a:p>
                <a:pPr marL="0" indent="0" eaLnBrk="1" hangingPunct="1">
                  <a:buNone/>
                </a:pPr>
                <a:r>
                  <a:rPr lang="it-IT" altLang="it-IT" dirty="0" smtClean="0"/>
                  <a:t>Conversion to/from </a:t>
                </a:r>
                <a:r>
                  <a:rPr lang="it-IT" altLang="it-IT" dirty="0" err="1">
                    <a:solidFill>
                      <a:srgbClr val="FF0000"/>
                    </a:solidFill>
                  </a:rPr>
                  <a:t>quaternion</a:t>
                </a:r>
                <a:r>
                  <a:rPr lang="it-IT" altLang="it-IT" dirty="0">
                    <a:solidFill>
                      <a:srgbClr val="FF0000"/>
                    </a:solidFill>
                  </a:rPr>
                  <a:t> </a:t>
                </a:r>
                <a:r>
                  <a:rPr lang="it-IT" altLang="it-IT" dirty="0"/>
                  <a:t>and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rotation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matrix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similar</a:t>
                </a:r>
                <a:r>
                  <a:rPr lang="it-IT" altLang="it-IT" dirty="0" smtClean="0"/>
                  <a:t> to </a:t>
                </a:r>
                <a:r>
                  <a:rPr lang="it-IT" altLang="it-IT" dirty="0" err="1" smtClean="0"/>
                  <a:t>conversion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between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rotation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matrix</a:t>
                </a:r>
                <a:r>
                  <a:rPr lang="it-IT" altLang="it-IT" dirty="0" smtClean="0"/>
                  <a:t> and </a:t>
                </a:r>
                <a:r>
                  <a:rPr lang="it-IT" altLang="it-IT" dirty="0" err="1" smtClean="0"/>
                  <a:t>axis+angle</a:t>
                </a:r>
                <a:r>
                  <a:rPr lang="it-IT" altLang="it-IT" dirty="0" smtClean="0"/>
                  <a:t> (</a:t>
                </a:r>
                <a:r>
                  <a:rPr lang="it-IT" altLang="it-IT" dirty="0" err="1" smtClean="0"/>
                  <a:t>already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seen</a:t>
                </a:r>
                <a:r>
                  <a:rPr lang="it-IT" altLang="it-IT" dirty="0" smtClean="0"/>
                  <a:t>)</a:t>
                </a:r>
                <a:endParaRPr lang="it-IT" altLang="it-IT" dirty="0"/>
              </a:p>
              <a:p>
                <a:pPr marL="0" indent="0" eaLnBrk="1" hangingPunct="1">
                  <a:buNone/>
                </a:pPr>
                <a:endParaRPr lang="en-US" altLang="it-IT" dirty="0" smtClean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704459" cy="4784725"/>
              </a:xfrm>
              <a:blipFill rotWithShape="0">
                <a:blip r:embed="rId3"/>
                <a:stretch>
                  <a:fillRect l="-1582" t="-1274" b="-13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82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660452198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Degrees Of Freedom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341438"/>
            <a:ext cx="7704459" cy="47847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it-IT" dirty="0"/>
              <a:t>In physics, the </a:t>
            </a:r>
            <a:r>
              <a:rPr lang="en-US" altLang="it-IT" dirty="0" smtClean="0">
                <a:solidFill>
                  <a:srgbClr val="FF0000"/>
                </a:solidFill>
              </a:rPr>
              <a:t>Degree Of Freedom </a:t>
            </a:r>
            <a:r>
              <a:rPr lang="en-US" altLang="it-IT" dirty="0">
                <a:solidFill>
                  <a:srgbClr val="FF0000"/>
                </a:solidFill>
              </a:rPr>
              <a:t>(DOF) </a:t>
            </a:r>
            <a:r>
              <a:rPr lang="en-US" altLang="it-IT" dirty="0"/>
              <a:t>of a mechanical system is the number of </a:t>
            </a:r>
            <a:r>
              <a:rPr lang="en-US" altLang="it-IT" dirty="0">
                <a:solidFill>
                  <a:srgbClr val="FF0000"/>
                </a:solidFill>
              </a:rPr>
              <a:t>independent parameters </a:t>
            </a:r>
            <a:r>
              <a:rPr lang="en-US" altLang="it-IT" dirty="0"/>
              <a:t>that define its configuration</a:t>
            </a:r>
            <a:r>
              <a:rPr lang="en-US" altLang="it-IT" dirty="0" smtClean="0"/>
              <a:t>.</a:t>
            </a:r>
          </a:p>
          <a:p>
            <a:pPr marL="0" indent="0" eaLnBrk="1" hangingPunct="1">
              <a:buNone/>
            </a:pPr>
            <a:r>
              <a:rPr lang="it-IT" altLang="it-IT" dirty="0" smtClean="0"/>
              <a:t>For </a:t>
            </a:r>
            <a:r>
              <a:rPr lang="it-IT" altLang="it-IT" dirty="0" err="1" smtClean="0"/>
              <a:t>instance</a:t>
            </a:r>
            <a:r>
              <a:rPr lang="it-IT" altLang="it-IT" dirty="0" smtClean="0"/>
              <a:t>:</a:t>
            </a:r>
          </a:p>
          <a:p>
            <a:pPr eaLnBrk="1" hangingPunct="1"/>
            <a:r>
              <a:rPr lang="it-IT" altLang="it-IT" dirty="0" smtClean="0"/>
              <a:t>A </a:t>
            </a:r>
            <a:r>
              <a:rPr lang="it-IT" altLang="it-IT" dirty="0" err="1" smtClean="0"/>
              <a:t>point</a:t>
            </a:r>
            <a:r>
              <a:rPr lang="it-IT" altLang="it-IT" dirty="0" smtClean="0"/>
              <a:t> in 3-D </a:t>
            </a:r>
            <a:r>
              <a:rPr lang="it-IT" altLang="it-IT" dirty="0" err="1" smtClean="0"/>
              <a:t>has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three</a:t>
            </a:r>
            <a:r>
              <a:rPr lang="it-IT" altLang="it-IT" dirty="0" smtClean="0"/>
              <a:t> DOF (</a:t>
            </a:r>
            <a:r>
              <a:rPr lang="it-IT" altLang="it-IT" dirty="0" err="1" smtClean="0"/>
              <a:t>its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three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coordinates</a:t>
            </a:r>
            <a:r>
              <a:rPr lang="it-IT" altLang="it-IT" dirty="0" smtClean="0"/>
              <a:t>)</a:t>
            </a:r>
          </a:p>
          <a:p>
            <a:pPr eaLnBrk="1" hangingPunct="1"/>
            <a:r>
              <a:rPr lang="it-IT" altLang="it-IT" dirty="0" smtClean="0"/>
              <a:t>A </a:t>
            </a:r>
            <a:r>
              <a:rPr lang="it-IT" altLang="it-IT" dirty="0" err="1" smtClean="0"/>
              <a:t>point</a:t>
            </a:r>
            <a:r>
              <a:rPr lang="it-IT" altLang="it-IT" dirty="0" smtClean="0"/>
              <a:t> on a </a:t>
            </a:r>
            <a:r>
              <a:rPr lang="it-IT" altLang="it-IT" dirty="0" err="1" smtClean="0"/>
              <a:t>sphere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has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two</a:t>
            </a:r>
            <a:r>
              <a:rPr lang="it-IT" altLang="it-IT" dirty="0" smtClean="0"/>
              <a:t> DOF (</a:t>
            </a:r>
            <a:r>
              <a:rPr lang="it-IT" altLang="it-IT" dirty="0" err="1" smtClean="0"/>
              <a:t>either</a:t>
            </a:r>
            <a:r>
              <a:rPr lang="it-IT" altLang="it-IT" dirty="0" smtClean="0"/>
              <a:t> </a:t>
            </a:r>
            <a:r>
              <a:rPr lang="it-IT" altLang="it-IT" dirty="0" err="1" smtClean="0"/>
              <a:t>longitude</a:t>
            </a:r>
            <a:r>
              <a:rPr lang="it-IT" altLang="it-IT" dirty="0" smtClean="0"/>
              <a:t>/</a:t>
            </a:r>
            <a:r>
              <a:rPr lang="it-IT" altLang="it-IT" dirty="0" err="1" smtClean="0"/>
              <a:t>latitude</a:t>
            </a:r>
            <a:r>
              <a:rPr lang="it-IT" altLang="it-IT" dirty="0" smtClean="0"/>
              <a:t> or azimut/</a:t>
            </a:r>
            <a:r>
              <a:rPr lang="it-IT" altLang="it-IT" dirty="0" err="1" smtClean="0"/>
              <a:t>elevation</a:t>
            </a:r>
            <a:r>
              <a:rPr lang="it-IT" altLang="it-IT" dirty="0" smtClean="0"/>
              <a:t>)</a:t>
            </a:r>
          </a:p>
          <a:p>
            <a:pPr eaLnBrk="1" hangingPunct="1"/>
            <a:r>
              <a:rPr lang="it-IT" altLang="it-IT" dirty="0" smtClean="0"/>
              <a:t>An </a:t>
            </a:r>
            <a:r>
              <a:rPr lang="it-IT" altLang="it-IT" dirty="0" err="1" smtClean="0"/>
              <a:t>axis</a:t>
            </a:r>
            <a:r>
              <a:rPr lang="it-IT" altLang="it-IT" dirty="0" smtClean="0"/>
              <a:t> </a:t>
            </a:r>
            <a:r>
              <a:rPr lang="it-IT" altLang="it-IT" dirty="0" err="1"/>
              <a:t>has</a:t>
            </a:r>
            <a:r>
              <a:rPr lang="it-IT" altLang="it-IT" dirty="0"/>
              <a:t> </a:t>
            </a:r>
            <a:r>
              <a:rPr lang="it-IT" altLang="it-IT" dirty="0" err="1"/>
              <a:t>two</a:t>
            </a:r>
            <a:r>
              <a:rPr lang="it-IT" altLang="it-IT" dirty="0"/>
              <a:t> DOF </a:t>
            </a:r>
            <a:r>
              <a:rPr lang="it-IT" altLang="it-IT" dirty="0" smtClean="0"/>
              <a:t>(azimut/</a:t>
            </a:r>
            <a:r>
              <a:rPr lang="it-IT" altLang="it-IT" dirty="0" err="1" smtClean="0"/>
              <a:t>elevation</a:t>
            </a:r>
            <a:r>
              <a:rPr lang="it-IT" altLang="it-IT" dirty="0" smtClean="0"/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83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480457566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Degrees Of Freedom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4784725"/>
              </a:xfrm>
            </p:spPr>
            <p:txBody>
              <a:bodyPr/>
              <a:lstStyle/>
              <a:p>
                <a:pPr eaLnBrk="1" hangingPunct="1"/>
                <a:r>
                  <a:rPr lang="it-IT" altLang="it-IT" dirty="0" smtClean="0"/>
                  <a:t>A </a:t>
                </a:r>
                <a:r>
                  <a:rPr lang="it-IT" altLang="it-IT" dirty="0" err="1"/>
                  <a:t>unit-length</a:t>
                </a:r>
                <a:r>
                  <a:rPr lang="it-IT" altLang="it-IT" dirty="0"/>
                  <a:t> </a:t>
                </a:r>
                <a:r>
                  <a:rPr lang="it-IT" altLang="it-IT" dirty="0" err="1"/>
                  <a:t>vector</a:t>
                </a:r>
                <a:r>
                  <a:rPr lang="it-IT" altLang="it-IT" dirty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has</a:t>
                </a:r>
                <a:r>
                  <a:rPr lang="it-IT" altLang="it-IT" dirty="0" smtClean="0"/>
                  <a:t> </a:t>
                </a:r>
                <a:r>
                  <a:rPr lang="it-IT" altLang="it-IT" dirty="0" err="1"/>
                  <a:t>two</a:t>
                </a:r>
                <a:r>
                  <a:rPr lang="it-IT" altLang="it-IT" dirty="0"/>
                  <a:t> DOF (the </a:t>
                </a:r>
                <a:r>
                  <a:rPr lang="it-IT" altLang="it-IT" dirty="0" err="1"/>
                  <a:t>third</a:t>
                </a:r>
                <a:r>
                  <a:rPr lang="it-IT" altLang="it-IT" dirty="0"/>
                  <a:t> coordinate </a:t>
                </a:r>
                <a:r>
                  <a:rPr lang="it-IT" altLang="it-IT" dirty="0" err="1"/>
                  <a:t>is</a:t>
                </a:r>
                <a:r>
                  <a:rPr lang="it-IT" altLang="it-IT" dirty="0"/>
                  <a:t> </a:t>
                </a:r>
                <a:r>
                  <a:rPr lang="it-IT" altLang="it-IT" dirty="0" err="1" smtClean="0"/>
                  <a:t>obtained</a:t>
                </a:r>
                <a:r>
                  <a:rPr lang="it-IT" altLang="it-IT" dirty="0" smtClean="0"/>
                  <a:t> by </a:t>
                </a:r>
                <a:r>
                  <a:rPr lang="it-IT" altLang="it-IT" dirty="0" err="1" smtClean="0"/>
                  <a:t>constraint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it-IT" altLang="it-IT" dirty="0" smtClean="0"/>
                  <a:t>) </a:t>
                </a:r>
              </a:p>
              <a:p>
                <a:pPr eaLnBrk="1" hangingPunct="1"/>
                <a:r>
                  <a:rPr lang="it-IT" altLang="it-IT" dirty="0" smtClean="0"/>
                  <a:t>A </a:t>
                </a:r>
                <a:r>
                  <a:rPr lang="it-IT" altLang="it-IT" dirty="0" err="1" smtClean="0"/>
                  <a:t>rotation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has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three</a:t>
                </a:r>
                <a:r>
                  <a:rPr lang="it-IT" altLang="it-IT" dirty="0" smtClean="0"/>
                  <a:t> DOF (</a:t>
                </a:r>
                <a:r>
                  <a:rPr lang="it-IT" altLang="it-IT" dirty="0" err="1" smtClean="0"/>
                  <a:t>axis</a:t>
                </a:r>
                <a:r>
                  <a:rPr lang="it-IT" altLang="it-IT" dirty="0" smtClean="0"/>
                  <a:t> (2) + angle (1))</a:t>
                </a:r>
              </a:p>
              <a:p>
                <a:pPr eaLnBrk="1" hangingPunct="1"/>
                <a:r>
                  <a:rPr lang="it-IT" altLang="it-IT" dirty="0" smtClean="0"/>
                  <a:t>A </a:t>
                </a:r>
                <a:r>
                  <a:rPr lang="it-IT" altLang="it-IT" dirty="0" err="1" smtClean="0"/>
                  <a:t>quaternion</a:t>
                </a:r>
                <a:r>
                  <a:rPr lang="it-IT" altLang="it-IT" dirty="0"/>
                  <a:t> </a:t>
                </a:r>
                <a:r>
                  <a:rPr lang="it-IT" altLang="it-IT" dirty="0" err="1"/>
                  <a:t>has</a:t>
                </a:r>
                <a:r>
                  <a:rPr lang="it-IT" altLang="it-IT" dirty="0"/>
                  <a:t> </a:t>
                </a:r>
                <a:r>
                  <a:rPr lang="it-IT" altLang="it-IT" dirty="0" err="1"/>
                  <a:t>three</a:t>
                </a:r>
                <a:r>
                  <a:rPr lang="it-IT" altLang="it-IT" dirty="0"/>
                  <a:t> DOF </a:t>
                </a:r>
                <a:r>
                  <a:rPr lang="it-IT" altLang="it-IT" dirty="0" smtClean="0"/>
                  <a:t>(4 </a:t>
                </a:r>
                <a:r>
                  <a:rPr lang="it-IT" altLang="it-IT" dirty="0" err="1" smtClean="0"/>
                  <a:t>components</a:t>
                </a:r>
                <a:r>
                  <a:rPr lang="it-IT" altLang="it-IT" dirty="0" smtClean="0"/>
                  <a:t/>
                </a:r>
                <a:br>
                  <a:rPr lang="it-IT" altLang="it-IT" dirty="0" smtClean="0"/>
                </a:br>
                <a:r>
                  <a:rPr lang="it-IT" altLang="it-IT" dirty="0" smtClean="0"/>
                  <a:t>– 1 </a:t>
                </a:r>
                <a:r>
                  <a:rPr lang="it-IT" altLang="it-IT" dirty="0"/>
                  <a:t>constraint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it-IT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it-IT" dirty="0" smtClean="0"/>
                  <a:t>)</a:t>
                </a:r>
              </a:p>
              <a:p>
                <a:pPr eaLnBrk="1" hangingPunct="1"/>
                <a:r>
                  <a:rPr lang="it-IT" altLang="it-IT" dirty="0" smtClean="0"/>
                  <a:t>A </a:t>
                </a:r>
                <a:r>
                  <a:rPr lang="it-IT" altLang="it-IT" dirty="0" err="1" smtClean="0"/>
                  <a:t>rotation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matrix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has</a:t>
                </a:r>
                <a:r>
                  <a:rPr lang="it-IT" altLang="it-IT" dirty="0" smtClean="0"/>
                  <a:t> </a:t>
                </a:r>
                <a:r>
                  <a:rPr lang="it-IT" altLang="it-IT" dirty="0" err="1"/>
                  <a:t>three</a:t>
                </a:r>
                <a:r>
                  <a:rPr lang="it-IT" altLang="it-IT" dirty="0"/>
                  <a:t> </a:t>
                </a:r>
                <a:r>
                  <a:rPr lang="it-IT" altLang="it-IT" dirty="0" smtClean="0"/>
                  <a:t>DOF:</a:t>
                </a:r>
              </a:p>
              <a:p>
                <a:pPr lvl="1" eaLnBrk="1" hangingPunct="1"/>
                <a:r>
                  <a:rPr lang="it-IT" altLang="it-IT" dirty="0" smtClean="0">
                    <a:solidFill>
                      <a:srgbClr val="FFC000"/>
                    </a:solidFill>
                  </a:rPr>
                  <a:t>first 2 </a:t>
                </a:r>
                <a:r>
                  <a:rPr lang="it-IT" altLang="it-IT" dirty="0" err="1" smtClean="0">
                    <a:solidFill>
                      <a:srgbClr val="FFC000"/>
                    </a:solidFill>
                  </a:rPr>
                  <a:t>coord</a:t>
                </a:r>
                <a:r>
                  <a:rPr lang="it-IT" altLang="it-IT" dirty="0" smtClean="0">
                    <a:solidFill>
                      <a:srgbClr val="FFC000"/>
                    </a:solidFill>
                  </a:rPr>
                  <a:t>.</a:t>
                </a:r>
                <a:r>
                  <a:rPr lang="it-IT" altLang="it-IT" dirty="0" smtClean="0"/>
                  <a:t> of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altLang="it-IT" dirty="0" smtClean="0"/>
                  <a:t>; </a:t>
                </a:r>
                <a:r>
                  <a:rPr lang="it-IT" altLang="it-IT" dirty="0" err="1" smtClean="0"/>
                  <a:t>third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one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comes</a:t>
                </a:r>
                <a:r>
                  <a:rPr lang="it-IT" altLang="it-IT" dirty="0" smtClean="0"/>
                  <a:t> from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it-IT" altLang="it-IT" dirty="0" smtClean="0"/>
                  <a:t>;</a:t>
                </a:r>
              </a:p>
              <a:p>
                <a:pPr lvl="1" eaLnBrk="1" hangingPunct="1"/>
                <a:r>
                  <a:rPr lang="it-IT" altLang="it-IT" dirty="0" smtClean="0">
                    <a:solidFill>
                      <a:srgbClr val="FFC000"/>
                    </a:solidFill>
                  </a:rPr>
                  <a:t>first </a:t>
                </a:r>
                <a:r>
                  <a:rPr lang="it-IT" altLang="it-IT" dirty="0" err="1" smtClean="0">
                    <a:solidFill>
                      <a:srgbClr val="FFC000"/>
                    </a:solidFill>
                  </a:rPr>
                  <a:t>coord</a:t>
                </a:r>
                <a:r>
                  <a:rPr lang="it-IT" altLang="it-IT" dirty="0" smtClean="0">
                    <a:solidFill>
                      <a:srgbClr val="FFC000"/>
                    </a:solidFill>
                  </a:rPr>
                  <a:t>.</a:t>
                </a:r>
                <a:r>
                  <a:rPr lang="it-IT" altLang="it-IT" dirty="0" smtClean="0"/>
                  <a:t> of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altLang="it-IT" dirty="0" smtClean="0"/>
                  <a:t>; 2nd and 3rd come from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it-IT" i="1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altLang="it-IT" dirty="0" smtClean="0"/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it-IT" i="1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it-IT" altLang="it-IT" dirty="0" smtClean="0"/>
                  <a:t>;</a:t>
                </a:r>
              </a:p>
              <a:p>
                <a:pPr lvl="1" eaLnBrk="1" hangingPunct="1"/>
                <a:r>
                  <a:rPr lang="it-IT" altLang="it-IT" dirty="0" smtClean="0"/>
                  <a:t>remaining </a:t>
                </a:r>
                <a:r>
                  <a:rPr lang="it-IT" altLang="it-IT" dirty="0" err="1" smtClean="0"/>
                  <a:t>three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coord</a:t>
                </a:r>
                <a:r>
                  <a:rPr lang="it-IT" altLang="it-IT" dirty="0" smtClean="0"/>
                  <a:t>. of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altLang="it-IT" dirty="0" smtClean="0"/>
                  <a:t> come from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it-IT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altLang="it-IT" dirty="0" smtClean="0"/>
                  <a:t>,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it-IT" i="1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altLang="it-IT" dirty="0" smtClean="0"/>
                  <a:t>,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it-IT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it-IT" altLang="it-IT" dirty="0" smtClean="0"/>
                  <a:t> !!!</a:t>
                </a:r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4784725"/>
              </a:xfrm>
              <a:blipFill rotWithShape="0">
                <a:blip r:embed="rId3"/>
                <a:stretch>
                  <a:fillRect l="-1396" t="-1274" r="-2638" b="-66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84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725754011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1" y="260350"/>
            <a:ext cx="7704088" cy="504825"/>
          </a:xfrm>
        </p:spPr>
        <p:txBody>
          <a:bodyPr/>
          <a:lstStyle/>
          <a:p>
            <a:r>
              <a:rPr lang="it-IT" dirty="0" smtClean="0"/>
              <a:t>Inverse </a:t>
            </a:r>
            <a:r>
              <a:rPr lang="it-IT" dirty="0" err="1" smtClean="0"/>
              <a:t>Rotation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it-IT" dirty="0" smtClean="0"/>
                  <a:t>Inverting </a:t>
                </a:r>
                <a:r>
                  <a:rPr lang="it-IT" dirty="0" err="1" smtClean="0"/>
                  <a:t>rotation</a:t>
                </a:r>
                <a:r>
                  <a:rPr lang="it-IT" dirty="0" smtClean="0"/>
                  <a:t>, with:</a:t>
                </a:r>
              </a:p>
              <a:p>
                <a:r>
                  <a:rPr lang="it-IT" dirty="0" err="1" smtClean="0"/>
                  <a:t>Euler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angles</a:t>
                </a:r>
                <a:r>
                  <a:rPr lang="it-IT" dirty="0" smtClean="0"/>
                  <a:t>: </a:t>
                </a:r>
                <a:r>
                  <a:rPr lang="it-IT" dirty="0" err="1" smtClean="0"/>
                  <a:t>invert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angles</a:t>
                </a:r>
                <a:r>
                  <a:rPr lang="it-IT" dirty="0" smtClean="0"/>
                  <a:t> and </a:t>
                </a:r>
                <a:r>
                  <a:rPr lang="it-IT" dirty="0" err="1" smtClean="0"/>
                  <a:t>invert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sequence</a:t>
                </a:r>
                <a:r>
                  <a:rPr lang="it-IT" dirty="0" smtClean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t-IT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  <m:r>
                            <a:rPr lang="it-IT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°,−12°,47°</m:t>
                          </m:r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12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it-IT" b="0" i="1" smtClean="0">
                          <a:solidFill>
                            <a:srgbClr val="FF99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d>
                        <m:dPr>
                          <m:ctrlPr>
                            <a:rPr lang="it-IT" i="1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47°</m:t>
                          </m:r>
                          <m:sSup>
                            <m:sSupPr>
                              <m:ctrlPr>
                                <a:rPr lang="it-IT" i="1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12</m:t>
                              </m:r>
                            </m:e>
                            <m:sup>
                              <m:r>
                                <a:rPr lang="it-IT" i="1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it-IT" i="1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,12°,−</m:t>
                          </m:r>
                          <m:r>
                            <a:rPr lang="it-IT" i="1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  <m:r>
                            <a:rPr lang="it-IT" i="1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e>
                      </m:d>
                    </m:oMath>
                  </m:oMathPara>
                </a14:m>
                <a:endParaRPr lang="en-US" dirty="0" smtClean="0"/>
              </a:p>
              <a:p>
                <a:r>
                  <a:rPr lang="it-IT" dirty="0" err="1" smtClean="0"/>
                  <a:t>Rotation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matrix</a:t>
                </a:r>
                <a:r>
                  <a:rPr lang="it-IT" dirty="0" smtClean="0"/>
                  <a:t>: </a:t>
                </a:r>
                <a:r>
                  <a:rPr lang="it-IT" dirty="0" err="1" smtClean="0"/>
                  <a:t>invert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matrix</a:t>
                </a:r>
                <a:r>
                  <a:rPr lang="it-IT" dirty="0" smtClean="0"/>
                  <a:t> (or </a:t>
                </a:r>
                <a:r>
                  <a:rPr lang="it-IT" dirty="0" err="1" smtClean="0"/>
                  <a:t>transpose</a:t>
                </a:r>
                <a:r>
                  <a:rPr lang="it-IT" dirty="0" smtClean="0"/>
                  <a:t>!)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0.959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0.142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0.244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−0.1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10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0.98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4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−0.142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−0.260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0.1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it-IT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10</m:t>
                                      </m:r>
                                    </m:e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dirty="0">
                                          <a:solidFill>
                                            <a:srgbClr val="FFC000"/>
                                          </a:solidFill>
                                        </a:rPr>
                                        <m:t>0.959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it-IT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it-IT" b="0" dirty="0" smtClean="0"/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it-IT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nor/>
                                      </m:rPr>
                                      <a:rPr lang="es-ES" dirty="0">
                                        <a:solidFill>
                                          <a:srgbClr val="FFC000"/>
                                        </a:solidFill>
                                      </a:rPr>
                                      <m:t>0.959</m:t>
                                    </m:r>
                                  </m:e>
                                  <m:e>
                                    <m:r>
                                      <m:rPr>
                                        <m:nor/>
                                      </m:rPr>
                                      <a:rPr lang="es-ES" dirty="0">
                                        <a:solidFill>
                                          <a:srgbClr val="FFC000"/>
                                        </a:solidFill>
                                      </a:rPr>
                                      <m:t>−0.1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it-IT" dirty="0">
                                        <a:solidFill>
                                          <a:srgbClr val="FFC000"/>
                                        </a:solidFill>
                                      </a:rPr>
                                      <m:t>10</m:t>
                                    </m:r>
                                  </m:e>
                                  <m:e>
                                    <m:r>
                                      <m:rPr>
                                        <m:nor/>
                                      </m:rPr>
                                      <a:rPr lang="es-ES" dirty="0">
                                        <a:solidFill>
                                          <a:srgbClr val="FFC000"/>
                                        </a:solidFill>
                                      </a:rPr>
                                      <m:t>−0.260</m:t>
                                    </m:r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it-IT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nor/>
                                      </m:rPr>
                                      <a:rPr lang="es-ES" dirty="0">
                                        <a:solidFill>
                                          <a:srgbClr val="FFC000"/>
                                        </a:solidFill>
                                      </a:rPr>
                                      <m:t>0.142</m:t>
                                    </m:r>
                                  </m:e>
                                  <m:e>
                                    <m:r>
                                      <m:rPr>
                                        <m:nor/>
                                      </m:rPr>
                                      <a:rPr lang="es-ES" dirty="0">
                                        <a:solidFill>
                                          <a:srgbClr val="FFC000"/>
                                        </a:solidFill>
                                      </a:rPr>
                                      <m:t>0.98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it-IT" dirty="0">
                                        <a:solidFill>
                                          <a:srgbClr val="FFC000"/>
                                        </a:solidFill>
                                      </a:rPr>
                                      <m:t>4</m:t>
                                    </m:r>
                                  </m:e>
                                  <m:e>
                                    <m:r>
                                      <m:rPr>
                                        <m:nor/>
                                      </m:rPr>
                                      <a:rPr lang="es-ES" dirty="0">
                                        <a:solidFill>
                                          <a:srgbClr val="FFC000"/>
                                        </a:solidFill>
                                      </a:rPr>
                                      <m:t>0.1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it-IT" dirty="0">
                                        <a:solidFill>
                                          <a:srgbClr val="FFC000"/>
                                        </a:solidFill>
                                      </a:rPr>
                                      <m:t>10</m:t>
                                    </m:r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it-IT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nor/>
                                      </m:rPr>
                                      <a:rPr lang="es-ES" dirty="0">
                                        <a:solidFill>
                                          <a:srgbClr val="FFC000"/>
                                        </a:solidFill>
                                      </a:rPr>
                                      <m:t>0.244</m:t>
                                    </m:r>
                                  </m:e>
                                  <m:e>
                                    <m:r>
                                      <m:rPr>
                                        <m:nor/>
                                      </m:rPr>
                                      <a:rPr lang="es-ES" dirty="0">
                                        <a:solidFill>
                                          <a:srgbClr val="FFC000"/>
                                        </a:solidFill>
                                      </a:rPr>
                                      <m:t>−0.142</m:t>
                                    </m:r>
                                  </m:e>
                                  <m:e>
                                    <m:r>
                                      <m:rPr>
                                        <m:nor/>
                                      </m:rPr>
                                      <a:rPr lang="es-ES" dirty="0">
                                        <a:solidFill>
                                          <a:srgbClr val="FFC000"/>
                                        </a:solidFill>
                                      </a:rPr>
                                      <m:t>0.959</m:t>
                                    </m:r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endParaRPr lang="it-IT" b="0" dirty="0" smtClean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610" t="-1274" r="-242" b="-1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412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1" y="260350"/>
            <a:ext cx="7704088" cy="504825"/>
          </a:xfrm>
        </p:spPr>
        <p:txBody>
          <a:bodyPr/>
          <a:lstStyle/>
          <a:p>
            <a:r>
              <a:rPr lang="it-IT" dirty="0" smtClean="0"/>
              <a:t>Inverse </a:t>
            </a:r>
            <a:r>
              <a:rPr lang="it-IT" dirty="0" err="1" smtClean="0"/>
              <a:t>Rotation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1116013" y="1341438"/>
                <a:ext cx="7848475" cy="478472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it-IT" dirty="0" smtClean="0"/>
                  <a:t>Inverting </a:t>
                </a:r>
                <a:r>
                  <a:rPr lang="it-IT" dirty="0" err="1" smtClean="0"/>
                  <a:t>rotation</a:t>
                </a:r>
                <a:r>
                  <a:rPr lang="it-IT" dirty="0" smtClean="0"/>
                  <a:t>, with:</a:t>
                </a:r>
                <a:endParaRPr lang="it-IT" b="0" dirty="0" smtClean="0"/>
              </a:p>
              <a:p>
                <a:pPr eaLnBrk="1" hangingPunct="1"/>
                <a:r>
                  <a:rPr lang="it-IT" dirty="0" err="1" smtClean="0"/>
                  <a:t>Axis</a:t>
                </a:r>
                <a:r>
                  <a:rPr lang="it-IT" dirty="0" smtClean="0"/>
                  <a:t> and </a:t>
                </a:r>
                <a:r>
                  <a:rPr lang="it-IT" dirty="0" err="1" smtClean="0"/>
                  <a:t>rotation</a:t>
                </a:r>
                <a:r>
                  <a:rPr lang="it-IT" dirty="0" smtClean="0"/>
                  <a:t>: </a:t>
                </a:r>
                <a:r>
                  <a:rPr lang="it-IT" altLang="it-IT" dirty="0" err="1" smtClean="0"/>
                  <a:t>same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axis</a:t>
                </a:r>
                <a:r>
                  <a:rPr lang="it-IT" altLang="it-IT" dirty="0" smtClean="0"/>
                  <a:t>, </a:t>
                </a:r>
                <a:r>
                  <a:rPr lang="it-IT" altLang="it-IT" dirty="0"/>
                  <a:t>opposite </a:t>
                </a:r>
                <a:r>
                  <a:rPr lang="it-IT" altLang="it-IT" dirty="0" smtClean="0"/>
                  <a:t>angle</a:t>
                </a:r>
                <a:endParaRPr lang="it-IT" altLang="it-IT" dirty="0"/>
              </a:p>
              <a:p>
                <a:pPr marL="0" indent="0" algn="ctr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m:rPr>
                              <m:nor/>
                            </m:rPr>
                            <a:rPr lang="it-IT" b="0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it-IT" altLang="it-IT" dirty="0"/>
                            <m:t> </m:t>
                          </m:r>
                          <m:r>
                            <a:rPr lang="es-ES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it-IT" b="0" i="0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d>
                        <m:dPr>
                          <m:ctrlPr>
                            <a:rPr lang="it-IT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m:rPr>
                              <m:nor/>
                            </m:rPr>
                            <a:rPr lang="it-IT" altLang="it-IT" dirty="0"/>
                            <m:t>, </m:t>
                          </m:r>
                          <m:r>
                            <a:rPr lang="it-IT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s-ES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it-IT" altLang="it-IT" dirty="0"/>
              </a:p>
              <a:p>
                <a:endParaRPr lang="it-IT" dirty="0" smtClean="0"/>
              </a:p>
              <a:p>
                <a:r>
                  <a:rPr lang="it-IT" dirty="0" err="1" smtClean="0"/>
                  <a:t>Quaternions</a:t>
                </a:r>
                <a:r>
                  <a:rPr lang="it-IT" dirty="0" smtClean="0"/>
                  <a:t>: </a:t>
                </a:r>
                <a:r>
                  <a:rPr lang="it-IT" dirty="0" err="1" smtClean="0"/>
                  <a:t>invert</a:t>
                </a:r>
                <a:r>
                  <a:rPr lang="it-IT" dirty="0" smtClean="0"/>
                  <a:t> non-</a:t>
                </a:r>
                <a:r>
                  <a:rPr lang="it-IT" dirty="0" err="1" smtClean="0"/>
                  <a:t>real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components</a:t>
                </a:r>
                <a:endParaRPr lang="it-IT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it-IT" i="1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i="1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99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it-IT" dirty="0">
                                          <a:solidFill>
                                            <a:srgbClr val="FF99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  <m:r>
                                        <a:rPr lang="it-IT" i="1" dirty="0">
                                          <a:solidFill>
                                            <a:srgbClr val="FF99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⁡(</m:t>
                                      </m:r>
                                      <m:f>
                                        <m:fPr>
                                          <m:type m:val="skw"/>
                                          <m:ctrlPr>
                                            <a:rPr lang="it-IT" i="1" dirty="0">
                                              <a:solidFill>
                                                <a:srgbClr val="FF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 dirty="0">
                                              <a:solidFill>
                                                <a:srgbClr val="FF99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num>
                                        <m:den>
                                          <m:r>
                                            <a:rPr lang="it-IT" i="1" dirty="0">
                                              <a:solidFill>
                                                <a:srgbClr val="FF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r>
                                        <a:rPr lang="it-IT" i="1" dirty="0">
                                          <a:solidFill>
                                            <a:srgbClr val="FF99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it-IT" i="1" dirty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 dirty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it-IT" i="1" dirty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sub>
                                      </m:sSub>
                                      <m:func>
                                        <m:funcPr>
                                          <m:ctrlPr>
                                            <a:rPr lang="it-IT" i="1" dirty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it-IT" dirty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r>
                                            <a:rPr lang="it-IT" i="1" dirty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f>
                                            <m:fPr>
                                              <m:type m:val="skw"/>
                                              <m:ctrlPr>
                                                <a:rPr lang="it-IT" i="1" dirty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s-ES" i="1" dirty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num>
                                            <m:den>
                                              <m:r>
                                                <a:rPr lang="it-IT" i="1" dirty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  <m:r>
                                            <a:rPr lang="it-IT" i="1" dirty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func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99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it-IT" i="1" dirty="0">
                                              <a:solidFill>
                                                <a:srgbClr val="00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 dirty="0">
                                              <a:solidFill>
                                                <a:srgbClr val="00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it-IT" i="1" dirty="0">
                                              <a:solidFill>
                                                <a:srgbClr val="00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sub>
                                      </m:sSub>
                                      <m:func>
                                        <m:funcPr>
                                          <m:ctrlPr>
                                            <a:rPr lang="it-IT" i="1" dirty="0">
                                              <a:solidFill>
                                                <a:srgbClr val="00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it-IT" dirty="0">
                                              <a:solidFill>
                                                <a:srgbClr val="00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r>
                                            <a:rPr lang="it-IT" i="1" dirty="0">
                                              <a:solidFill>
                                                <a:srgbClr val="00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f>
                                            <m:fPr>
                                              <m:type m:val="skw"/>
                                              <m:ctrlPr>
                                                <a:rPr lang="it-IT" i="1" dirty="0">
                                                  <a:solidFill>
                                                    <a:srgbClr val="00FF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s-ES" i="1" dirty="0">
                                                  <a:solidFill>
                                                    <a:srgbClr val="00FF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num>
                                            <m:den>
                                              <m:r>
                                                <a:rPr lang="it-IT" i="1" dirty="0">
                                                  <a:solidFill>
                                                    <a:srgbClr val="00FF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  <m:r>
                                            <a:rPr lang="it-IT" i="1" dirty="0">
                                              <a:solidFill>
                                                <a:srgbClr val="00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func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it-IT" i="1" dirty="0">
                                              <a:solidFill>
                                                <a:schemeClr val="accent6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 dirty="0">
                                              <a:solidFill>
                                                <a:schemeClr val="accent6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it-IT" i="1" dirty="0">
                                              <a:solidFill>
                                                <a:schemeClr val="accent6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𝑍</m:t>
                                          </m:r>
                                        </m:sub>
                                      </m:sSub>
                                      <m:func>
                                        <m:funcPr>
                                          <m:ctrlPr>
                                            <a:rPr lang="it-IT" i="1" dirty="0">
                                              <a:solidFill>
                                                <a:schemeClr val="accent6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it-IT" dirty="0">
                                              <a:solidFill>
                                                <a:schemeClr val="accent6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r>
                                            <a:rPr lang="it-IT" i="1" dirty="0">
                                              <a:solidFill>
                                                <a:schemeClr val="accent6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f>
                                            <m:fPr>
                                              <m:type m:val="skw"/>
                                              <m:ctrlPr>
                                                <a:rPr lang="it-IT" i="1" dirty="0">
                                                  <a:solidFill>
                                                    <a:schemeClr val="accent6">
                                                      <a:lumMod val="60000"/>
                                                      <a:lumOff val="4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s-ES" i="1" dirty="0">
                                                  <a:solidFill>
                                                    <a:schemeClr val="accent6">
                                                      <a:lumMod val="60000"/>
                                                      <a:lumOff val="4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num>
                                            <m:den>
                                              <m:r>
                                                <a:rPr lang="it-IT" i="1" dirty="0">
                                                  <a:solidFill>
                                                    <a:schemeClr val="accent6">
                                                      <a:lumMod val="60000"/>
                                                      <a:lumOff val="4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  <m:r>
                                            <a:rPr lang="it-IT" i="1" dirty="0">
                                              <a:solidFill>
                                                <a:schemeClr val="accent6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func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it-IT" b="0" i="1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d>
                        <m:dPr>
                          <m:ctrlPr>
                            <a:rPr lang="it-IT" i="1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i="1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99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it-IT" dirty="0">
                                          <a:solidFill>
                                            <a:srgbClr val="FF99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  <m:r>
                                        <a:rPr lang="it-IT" i="1" dirty="0">
                                          <a:solidFill>
                                            <a:srgbClr val="FF99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⁡(</m:t>
                                      </m:r>
                                      <m:f>
                                        <m:fPr>
                                          <m:type m:val="skw"/>
                                          <m:ctrlPr>
                                            <a:rPr lang="it-IT" i="1" dirty="0">
                                              <a:solidFill>
                                                <a:srgbClr val="FF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i="1" dirty="0">
                                              <a:solidFill>
                                                <a:srgbClr val="FF99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num>
                                        <m:den>
                                          <m:r>
                                            <a:rPr lang="it-IT" i="1" dirty="0">
                                              <a:solidFill>
                                                <a:srgbClr val="FF99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  <m:r>
                                        <a:rPr lang="it-IT" i="1" dirty="0">
                                          <a:solidFill>
                                            <a:srgbClr val="FF99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it-IT" i="1" dirty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b="0" i="1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it-IT" i="1" dirty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it-IT" i="1" dirty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sub>
                                      </m:sSub>
                                      <m:func>
                                        <m:funcPr>
                                          <m:ctrlPr>
                                            <a:rPr lang="it-IT" i="1" dirty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it-IT" dirty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r>
                                            <a:rPr lang="it-IT" i="1" dirty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f>
                                            <m:fPr>
                                              <m:type m:val="skw"/>
                                              <m:ctrlPr>
                                                <a:rPr lang="it-IT" i="1" dirty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s-ES" i="1" dirty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num>
                                            <m:den>
                                              <m:r>
                                                <a:rPr lang="it-IT" i="1" dirty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  <m:r>
                                            <a:rPr lang="it-IT" i="1" dirty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func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99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it-IT" i="1" dirty="0">
                                              <a:solidFill>
                                                <a:srgbClr val="00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b="0" i="1" dirty="0" smtClean="0">
                                              <a:solidFill>
                                                <a:srgbClr val="00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it-IT" i="1" dirty="0">
                                              <a:solidFill>
                                                <a:srgbClr val="00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it-IT" i="1" dirty="0">
                                              <a:solidFill>
                                                <a:srgbClr val="00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</m:sub>
                                      </m:sSub>
                                      <m:func>
                                        <m:funcPr>
                                          <m:ctrlPr>
                                            <a:rPr lang="it-IT" i="1" dirty="0">
                                              <a:solidFill>
                                                <a:srgbClr val="00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it-IT" dirty="0">
                                              <a:solidFill>
                                                <a:srgbClr val="00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r>
                                            <a:rPr lang="it-IT" i="1" dirty="0">
                                              <a:solidFill>
                                                <a:srgbClr val="00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f>
                                            <m:fPr>
                                              <m:type m:val="skw"/>
                                              <m:ctrlPr>
                                                <a:rPr lang="it-IT" i="1" dirty="0">
                                                  <a:solidFill>
                                                    <a:srgbClr val="00FF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s-ES" i="1" dirty="0">
                                                  <a:solidFill>
                                                    <a:srgbClr val="00FF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num>
                                            <m:den>
                                              <m:r>
                                                <a:rPr lang="it-IT" i="1" dirty="0">
                                                  <a:solidFill>
                                                    <a:srgbClr val="00FF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  <m:r>
                                            <a:rPr lang="it-IT" i="1" dirty="0">
                                              <a:solidFill>
                                                <a:srgbClr val="00FF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func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it-IT" i="1" dirty="0">
                                              <a:solidFill>
                                                <a:schemeClr val="accent6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b="0" i="1" dirty="0" smtClean="0">
                                              <a:solidFill>
                                                <a:schemeClr val="accent6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it-IT" i="1" dirty="0">
                                              <a:solidFill>
                                                <a:schemeClr val="accent6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it-IT" i="1" dirty="0">
                                              <a:solidFill>
                                                <a:schemeClr val="accent6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𝑍</m:t>
                                          </m:r>
                                        </m:sub>
                                      </m:sSub>
                                      <m:func>
                                        <m:funcPr>
                                          <m:ctrlPr>
                                            <a:rPr lang="it-IT" i="1" dirty="0">
                                              <a:solidFill>
                                                <a:schemeClr val="accent6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it-IT" dirty="0">
                                              <a:solidFill>
                                                <a:schemeClr val="accent6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r>
                                            <a:rPr lang="it-IT" i="1" dirty="0">
                                              <a:solidFill>
                                                <a:schemeClr val="accent6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f>
                                            <m:fPr>
                                              <m:type m:val="skw"/>
                                              <m:ctrlPr>
                                                <a:rPr lang="it-IT" i="1" dirty="0">
                                                  <a:solidFill>
                                                    <a:schemeClr val="accent6">
                                                      <a:lumMod val="60000"/>
                                                      <a:lumOff val="4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s-ES" i="1" dirty="0">
                                                  <a:solidFill>
                                                    <a:schemeClr val="accent6">
                                                      <a:lumMod val="60000"/>
                                                      <a:lumOff val="4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num>
                                            <m:den>
                                              <m:r>
                                                <a:rPr lang="it-IT" i="1" dirty="0">
                                                  <a:solidFill>
                                                    <a:schemeClr val="accent6">
                                                      <a:lumMod val="60000"/>
                                                      <a:lumOff val="40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  <m:r>
                                            <a:rPr lang="it-IT" i="1" dirty="0">
                                              <a:solidFill>
                                                <a:schemeClr val="accent6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</m:func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6013" y="1341438"/>
                <a:ext cx="7848475" cy="4784725"/>
              </a:xfrm>
              <a:blipFill rotWithShape="0">
                <a:blip r:embed="rId2"/>
                <a:stretch>
                  <a:fillRect l="-1553" t="-1274" b="-1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773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Combining Rotations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4784725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When a </a:t>
                </a:r>
                <a:r>
                  <a:rPr lang="it-IT" altLang="it-IT" dirty="0" err="1" smtClean="0"/>
                  <a:t>rigid</a:t>
                </a:r>
                <a:r>
                  <a:rPr lang="it-IT" altLang="it-IT" dirty="0" smtClean="0"/>
                  <a:t> body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first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rotated</a:t>
                </a:r>
                <a:r>
                  <a:rPr lang="it-IT" altLang="it-IT" dirty="0" smtClean="0"/>
                  <a:t> by </a:t>
                </a:r>
                <a:r>
                  <a:rPr lang="it-IT" altLang="it-IT" dirty="0" err="1" smtClean="0"/>
                  <a:t>rotation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matrix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altLang="it-IT" dirty="0" smtClean="0"/>
                  <a:t>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then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altLang="it-IT" dirty="0" smtClean="0"/>
                  <a:t>by </a:t>
                </a:r>
                <a:r>
                  <a:rPr lang="it-IT" altLang="it-IT" dirty="0" err="1" smtClean="0"/>
                  <a:t>another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rotation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altLang="it-IT" dirty="0" smtClean="0"/>
                  <a:t> </a:t>
                </a:r>
                <a:r>
                  <a:rPr lang="it-IT" altLang="it-IT" dirty="0" err="1" smtClean="0">
                    <a:solidFill>
                      <a:srgbClr val="FF0000"/>
                    </a:solidFill>
                  </a:rPr>
                  <a:t>then</a:t>
                </a:r>
                <a:r>
                  <a:rPr lang="it-IT" altLang="it-IT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altLang="it-IT" dirty="0" smtClean="0"/>
                  <a:t>by a </a:t>
                </a:r>
                <a:r>
                  <a:rPr lang="it-IT" altLang="it-IT" dirty="0" err="1" smtClean="0"/>
                  <a:t>third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one</a:t>
                </a:r>
                <a:r>
                  <a:rPr lang="it-IT" altLang="it-IT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it-IT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altLang="it-IT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altLang="it-IT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it-IT" altLang="it-IT" dirty="0" smtClean="0"/>
                  <a:t>, </a:t>
                </a:r>
                <a:r>
                  <a:rPr lang="it-IT" altLang="it-IT" dirty="0" err="1" smtClean="0"/>
                  <a:t>rotation</a:t>
                </a:r>
                <a:r>
                  <a:rPr lang="it-IT" altLang="it-IT" dirty="0" smtClean="0"/>
                  <a:t> can be </a:t>
                </a:r>
                <a:r>
                  <a:rPr lang="it-IT" altLang="it-IT" dirty="0" err="1" smtClean="0"/>
                  <a:t>combined</a:t>
                </a:r>
                <a:r>
                  <a:rPr lang="it-IT" altLang="it-IT" dirty="0" smtClean="0"/>
                  <a:t> by </a:t>
                </a:r>
                <a:r>
                  <a:rPr lang="it-IT" altLang="it-IT" dirty="0" err="1" smtClean="0"/>
                  <a:t>multiplying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matrices</a:t>
                </a:r>
                <a:r>
                  <a:rPr lang="it-IT" altLang="it-IT" dirty="0" smtClean="0"/>
                  <a:t>:</a:t>
                </a:r>
              </a:p>
              <a:p>
                <a:pPr marL="0" indent="0" eaLnBrk="1" hangingPunct="1">
                  <a:buNone/>
                </a:pPr>
                <a:endParaRPr lang="it-IT" altLang="it-IT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it-IT" alt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it-IT" alt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alt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:endParaRPr lang="it-IT" altLang="it-IT" dirty="0"/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4784725"/>
              </a:xfrm>
              <a:blipFill rotWithShape="0">
                <a:blip r:embed="rId3"/>
                <a:stretch>
                  <a:fillRect l="-1552" t="-1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87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31960060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Combining Rotations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4784725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Matrix </a:t>
                </a:r>
                <a:r>
                  <a:rPr lang="it-IT" altLang="it-IT" dirty="0" err="1" smtClean="0"/>
                  <a:t>multiplication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 NOT commutative, so:</a:t>
                </a:r>
              </a:p>
              <a:p>
                <a:pPr marL="0" indent="0" eaLnBrk="1" hangingPunct="1">
                  <a:buNone/>
                </a:pPr>
                <a:endParaRPr lang="it-IT" altLang="it-IT" sz="1200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it-IT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alt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altLang="it-IT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altLang="it-IT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alt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altLang="it-IT" dirty="0" smtClean="0"/>
              </a:p>
              <a:p>
                <a:pPr marL="0" indent="0" eaLnBrk="1" hangingPunct="1">
                  <a:buNone/>
                </a:pPr>
                <a:endParaRPr lang="it-IT" altLang="it-IT" sz="1200" dirty="0" smtClean="0"/>
              </a:p>
              <a:p>
                <a:pPr marL="0" indent="0" eaLnBrk="1" hangingPunct="1">
                  <a:buNone/>
                </a:pPr>
                <a:r>
                  <a:rPr lang="it-IT" altLang="it-IT" dirty="0" err="1" smtClean="0"/>
                  <a:t>That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is</a:t>
                </a:r>
                <a:r>
                  <a:rPr lang="it-IT" altLang="it-IT" dirty="0" smtClean="0"/>
                  <a:t>, </a:t>
                </a:r>
                <a:r>
                  <a:rPr lang="it-IT" altLang="it-IT" dirty="0" err="1" smtClean="0"/>
                  <a:t>inverting</a:t>
                </a:r>
                <a:r>
                  <a:rPr lang="it-IT" altLang="it-IT" dirty="0" smtClean="0"/>
                  <a:t> the </a:t>
                </a:r>
                <a:r>
                  <a:rPr lang="it-IT" altLang="it-IT" dirty="0" err="1" smtClean="0"/>
                  <a:t>sequence</a:t>
                </a:r>
                <a:r>
                  <a:rPr lang="it-IT" altLang="it-IT" dirty="0" smtClean="0"/>
                  <a:t> of </a:t>
                </a:r>
                <a:r>
                  <a:rPr lang="it-IT" altLang="it-IT" dirty="0" err="1" smtClean="0"/>
                  <a:t>rotations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leads</a:t>
                </a:r>
                <a:r>
                  <a:rPr lang="it-IT" altLang="it-IT" dirty="0" smtClean="0"/>
                  <a:t> to a </a:t>
                </a:r>
                <a:r>
                  <a:rPr lang="it-IT" altLang="it-IT" dirty="0" err="1" smtClean="0"/>
                  <a:t>different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rotation</a:t>
                </a:r>
                <a:r>
                  <a:rPr lang="it-IT" altLang="it-IT" dirty="0" smtClean="0"/>
                  <a:t>!!!</a:t>
                </a:r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4784725"/>
              </a:xfrm>
              <a:blipFill rotWithShape="0">
                <a:blip r:embed="rId3"/>
                <a:stretch>
                  <a:fillRect l="-1552" t="-1274" r="-1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88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248120122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Combining Rotations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89</a:t>
            </a:fld>
            <a:endParaRPr lang="it-IT" alt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013" y="1021308"/>
            <a:ext cx="8027987" cy="5880808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341438"/>
            <a:ext cx="7858125" cy="4784725"/>
          </a:xfrm>
        </p:spPr>
        <p:txBody>
          <a:bodyPr/>
          <a:lstStyle/>
          <a:p>
            <a:pPr marL="0" indent="0" eaLnBrk="1" hangingPunct="1">
              <a:buNone/>
            </a:pPr>
            <a:endParaRPr lang="it-IT" altLang="it-IT" dirty="0" smtClean="0">
              <a:solidFill>
                <a:srgbClr val="FF0000"/>
              </a:solidFill>
            </a:endParaRPr>
          </a:p>
          <a:p>
            <a:pPr marL="0" indent="0" eaLnBrk="1" hangingPunct="1">
              <a:buNone/>
            </a:pPr>
            <a:endParaRPr lang="it-IT" altLang="it-IT" dirty="0">
              <a:solidFill>
                <a:srgbClr val="FF0000"/>
              </a:solidFill>
            </a:endParaRPr>
          </a:p>
          <a:p>
            <a:pPr marL="0" indent="0" eaLnBrk="1" hangingPunct="1">
              <a:buNone/>
            </a:pPr>
            <a:endParaRPr lang="it-IT" altLang="it-IT" dirty="0" smtClean="0">
              <a:solidFill>
                <a:srgbClr val="FF0000"/>
              </a:solidFill>
            </a:endParaRPr>
          </a:p>
          <a:p>
            <a:pPr marL="0" indent="0" eaLnBrk="1" hangingPunct="1">
              <a:buNone/>
            </a:pPr>
            <a:endParaRPr lang="it-IT" altLang="it-IT" dirty="0">
              <a:solidFill>
                <a:srgbClr val="FF0000"/>
              </a:solidFill>
            </a:endParaRPr>
          </a:p>
          <a:p>
            <a:pPr marL="0" indent="0" eaLnBrk="1" hangingPunct="1">
              <a:buNone/>
            </a:pPr>
            <a:endParaRPr lang="it-IT" altLang="it-IT" dirty="0" smtClean="0">
              <a:solidFill>
                <a:srgbClr val="FF0000"/>
              </a:solidFill>
            </a:endParaRPr>
          </a:p>
          <a:p>
            <a:pPr marL="0" indent="0" algn="ctr" eaLnBrk="1" hangingPunct="1">
              <a:buNone/>
            </a:pPr>
            <a:endParaRPr lang="it-IT" altLang="it-IT" dirty="0">
              <a:solidFill>
                <a:srgbClr val="FF0000"/>
              </a:solidFill>
            </a:endParaRPr>
          </a:p>
          <a:p>
            <a:pPr marL="0" indent="0" algn="ctr" eaLnBrk="1" hangingPunct="1">
              <a:buNone/>
            </a:pPr>
            <a:endParaRPr lang="it-IT" altLang="it-IT" dirty="0" smtClean="0">
              <a:solidFill>
                <a:srgbClr val="FF0000"/>
              </a:solidFill>
            </a:endParaRPr>
          </a:p>
          <a:p>
            <a:pPr marL="0" indent="0" algn="ctr" eaLnBrk="1" hangingPunct="1">
              <a:buNone/>
            </a:pPr>
            <a:endParaRPr lang="it-IT" altLang="it-IT" dirty="0">
              <a:solidFill>
                <a:srgbClr val="FF0000"/>
              </a:solidFill>
            </a:endParaRPr>
          </a:p>
          <a:p>
            <a:pPr marL="0" indent="0" algn="ctr" eaLnBrk="1" hangingPunct="1">
              <a:buNone/>
            </a:pPr>
            <a:endParaRPr lang="it-IT" altLang="it-IT" dirty="0">
              <a:solidFill>
                <a:srgbClr val="FF0000"/>
              </a:solidFill>
            </a:endParaRPr>
          </a:p>
          <a:p>
            <a:pPr marL="0" indent="0" eaLnBrk="1" hangingPunct="1">
              <a:buNone/>
            </a:pPr>
            <a:endParaRPr lang="it-IT" altLang="it-IT" sz="1200" dirty="0" smtClean="0">
              <a:solidFill>
                <a:srgbClr val="FF0000"/>
              </a:solidFill>
            </a:endParaRPr>
          </a:p>
          <a:p>
            <a:pPr marL="0" indent="0" eaLnBrk="1" hangingPunct="1">
              <a:buNone/>
            </a:pPr>
            <a:r>
              <a:rPr lang="it-IT" altLang="it-IT" dirty="0" err="1" smtClean="0">
                <a:solidFill>
                  <a:srgbClr val="FF0000"/>
                </a:solidFill>
              </a:rPr>
              <a:t>Now</a:t>
            </a:r>
            <a:r>
              <a:rPr lang="it-IT" altLang="it-IT" dirty="0" smtClean="0">
                <a:solidFill>
                  <a:srgbClr val="FF0000"/>
                </a:solidFill>
              </a:rPr>
              <a:t> </a:t>
            </a:r>
            <a:r>
              <a:rPr lang="it-IT" altLang="it-IT" dirty="0" err="1" smtClean="0">
                <a:solidFill>
                  <a:srgbClr val="FF0000"/>
                </a:solidFill>
              </a:rPr>
              <a:t>try</a:t>
            </a:r>
            <a:r>
              <a:rPr lang="it-IT" altLang="it-IT" dirty="0" smtClean="0">
                <a:solidFill>
                  <a:srgbClr val="FF0000"/>
                </a:solidFill>
              </a:rPr>
              <a:t> to compute </a:t>
            </a:r>
            <a:r>
              <a:rPr lang="it-IT" altLang="it-IT" dirty="0" err="1" smtClean="0">
                <a:solidFill>
                  <a:srgbClr val="FF0000"/>
                </a:solidFill>
              </a:rPr>
              <a:t>corresponding</a:t>
            </a:r>
            <a:r>
              <a:rPr lang="it-IT" altLang="it-IT" dirty="0" smtClean="0">
                <a:solidFill>
                  <a:srgbClr val="FF0000"/>
                </a:solidFill>
              </a:rPr>
              <a:t> </a:t>
            </a:r>
            <a:r>
              <a:rPr lang="it-IT" altLang="it-IT" dirty="0" err="1" smtClean="0">
                <a:solidFill>
                  <a:srgbClr val="FF0000"/>
                </a:solidFill>
              </a:rPr>
              <a:t>matrices</a:t>
            </a:r>
            <a:r>
              <a:rPr lang="it-IT" altLang="it-IT" dirty="0" smtClean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92324748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Circular</a:t>
            </a:r>
            <a:r>
              <a:rPr lang="it-IT" dirty="0" smtClean="0"/>
              <a:t> </a:t>
            </a:r>
            <a:r>
              <a:rPr lang="it-IT" dirty="0" err="1" smtClean="0"/>
              <a:t>Orbit</a:t>
            </a:r>
            <a:endParaRPr lang="it-IT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C8DAF-9F0B-4E73-AD4B-9EC43806CC7C}" type="slidenum">
              <a:rPr lang="it-IT" altLang="it-IT" smtClean="0"/>
              <a:pPr/>
              <a:t>9</a:t>
            </a:fld>
            <a:endParaRPr lang="it-IT" altLang="it-IT" dirty="0"/>
          </a:p>
        </p:txBody>
      </p:sp>
      <p:sp>
        <p:nvSpPr>
          <p:cNvPr id="10" name="Oval 9"/>
          <p:cNvSpPr/>
          <p:nvPr/>
        </p:nvSpPr>
        <p:spPr>
          <a:xfrm>
            <a:off x="6012160" y="3429000"/>
            <a:ext cx="1440160" cy="14265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 10"/>
          <p:cNvSpPr/>
          <p:nvPr/>
        </p:nvSpPr>
        <p:spPr>
          <a:xfrm>
            <a:off x="5292080" y="2708920"/>
            <a:ext cx="2880320" cy="28803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0" name="Group 19"/>
          <p:cNvGrpSpPr/>
          <p:nvPr/>
        </p:nvGrpSpPr>
        <p:grpSpPr>
          <a:xfrm>
            <a:off x="6732240" y="2092832"/>
            <a:ext cx="1440160" cy="616088"/>
            <a:chOff x="4572000" y="1372752"/>
            <a:chExt cx="1440160" cy="616088"/>
          </a:xfrm>
        </p:grpSpPr>
        <p:cxnSp>
          <p:nvCxnSpPr>
            <p:cNvPr id="13" name="Straight Arrow Connector 12"/>
            <p:cNvCxnSpPr>
              <a:stCxn id="11" idx="0"/>
            </p:cNvCxnSpPr>
            <p:nvPr/>
          </p:nvCxnSpPr>
          <p:spPr>
            <a:xfrm>
              <a:off x="4572000" y="1988840"/>
              <a:ext cx="1440160" cy="0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097155" y="1372752"/>
              <a:ext cx="4587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dirty="0" smtClean="0">
                  <a:solidFill>
                    <a:srgbClr val="00FF00"/>
                  </a:solidFill>
                </a:rPr>
                <a:t>V</a:t>
              </a:r>
              <a:endParaRPr lang="it-IT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27269" y="2708920"/>
            <a:ext cx="704971" cy="1008112"/>
            <a:chOff x="3867029" y="1988840"/>
            <a:chExt cx="704971" cy="1008112"/>
          </a:xfrm>
        </p:grpSpPr>
        <p:cxnSp>
          <p:nvCxnSpPr>
            <p:cNvPr id="14" name="Straight Arrow Connector 13"/>
            <p:cNvCxnSpPr>
              <a:stCxn id="11" idx="0"/>
            </p:cNvCxnSpPr>
            <p:nvPr/>
          </p:nvCxnSpPr>
          <p:spPr>
            <a:xfrm>
              <a:off x="4572000" y="1988840"/>
              <a:ext cx="0" cy="100811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867029" y="2123202"/>
              <a:ext cx="662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dirty="0" err="1" smtClean="0">
                  <a:solidFill>
                    <a:srgbClr val="FF0000"/>
                  </a:solidFill>
                </a:rPr>
                <a:t>Fg</a:t>
              </a:r>
              <a:endParaRPr lang="it-IT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732240" y="1666083"/>
            <a:ext cx="697917" cy="1042837"/>
            <a:chOff x="5830683" y="811849"/>
            <a:chExt cx="697917" cy="1042837"/>
          </a:xfrm>
        </p:grpSpPr>
        <p:cxnSp>
          <p:nvCxnSpPr>
            <p:cNvPr id="22" name="Straight Arrow Connector 21"/>
            <p:cNvCxnSpPr>
              <a:stCxn id="11" idx="0"/>
            </p:cNvCxnSpPr>
            <p:nvPr/>
          </p:nvCxnSpPr>
          <p:spPr>
            <a:xfrm flipV="1">
              <a:off x="5830683" y="918582"/>
              <a:ext cx="0" cy="936104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888681" y="811849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dirty="0" err="1" smtClean="0">
                  <a:solidFill>
                    <a:srgbClr val="00FF00"/>
                  </a:solidFill>
                </a:rPr>
                <a:t>Fv</a:t>
              </a:r>
              <a:endParaRPr lang="it-IT" dirty="0">
                <a:solidFill>
                  <a:srgbClr val="00FF00"/>
                </a:solidFill>
              </a:endParaRPr>
            </a:p>
          </p:txBody>
        </p:sp>
      </p:grpSp>
      <p:sp>
        <p:nvSpPr>
          <p:cNvPr id="28" name="Oval 27"/>
          <p:cNvSpPr/>
          <p:nvPr/>
        </p:nvSpPr>
        <p:spPr>
          <a:xfrm>
            <a:off x="6588224" y="2564904"/>
            <a:ext cx="288032" cy="27837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2" name="Straight Arrow Connector 31"/>
          <p:cNvCxnSpPr>
            <a:endCxn id="11" idx="6"/>
          </p:cNvCxnSpPr>
          <p:nvPr/>
        </p:nvCxnSpPr>
        <p:spPr>
          <a:xfrm>
            <a:off x="6732240" y="4141313"/>
            <a:ext cx="1440160" cy="776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876256" y="3568660"/>
            <a:ext cx="481222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002060"/>
                </a:solidFill>
              </a:rPr>
              <a:t>R</a:t>
            </a:r>
            <a:endParaRPr lang="it-IT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435500" y="2636839"/>
                <a:ext cx="3368038" cy="1785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3200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3200" i="1" dirty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200" b="0" i="1" dirty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it-IT" sz="3200" i="1" dirty="0" err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3200" i="1" dirty="0" err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3200" dirty="0" smtClean="0">
                  <a:solidFill>
                    <a:srgbClr val="FFFF00"/>
                  </a:solidFill>
                </a:endParaRPr>
              </a:p>
              <a:p>
                <a:pPr/>
                <a:r>
                  <a:rPr lang="en-US" sz="3200" dirty="0" smtClean="0">
                    <a:solidFill>
                      <a:srgbClr val="FFFF00"/>
                    </a:solidFill>
                  </a:rPr>
                  <a:t/>
                </a:r>
                <a:br>
                  <a:rPr lang="en-US" sz="3200" dirty="0" smtClean="0">
                    <a:solidFill>
                      <a:srgbClr val="FFFF00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it-IT" sz="32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it-IT" sz="320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6356.8 </m:t>
                      </m:r>
                      <m:r>
                        <m:rPr>
                          <m:nor/>
                        </m:rPr>
                        <a:rPr lang="it-IT" sz="3200">
                          <a:solidFill>
                            <a:srgbClr val="FFFF00"/>
                          </a:solidFill>
                        </a:rPr>
                        <m:t>km</m:t>
                      </m:r>
                    </m:oMath>
                  </m:oMathPara>
                </a14:m>
                <a:endParaRPr lang="it-IT" dirty="0" smtClean="0">
                  <a:solidFill>
                    <a:srgbClr val="FFFF00"/>
                  </a:solidFill>
                </a:endParaRPr>
              </a:p>
              <a:p>
                <a:endParaRPr lang="it-IT" dirty="0" smtClean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500" y="2636839"/>
                <a:ext cx="3368038" cy="17851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122666" y="1238502"/>
            <a:ext cx="2234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9900"/>
                </a:solidFill>
              </a:rPr>
              <a:t>NO </a:t>
            </a:r>
            <a:r>
              <a:rPr lang="it-IT" sz="3200" dirty="0" err="1" smtClean="0">
                <a:solidFill>
                  <a:srgbClr val="FF9900"/>
                </a:solidFill>
              </a:rPr>
              <a:t>gravity</a:t>
            </a:r>
            <a:r>
              <a:rPr lang="it-IT" sz="3200" dirty="0" smtClean="0">
                <a:solidFill>
                  <a:srgbClr val="FF9900"/>
                </a:solidFill>
              </a:rPr>
              <a:t>!</a:t>
            </a:r>
            <a:endParaRPr lang="it-IT" dirty="0">
              <a:solidFill>
                <a:srgbClr val="FF9900"/>
              </a:solidFill>
            </a:endParaRPr>
          </a:p>
        </p:txBody>
      </p:sp>
      <p:cxnSp>
        <p:nvCxnSpPr>
          <p:cNvPr id="34" name="Straight Arrow Connector 33"/>
          <p:cNvCxnSpPr>
            <a:stCxn id="7" idx="3"/>
          </p:cNvCxnSpPr>
          <p:nvPr/>
        </p:nvCxnSpPr>
        <p:spPr>
          <a:xfrm>
            <a:off x="5357573" y="1530890"/>
            <a:ext cx="1146647" cy="990288"/>
          </a:xfrm>
          <a:prstGeom prst="straightConnector1">
            <a:avLst/>
          </a:prstGeom>
          <a:ln w="5715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10" idx="5"/>
          </p:cNvCxnSpPr>
          <p:nvPr/>
        </p:nvCxnSpPr>
        <p:spPr>
          <a:xfrm>
            <a:off x="6732240" y="4136958"/>
            <a:ext cx="509173" cy="50964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254105" y="4198746"/>
            <a:ext cx="708848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002060"/>
                </a:solidFill>
              </a:rPr>
              <a:t>Re</a:t>
            </a:r>
            <a:endParaRPr lang="it-IT" dirty="0">
              <a:solidFill>
                <a:srgbClr val="002060"/>
              </a:solidFill>
            </a:endParaRPr>
          </a:p>
        </p:txBody>
      </p:sp>
      <p:cxnSp>
        <p:nvCxnSpPr>
          <p:cNvPr id="50" name="Straight Arrow Connector 49"/>
          <p:cNvCxnSpPr>
            <a:stCxn id="10" idx="5"/>
            <a:endCxn id="11" idx="5"/>
          </p:cNvCxnSpPr>
          <p:nvPr/>
        </p:nvCxnSpPr>
        <p:spPr>
          <a:xfrm>
            <a:off x="7241413" y="4646605"/>
            <a:ext cx="509174" cy="52082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904475" y="4823575"/>
            <a:ext cx="412292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FF00"/>
                </a:solidFill>
              </a:rPr>
              <a:t>h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62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1" y="260350"/>
            <a:ext cx="7704088" cy="504825"/>
          </a:xfrm>
        </p:spPr>
        <p:txBody>
          <a:bodyPr/>
          <a:lstStyle/>
          <a:p>
            <a:r>
              <a:rPr lang="it-IT" dirty="0" smtClean="0"/>
              <a:t>Spin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1116013" y="1124744"/>
                <a:ext cx="7570787" cy="478472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it-IT" dirty="0" smtClean="0"/>
                  <a:t>When </a:t>
                </a:r>
                <a:r>
                  <a:rPr lang="it-IT" dirty="0" err="1" smtClean="0"/>
                  <a:t>rotation</a:t>
                </a:r>
                <a:r>
                  <a:rPr lang="it-IT" dirty="0" smtClean="0"/>
                  <a:t> of a </a:t>
                </a:r>
                <a:r>
                  <a:rPr lang="it-IT" dirty="0" err="1" smtClean="0"/>
                  <a:t>rigid</a:t>
                </a:r>
                <a:r>
                  <a:rPr lang="it-IT" dirty="0" smtClean="0"/>
                  <a:t> body </a:t>
                </a:r>
                <a:r>
                  <a:rPr lang="it-IT" dirty="0" err="1" smtClean="0"/>
                  <a:t>is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continuous</a:t>
                </a:r>
                <a:r>
                  <a:rPr lang="it-IT" dirty="0" smtClean="0"/>
                  <a:t>, the </a:t>
                </a:r>
                <a:r>
                  <a:rPr lang="it-IT" dirty="0" err="1" smtClean="0"/>
                  <a:t>problem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may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become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quite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complex</a:t>
                </a:r>
                <a:r>
                  <a:rPr lang="it-IT" dirty="0" smtClean="0"/>
                  <a:t>.</a:t>
                </a:r>
              </a:p>
              <a:p>
                <a:pPr marL="0" indent="0">
                  <a:buNone/>
                </a:pPr>
                <a:r>
                  <a:rPr lang="it-IT" dirty="0" smtClean="0">
                    <a:solidFill>
                      <a:srgbClr val="00FF00"/>
                    </a:solidFill>
                  </a:rPr>
                  <a:t>A </a:t>
                </a:r>
                <a:r>
                  <a:rPr lang="it-IT" dirty="0" err="1" smtClean="0">
                    <a:solidFill>
                      <a:srgbClr val="00FF00"/>
                    </a:solidFill>
                  </a:rPr>
                  <a:t>particular</a:t>
                </a:r>
                <a:r>
                  <a:rPr lang="it-IT" dirty="0" smtClean="0">
                    <a:solidFill>
                      <a:srgbClr val="00FF00"/>
                    </a:solidFill>
                  </a:rPr>
                  <a:t> and easy situation </a:t>
                </a:r>
                <a:r>
                  <a:rPr lang="it-IT" dirty="0" err="1" smtClean="0">
                    <a:solidFill>
                      <a:srgbClr val="00FF00"/>
                    </a:solidFill>
                  </a:rPr>
                  <a:t>is</a:t>
                </a:r>
                <a:r>
                  <a:rPr lang="it-IT" dirty="0" smtClean="0">
                    <a:solidFill>
                      <a:srgbClr val="00FF00"/>
                    </a:solidFill>
                  </a:rPr>
                  <a:t> </a:t>
                </a:r>
                <a:r>
                  <a:rPr lang="it-IT" dirty="0" err="1" smtClean="0">
                    <a:solidFill>
                      <a:srgbClr val="00FF00"/>
                    </a:solidFill>
                  </a:rPr>
                  <a:t>when</a:t>
                </a:r>
                <a:r>
                  <a:rPr lang="it-IT" dirty="0" smtClean="0">
                    <a:solidFill>
                      <a:srgbClr val="00FF00"/>
                    </a:solidFill>
                  </a:rPr>
                  <a:t> the </a:t>
                </a:r>
                <a:r>
                  <a:rPr lang="it-IT" dirty="0" err="1" smtClean="0">
                    <a:solidFill>
                      <a:srgbClr val="00FF00"/>
                    </a:solidFill>
                  </a:rPr>
                  <a:t>rotation</a:t>
                </a:r>
                <a:r>
                  <a:rPr lang="it-IT" dirty="0" smtClean="0">
                    <a:solidFill>
                      <a:srgbClr val="00FF00"/>
                    </a:solidFill>
                  </a:rPr>
                  <a:t> </a:t>
                </a:r>
                <a:r>
                  <a:rPr lang="it-IT" dirty="0" err="1" smtClean="0">
                    <a:solidFill>
                      <a:srgbClr val="00FF00"/>
                    </a:solidFill>
                  </a:rPr>
                  <a:t>axis</a:t>
                </a:r>
                <a:r>
                  <a:rPr lang="it-IT" dirty="0" smtClean="0">
                    <a:solidFill>
                      <a:srgbClr val="00FF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it-IT" b="0" i="1" smtClean="0">
                        <a:solidFill>
                          <a:srgbClr val="00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 err="1" smtClean="0">
                    <a:solidFill>
                      <a:srgbClr val="00FF00"/>
                    </a:solidFill>
                  </a:rPr>
                  <a:t>remains</a:t>
                </a:r>
                <a:r>
                  <a:rPr lang="it-IT" dirty="0" smtClean="0">
                    <a:solidFill>
                      <a:srgbClr val="00FF00"/>
                    </a:solidFill>
                  </a:rPr>
                  <a:t> </a:t>
                </a:r>
                <a:r>
                  <a:rPr lang="it-IT" dirty="0" err="1" smtClean="0">
                    <a:solidFill>
                      <a:srgbClr val="00FF00"/>
                    </a:solidFill>
                  </a:rPr>
                  <a:t>constant</a:t>
                </a:r>
                <a:r>
                  <a:rPr lang="it-IT" dirty="0" smtClean="0">
                    <a:solidFill>
                      <a:srgbClr val="00FF00"/>
                    </a:solidFill>
                  </a:rPr>
                  <a:t>, </a:t>
                </a:r>
                <a:r>
                  <a:rPr lang="it-IT" dirty="0" err="1" smtClean="0">
                    <a:solidFill>
                      <a:srgbClr val="00FF00"/>
                    </a:solidFill>
                  </a:rPr>
                  <a:t>while</a:t>
                </a:r>
                <a:r>
                  <a:rPr lang="it-IT" dirty="0" smtClean="0">
                    <a:solidFill>
                      <a:srgbClr val="00FF00"/>
                    </a:solidFill>
                  </a:rPr>
                  <a:t> </a:t>
                </a:r>
                <a:r>
                  <a:rPr lang="it-IT" dirty="0" err="1" smtClean="0">
                    <a:solidFill>
                      <a:srgbClr val="00FF00"/>
                    </a:solidFill>
                  </a:rPr>
                  <a:t>rotation</a:t>
                </a:r>
                <a:r>
                  <a:rPr lang="it-IT" dirty="0" smtClean="0">
                    <a:solidFill>
                      <a:srgbClr val="00FF00"/>
                    </a:solidFill>
                  </a:rPr>
                  <a:t> angle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it-IT" dirty="0" smtClean="0">
                    <a:solidFill>
                      <a:srgbClr val="00FF00"/>
                    </a:solidFill>
                  </a:rPr>
                  <a:t> </a:t>
                </a:r>
                <a:r>
                  <a:rPr lang="it-IT" dirty="0" err="1" smtClean="0">
                    <a:solidFill>
                      <a:srgbClr val="00FF00"/>
                    </a:solidFill>
                  </a:rPr>
                  <a:t>continuously</a:t>
                </a:r>
                <a:r>
                  <a:rPr lang="it-IT" dirty="0" smtClean="0">
                    <a:solidFill>
                      <a:srgbClr val="00FF00"/>
                    </a:solidFill>
                  </a:rPr>
                  <a:t> </a:t>
                </a:r>
                <a:r>
                  <a:rPr lang="it-IT" dirty="0" err="1" smtClean="0">
                    <a:solidFill>
                      <a:srgbClr val="00FF00"/>
                    </a:solidFill>
                  </a:rPr>
                  <a:t>varies</a:t>
                </a:r>
                <a:r>
                  <a:rPr lang="it-IT" dirty="0" smtClean="0">
                    <a:solidFill>
                      <a:srgbClr val="00FF00"/>
                    </a:solidFill>
                  </a:rPr>
                  <a:t> </a:t>
                </a:r>
                <a:r>
                  <a:rPr lang="it-IT" dirty="0" err="1" smtClean="0">
                    <a:solidFill>
                      <a:srgbClr val="00FF00"/>
                    </a:solidFill>
                  </a:rPr>
                  <a:t>at</a:t>
                </a:r>
                <a:r>
                  <a:rPr lang="it-IT" dirty="0" smtClean="0">
                    <a:solidFill>
                      <a:srgbClr val="00FF00"/>
                    </a:solidFill>
                  </a:rPr>
                  <a:t> a </a:t>
                </a:r>
                <a:r>
                  <a:rPr lang="it-IT" dirty="0" err="1" smtClean="0">
                    <a:solidFill>
                      <a:srgbClr val="00FF00"/>
                    </a:solidFill>
                  </a:rPr>
                  <a:t>constant</a:t>
                </a:r>
                <a:r>
                  <a:rPr lang="it-IT" dirty="0" smtClean="0">
                    <a:solidFill>
                      <a:srgbClr val="00FF00"/>
                    </a:solidFill>
                  </a:rPr>
                  <a:t> rate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𝑐𝑜𝑛𝑠𝑡</m:t>
                      </m:r>
                    </m:oMath>
                  </m:oMathPara>
                </a14:m>
                <a:endParaRPr lang="it-IT" dirty="0" smtClean="0">
                  <a:solidFill>
                    <a:srgbClr val="FFC000"/>
                  </a:solidFill>
                </a:endParaRPr>
              </a:p>
              <a:p>
                <a:pPr marL="0" indent="0">
                  <a:buNone/>
                </a:pPr>
                <a:r>
                  <a:rPr lang="it-IT" dirty="0" smtClean="0"/>
                  <a:t>In </a:t>
                </a:r>
                <a:r>
                  <a:rPr lang="it-IT" dirty="0" err="1" smtClean="0"/>
                  <a:t>this</a:t>
                </a:r>
                <a:r>
                  <a:rPr lang="it-IT" dirty="0" smtClean="0"/>
                  <a:t> case </a:t>
                </a:r>
                <a:r>
                  <a:rPr lang="it-IT" dirty="0" err="1" smtClean="0"/>
                  <a:t>rotation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is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called</a:t>
                </a:r>
                <a:r>
                  <a:rPr lang="it-IT" dirty="0" smtClean="0"/>
                  <a:t> «spin» and </a:t>
                </a:r>
                <a:r>
                  <a:rPr lang="it-IT" dirty="0" err="1" smtClean="0"/>
                  <a:t>is</a:t>
                </a:r>
                <a:r>
                  <a:rPr lang="it-IT" dirty="0" smtClean="0"/>
                  <a:t> </a:t>
                </a:r>
                <a:r>
                  <a:rPr lang="it-IT" dirty="0" err="1" smtClean="0"/>
                  <a:t>expressed</a:t>
                </a:r>
                <a:r>
                  <a:rPr lang="it-IT" dirty="0" smtClean="0"/>
                  <a:t> by a </a:t>
                </a:r>
                <a:r>
                  <a:rPr lang="it-IT" dirty="0" err="1" smtClean="0"/>
                  <a:t>vector</a:t>
                </a:r>
                <a:endParaRPr lang="it-IT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solidFill>
                          <a:srgbClr val="FF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it-IT" b="0" i="1" smtClean="0">
                        <a:solidFill>
                          <a:srgbClr val="FF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FF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it-IT" b="0" i="1" smtClean="0">
                        <a:solidFill>
                          <a:srgbClr val="FF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it-IT" dirty="0" smtClean="0"/>
                  <a:t> </a:t>
                </a:r>
              </a:p>
              <a:p>
                <a:pPr marL="0" indent="0">
                  <a:buNone/>
                </a:pPr>
                <a:r>
                  <a:rPr lang="it-IT" dirty="0" err="1" smtClean="0"/>
                  <a:t>Namely</a:t>
                </a:r>
                <a:r>
                  <a:rPr lang="it-IT" dirty="0" smtClean="0"/>
                  <a:t>, a </a:t>
                </a:r>
                <a:r>
                  <a:rPr lang="it-IT" dirty="0" err="1" smtClean="0"/>
                  <a:t>vector</a:t>
                </a:r>
                <a:r>
                  <a:rPr lang="it-IT" dirty="0" smtClean="0"/>
                  <a:t> in the </a:t>
                </a:r>
                <a:r>
                  <a:rPr lang="it-IT" dirty="0" err="1" smtClean="0"/>
                  <a:t>direction</a:t>
                </a:r>
                <a:r>
                  <a:rPr lang="it-IT" dirty="0" smtClean="0"/>
                  <a:t> of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FF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it-IT" dirty="0" smtClean="0"/>
                  <a:t> of </a:t>
                </a:r>
                <a:r>
                  <a:rPr lang="it-IT" dirty="0" err="1" smtClean="0"/>
                  <a:t>amplitude</a:t>
                </a:r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FF99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(NOT and </a:t>
                </a:r>
                <a:r>
                  <a:rPr lang="it-IT" dirty="0" err="1" smtClean="0">
                    <a:solidFill>
                      <a:srgbClr val="FF0000"/>
                    </a:solidFill>
                  </a:rPr>
                  <a:t>axis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 + angle !!!)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6013" y="1124744"/>
                <a:ext cx="7570787" cy="4784725"/>
              </a:xfrm>
              <a:blipFill rotWithShape="0">
                <a:blip r:embed="rId2"/>
                <a:stretch>
                  <a:fillRect l="-1610" t="-1403" r="-1047" b="-18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470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FD2BE-BB54-498B-9994-A4471BD4A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41250"/>
            <a:ext cx="6858000" cy="586978"/>
          </a:xfrm>
        </p:spPr>
        <p:txBody>
          <a:bodyPr>
            <a:normAutofit fontScale="90000"/>
          </a:bodyPr>
          <a:lstStyle/>
          <a:p>
            <a:r>
              <a:rPr lang="it-IT" dirty="0"/>
              <a:t>Esercizio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3B6A7F-03C9-448C-8F92-4B2C2C358AB7}"/>
              </a:ext>
            </a:extLst>
          </p:cNvPr>
          <p:cNvSpPr txBox="1"/>
          <p:nvPr/>
        </p:nvSpPr>
        <p:spPr>
          <a:xfrm>
            <a:off x="506005" y="1517469"/>
            <a:ext cx="745095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Tre rotazioni successive (NON angoli di Eulero):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600075" lvl="1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90° intorno a Z</a:t>
            </a:r>
          </a:p>
          <a:p>
            <a:pPr marL="600075" lvl="1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90° intorno a Y’</a:t>
            </a:r>
          </a:p>
          <a:p>
            <a:pPr marL="600075" lvl="1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90° intorno a X’’</a:t>
            </a:r>
          </a:p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Trovare asse + angolo</a:t>
            </a:r>
          </a:p>
          <a:p>
            <a:pPr marL="600075" lvl="1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endParaRPr lang="it-IT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lvl="1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600075" lvl="1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endParaRPr lang="it-IT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600075" lvl="1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endParaRPr lang="it-IT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endParaRPr lang="it-IT" sz="15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5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BB7392-DD82-42F0-8BCC-0D94C1D14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463" y="941251"/>
            <a:ext cx="3612131" cy="2709098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BB0F8ADE-E29F-47F0-98EB-24B64EAB105A}"/>
              </a:ext>
            </a:extLst>
          </p:cNvPr>
          <p:cNvSpPr/>
          <p:nvPr/>
        </p:nvSpPr>
        <p:spPr>
          <a:xfrm rot="5400000">
            <a:off x="6219266" y="4128863"/>
            <a:ext cx="1321266" cy="6102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57E142-10A9-44FF-9C36-297F38D2BDB3}"/>
              </a:ext>
            </a:extLst>
          </p:cNvPr>
          <p:cNvSpPr txBox="1"/>
          <p:nvPr/>
        </p:nvSpPr>
        <p:spPr>
          <a:xfrm>
            <a:off x="6574749" y="4941403"/>
            <a:ext cx="6126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7200" dirty="0">
                <a:solidFill>
                  <a:prstClr val="black"/>
                </a:solidFill>
                <a:latin typeface="Calibri" panose="020F050202020403020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872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85FC51-27F0-4761-99B3-4628A4421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09" y="2133492"/>
            <a:ext cx="3612131" cy="2709098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59E82C9B-FE5E-4299-BEEF-F00DEAC5DEAF}"/>
              </a:ext>
            </a:extLst>
          </p:cNvPr>
          <p:cNvSpPr/>
          <p:nvPr/>
        </p:nvSpPr>
        <p:spPr>
          <a:xfrm>
            <a:off x="3703739" y="3182891"/>
            <a:ext cx="1321266" cy="6102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644B0A-88E3-4C52-8477-E7213DC59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05" y="1987853"/>
            <a:ext cx="4000500" cy="300037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2F5E6F5-EC9C-4F14-BBA2-BEEAB025F777}"/>
              </a:ext>
            </a:extLst>
          </p:cNvPr>
          <p:cNvSpPr txBox="1">
            <a:spLocks/>
          </p:cNvSpPr>
          <p:nvPr/>
        </p:nvSpPr>
        <p:spPr>
          <a:xfrm>
            <a:off x="1143000" y="1096845"/>
            <a:ext cx="6858000" cy="58697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auto">
              <a:spcAft>
                <a:spcPts val="0"/>
              </a:spcAft>
            </a:pPr>
            <a:r>
              <a:rPr lang="it-IT" sz="3300" dirty="0">
                <a:solidFill>
                  <a:prstClr val="black"/>
                </a:solidFill>
                <a:latin typeface="Calibri Light" panose="020F0302020204030204"/>
              </a:rPr>
              <a:t>Soluzione 1</a:t>
            </a:r>
          </a:p>
        </p:txBody>
      </p:sp>
    </p:spTree>
    <p:extLst>
      <p:ext uri="{BB962C8B-B14F-4D97-AF65-F5344CB8AC3E}">
        <p14:creationId xmlns:p14="http://schemas.microsoft.com/office/powerpoint/2010/main" val="176559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FD2BE-BB54-498B-9994-A4471BD4A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41250"/>
            <a:ext cx="6858000" cy="586978"/>
          </a:xfrm>
        </p:spPr>
        <p:txBody>
          <a:bodyPr>
            <a:normAutofit fontScale="90000"/>
          </a:bodyPr>
          <a:lstStyle/>
          <a:p>
            <a:r>
              <a:rPr lang="it-IT" dirty="0"/>
              <a:t>Esercizio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3B6A7F-03C9-448C-8F92-4B2C2C358AB7}"/>
              </a:ext>
            </a:extLst>
          </p:cNvPr>
          <p:cNvSpPr txBox="1"/>
          <p:nvPr/>
        </p:nvSpPr>
        <p:spPr>
          <a:xfrm>
            <a:off x="506005" y="1517469"/>
            <a:ext cx="745095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Tre rotazioni successive (NON angoli di Eulero):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600075" lvl="1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90° intorno a Y</a:t>
            </a:r>
          </a:p>
          <a:p>
            <a:pPr marL="600075" lvl="1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90° intorno a Z’</a:t>
            </a:r>
          </a:p>
          <a:p>
            <a:pPr marL="600075" lvl="1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90° intorno a X’’</a:t>
            </a:r>
          </a:p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Trovare asse + angolo</a:t>
            </a:r>
          </a:p>
          <a:p>
            <a:pPr marL="600075" lvl="1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endParaRPr lang="it-IT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lvl="1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600075" lvl="1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endParaRPr lang="it-IT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600075" lvl="1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endParaRPr lang="it-IT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endParaRPr lang="it-IT" sz="15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5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BB7392-DD82-42F0-8BCC-0D94C1D14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463" y="941251"/>
            <a:ext cx="3612131" cy="2709098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BB0F8ADE-E29F-47F0-98EB-24B64EAB105A}"/>
              </a:ext>
            </a:extLst>
          </p:cNvPr>
          <p:cNvSpPr/>
          <p:nvPr/>
        </p:nvSpPr>
        <p:spPr>
          <a:xfrm rot="5400000">
            <a:off x="6219266" y="4128863"/>
            <a:ext cx="1321266" cy="6102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57E142-10A9-44FF-9C36-297F38D2BDB3}"/>
              </a:ext>
            </a:extLst>
          </p:cNvPr>
          <p:cNvSpPr txBox="1"/>
          <p:nvPr/>
        </p:nvSpPr>
        <p:spPr>
          <a:xfrm>
            <a:off x="6574749" y="4941403"/>
            <a:ext cx="6126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7200" dirty="0">
                <a:solidFill>
                  <a:prstClr val="black"/>
                </a:solidFill>
                <a:latin typeface="Calibri" panose="020F050202020403020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676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85FC51-27F0-4761-99B3-4628A4421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09" y="2133492"/>
            <a:ext cx="3612131" cy="2709098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59E82C9B-FE5E-4299-BEEF-F00DEAC5DEAF}"/>
              </a:ext>
            </a:extLst>
          </p:cNvPr>
          <p:cNvSpPr/>
          <p:nvPr/>
        </p:nvSpPr>
        <p:spPr>
          <a:xfrm>
            <a:off x="3703739" y="3182891"/>
            <a:ext cx="1321266" cy="6102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2F5E6F5-EC9C-4F14-BBA2-BEEAB025F777}"/>
              </a:ext>
            </a:extLst>
          </p:cNvPr>
          <p:cNvSpPr txBox="1">
            <a:spLocks/>
          </p:cNvSpPr>
          <p:nvPr/>
        </p:nvSpPr>
        <p:spPr>
          <a:xfrm>
            <a:off x="1143000" y="1096845"/>
            <a:ext cx="6858000" cy="58697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auto">
              <a:spcAft>
                <a:spcPts val="0"/>
              </a:spcAft>
            </a:pPr>
            <a:r>
              <a:rPr lang="it-IT" sz="3300" dirty="0">
                <a:solidFill>
                  <a:prstClr val="black"/>
                </a:solidFill>
                <a:latin typeface="Calibri Light" panose="020F0302020204030204"/>
              </a:rPr>
              <a:t>Soluzione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468AB1-5F62-4016-A5E0-B9F98360D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1928813"/>
            <a:ext cx="40005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4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73A89-7BCE-4A53-9165-5FF0F8431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Passaggi 1) + 2):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E703CF-2F88-4045-BA01-628D3DAC87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85" y="2639778"/>
            <a:ext cx="4000500" cy="300037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1D5A7B-4B47-4470-B585-5700B8234AC9}"/>
              </a:ext>
            </a:extLst>
          </p:cNvPr>
          <p:cNvSpPr txBox="1"/>
          <p:nvPr/>
        </p:nvSpPr>
        <p:spPr>
          <a:xfrm>
            <a:off x="578841" y="1986766"/>
            <a:ext cx="19135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Trovare asse + angolo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3D596E-C55D-485C-A330-067D521A9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4" y="2785417"/>
            <a:ext cx="3612131" cy="2709098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E0B5AD64-CA40-4746-B9AD-462F1E0CD243}"/>
              </a:ext>
            </a:extLst>
          </p:cNvPr>
          <p:cNvSpPr/>
          <p:nvPr/>
        </p:nvSpPr>
        <p:spPr>
          <a:xfrm>
            <a:off x="3613692" y="3825164"/>
            <a:ext cx="1321266" cy="6102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F2DFE4-7963-4A23-8053-1C74A207D515}"/>
              </a:ext>
            </a:extLst>
          </p:cNvPr>
          <p:cNvSpPr txBox="1"/>
          <p:nvPr/>
        </p:nvSpPr>
        <p:spPr>
          <a:xfrm>
            <a:off x="3991074" y="2785417"/>
            <a:ext cx="6126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7200" dirty="0">
                <a:solidFill>
                  <a:prstClr val="black"/>
                </a:solidFill>
                <a:latin typeface="Calibri" panose="020F050202020403020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092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D545-1A44-4831-97B2-D86F3B561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16167" y="1068177"/>
            <a:ext cx="7886700" cy="994172"/>
          </a:xfrm>
        </p:spPr>
        <p:txBody>
          <a:bodyPr/>
          <a:lstStyle/>
          <a:p>
            <a:pPr algn="ctr"/>
            <a:r>
              <a:rPr lang="it-IT" dirty="0"/>
              <a:t>Soluzione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46B5C5-0550-4EDF-93A9-3A9388459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57" y="3106750"/>
            <a:ext cx="4000500" cy="30003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216B9D-4FAF-4F68-BEA7-4F3649595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3566348"/>
            <a:ext cx="4000500" cy="3000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54B05D-3983-4E40-A4D4-DED34E7F3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365" y="857251"/>
            <a:ext cx="3612131" cy="27090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13E429-538E-479D-9517-0CCC8344CC72}"/>
              </a:ext>
            </a:extLst>
          </p:cNvPr>
          <p:cNvSpPr txBox="1"/>
          <p:nvPr/>
        </p:nvSpPr>
        <p:spPr>
          <a:xfrm>
            <a:off x="544795" y="2145529"/>
            <a:ext cx="424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Angolo: 240°, -240° (480°) per la permutazione successiva</a:t>
            </a:r>
          </a:p>
        </p:txBody>
      </p:sp>
    </p:spTree>
    <p:extLst>
      <p:ext uri="{BB962C8B-B14F-4D97-AF65-F5344CB8AC3E}">
        <p14:creationId xmlns:p14="http://schemas.microsoft.com/office/powerpoint/2010/main" val="333387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FD2BE-BB54-498B-9994-A4471BD4A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41250"/>
            <a:ext cx="6858000" cy="586978"/>
          </a:xfrm>
        </p:spPr>
        <p:txBody>
          <a:bodyPr>
            <a:normAutofit fontScale="90000"/>
          </a:bodyPr>
          <a:lstStyle/>
          <a:p>
            <a:r>
              <a:rPr lang="it-IT" dirty="0"/>
              <a:t>Esercizio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3B6A7F-03C9-448C-8F92-4B2C2C358AB7}"/>
              </a:ext>
            </a:extLst>
          </p:cNvPr>
          <p:cNvSpPr txBox="1"/>
          <p:nvPr/>
        </p:nvSpPr>
        <p:spPr>
          <a:xfrm>
            <a:off x="506005" y="1517469"/>
            <a:ext cx="745095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Trovare gli angoli di Eulero per la rotazione in figura:</a:t>
            </a:r>
          </a:p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Trovare asse + angolo</a:t>
            </a:r>
          </a:p>
          <a:p>
            <a:pPr marL="600075" lvl="1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endParaRPr lang="it-IT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lvl="1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600075" lvl="1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endParaRPr lang="it-IT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600075" lvl="1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endParaRPr lang="it-IT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endParaRPr lang="it-IT" sz="15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5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BB7392-DD82-42F0-8BCC-0D94C1D14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380" y="2309661"/>
            <a:ext cx="3612131" cy="2709098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BB0F8ADE-E29F-47F0-98EB-24B64EAB105A}"/>
              </a:ext>
            </a:extLst>
          </p:cNvPr>
          <p:cNvSpPr/>
          <p:nvPr/>
        </p:nvSpPr>
        <p:spPr>
          <a:xfrm>
            <a:off x="3854195" y="3359060"/>
            <a:ext cx="1321266" cy="6102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57E142-10A9-44FF-9C36-297F38D2BDB3}"/>
              </a:ext>
            </a:extLst>
          </p:cNvPr>
          <p:cNvSpPr txBox="1"/>
          <p:nvPr/>
        </p:nvSpPr>
        <p:spPr>
          <a:xfrm>
            <a:off x="4231577" y="2319313"/>
            <a:ext cx="6126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7200" dirty="0">
                <a:solidFill>
                  <a:prstClr val="black"/>
                </a:solidFill>
                <a:latin typeface="Calibri" panose="020F0502020204030204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3E20D4-44DE-46B9-A5CF-2272C28EB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1" y="2309661"/>
            <a:ext cx="3687515" cy="276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9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2F5E6F5-EC9C-4F14-BBA2-BEEAB025F777}"/>
              </a:ext>
            </a:extLst>
          </p:cNvPr>
          <p:cNvSpPr txBox="1">
            <a:spLocks/>
          </p:cNvSpPr>
          <p:nvPr/>
        </p:nvSpPr>
        <p:spPr>
          <a:xfrm>
            <a:off x="1143000" y="1096845"/>
            <a:ext cx="6858000" cy="58697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auto">
              <a:spcAft>
                <a:spcPts val="0"/>
              </a:spcAft>
            </a:pPr>
            <a:r>
              <a:rPr lang="it-IT" sz="3300" dirty="0">
                <a:solidFill>
                  <a:prstClr val="black"/>
                </a:solidFill>
                <a:latin typeface="Calibri Light" panose="020F0302020204030204"/>
              </a:rPr>
              <a:t>Soluzione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B6BF28-DD1F-4491-AF93-FD28E88F8D87}"/>
              </a:ext>
            </a:extLst>
          </p:cNvPr>
          <p:cNvSpPr txBox="1"/>
          <p:nvPr/>
        </p:nvSpPr>
        <p:spPr>
          <a:xfrm>
            <a:off x="717259" y="2172225"/>
            <a:ext cx="380650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1) +90° intorno Z’’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2) +90 intorno X’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3) -90° intorno Z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F412EF-1AA5-46FA-9E2A-DCB696449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280" y="2864722"/>
            <a:ext cx="4000500" cy="3000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6F95D4-B6E6-414A-B0C6-D8851625F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2057"/>
            <a:ext cx="3612131" cy="2709098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D2BD0EE7-6080-4141-BAF1-623C82AB8855}"/>
              </a:ext>
            </a:extLst>
          </p:cNvPr>
          <p:cNvSpPr/>
          <p:nvPr/>
        </p:nvSpPr>
        <p:spPr>
          <a:xfrm>
            <a:off x="3542130" y="4101456"/>
            <a:ext cx="1321266" cy="6102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2532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 smtClean="0"/>
              <a:t>Reference Frames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4784725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it-IT" altLang="it-IT" dirty="0" smtClean="0"/>
                  <a:t>We </a:t>
                </a:r>
                <a:r>
                  <a:rPr lang="it-IT" altLang="it-IT" dirty="0" err="1" smtClean="0"/>
                  <a:t>will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mostly</a:t>
                </a:r>
                <a:r>
                  <a:rPr lang="it-IT" altLang="it-IT" dirty="0" smtClean="0"/>
                  <a:t> use the </a:t>
                </a:r>
                <a:r>
                  <a:rPr lang="it-IT" altLang="it-IT" dirty="0" err="1" smtClean="0"/>
                  <a:t>following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frames</a:t>
                </a:r>
                <a:r>
                  <a:rPr lang="it-IT" altLang="it-IT" dirty="0" smtClean="0"/>
                  <a:t>:</a:t>
                </a:r>
              </a:p>
              <a:p>
                <a:pPr eaLnBrk="1" hangingPunct="1"/>
                <a:r>
                  <a:rPr lang="it-IT" altLang="it-IT" dirty="0" err="1" smtClean="0"/>
                  <a:t>Sat-Centered</a:t>
                </a:r>
                <a:r>
                  <a:rPr lang="it-IT" altLang="it-IT" dirty="0" smtClean="0"/>
                  <a:t> </a:t>
                </a:r>
                <a:r>
                  <a:rPr lang="it-IT" altLang="it-IT" dirty="0" err="1" smtClean="0"/>
                  <a:t>Inertial</a:t>
                </a:r>
                <a:r>
                  <a:rPr lang="it-IT" altLang="it-IT" dirty="0" smtClean="0"/>
                  <a:t> (the </a:t>
                </a:r>
                <a:r>
                  <a:rPr lang="it-IT" altLang="it-IT" dirty="0" err="1" smtClean="0"/>
                  <a:t>reference</a:t>
                </a:r>
                <a:r>
                  <a:rPr lang="it-IT" altLang="it-IT" dirty="0" smtClean="0"/>
                  <a:t>)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it-IT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≜</m:t>
                      </m:r>
                      <m:d>
                        <m:dPr>
                          <m:ctrlP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it-IT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it-IT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it-IT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it-IT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it-IT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it-IT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it-IT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it-IT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it-IT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it-IT" i="1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dirty="0" smtClean="0">
                  <a:solidFill>
                    <a:srgbClr val="FFC000"/>
                  </a:solidFill>
                </a:endParaRPr>
              </a:p>
              <a:p>
                <a:pPr eaLnBrk="1" hangingPunct="1"/>
                <a:r>
                  <a:rPr lang="it-IT" altLang="it-IT" dirty="0" smtClean="0"/>
                  <a:t>Body-</a:t>
                </a:r>
                <a:r>
                  <a:rPr lang="it-IT" altLang="it-IT" dirty="0" err="1" smtClean="0"/>
                  <a:t>Fixed</a:t>
                </a:r>
                <a:endParaRPr lang="it-IT" altLang="it-IT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it-IT" dirty="0" smtClean="0">
                  <a:solidFill>
                    <a:srgbClr val="FFC000"/>
                  </a:solidFill>
                </a:endParaRPr>
              </a:p>
              <a:p>
                <a:pPr eaLnBrk="1" hangingPunct="1"/>
                <a:r>
                  <a:rPr lang="it-IT" dirty="0" smtClean="0"/>
                  <a:t>Target-</a:t>
                </a:r>
                <a:r>
                  <a:rPr lang="it-IT" dirty="0" err="1" smtClean="0"/>
                  <a:t>Pointing</a:t>
                </a:r>
                <a:endParaRPr lang="it-IT" dirty="0" smtClean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16013" y="1341438"/>
                <a:ext cx="7858125" cy="4784725"/>
              </a:xfrm>
              <a:blipFill rotWithShape="0">
                <a:blip r:embed="rId3"/>
                <a:stretch>
                  <a:fillRect l="-1552" t="-1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FC454-C227-4500-8CBE-4C7F5237C5A9}" type="slidenum">
              <a:rPr lang="it-IT" altLang="it-IT" smtClean="0"/>
              <a:pPr>
                <a:defRPr/>
              </a:pPr>
              <a:t>99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875229914"/>
      </p:ext>
    </p:extLst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1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ruttura predefinita">
  <a:themeElements>
    <a:clrScheme name="2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olstic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24123</TotalTime>
  <Words>5629</Words>
  <Application>Microsoft Office PowerPoint</Application>
  <PresentationFormat>On-screen Show (4:3)</PresentationFormat>
  <Paragraphs>1638</Paragraphs>
  <Slides>224</Slides>
  <Notes>154</Notes>
  <HiddenSlides>4</HiddenSlides>
  <MMClips>5</MMClips>
  <ScaleCrop>false</ScaleCrop>
  <HeadingPairs>
    <vt:vector size="10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224</vt:i4>
      </vt:variant>
      <vt:variant>
        <vt:lpstr>Custom Shows</vt:lpstr>
      </vt:variant>
      <vt:variant>
        <vt:i4>1</vt:i4>
      </vt:variant>
    </vt:vector>
  </HeadingPairs>
  <TitlesOfParts>
    <vt:vector size="240" baseType="lpstr">
      <vt:lpstr>Arial</vt:lpstr>
      <vt:lpstr>Arial Black</vt:lpstr>
      <vt:lpstr>Calibri</vt:lpstr>
      <vt:lpstr>Calibri Light</vt:lpstr>
      <vt:lpstr>Cambria Math</vt:lpstr>
      <vt:lpstr>Gill Sans MT</vt:lpstr>
      <vt:lpstr>Times New Roman</vt:lpstr>
      <vt:lpstr>Verdana</vt:lpstr>
      <vt:lpstr>Wingdings</vt:lpstr>
      <vt:lpstr>Wingdings 2</vt:lpstr>
      <vt:lpstr>1_Struttura predefinita</vt:lpstr>
      <vt:lpstr>2_Struttura predefinita</vt:lpstr>
      <vt:lpstr>Solstice</vt:lpstr>
      <vt:lpstr>Office Theme</vt:lpstr>
      <vt:lpstr>Packager Shell Object</vt:lpstr>
      <vt:lpstr>Preparing…</vt:lpstr>
      <vt:lpstr>Attitude and Orbit Determination and Control of Small Satellites</vt:lpstr>
      <vt:lpstr>PART I</vt:lpstr>
      <vt:lpstr>Spacecraft Orbits</vt:lpstr>
      <vt:lpstr>Spacecraft Orbits</vt:lpstr>
      <vt:lpstr>Spacecraft Orbits</vt:lpstr>
      <vt:lpstr>Spacecraft Orbits</vt:lpstr>
      <vt:lpstr>Circular Orbit</vt:lpstr>
      <vt:lpstr>Circular Orbit</vt:lpstr>
      <vt:lpstr>Circular Orbit</vt:lpstr>
      <vt:lpstr>Circular Orbit</vt:lpstr>
      <vt:lpstr>Elliptical Orbit</vt:lpstr>
      <vt:lpstr>Orbital params (Keplerian elements)</vt:lpstr>
      <vt:lpstr>Orbital params (Keplerian elements)</vt:lpstr>
      <vt:lpstr>Orbital params (Keplerian elements)</vt:lpstr>
      <vt:lpstr>Orbital params (Keplerian elements)</vt:lpstr>
      <vt:lpstr>Orbit Inclinations</vt:lpstr>
      <vt:lpstr>Orbital manoeuvres</vt:lpstr>
      <vt:lpstr>Circular  Elliptical Orbit</vt:lpstr>
      <vt:lpstr>Circular  Elliptical Orbit</vt:lpstr>
      <vt:lpstr>Elliptical  Circular Orbit</vt:lpstr>
      <vt:lpstr>Formation Flight</vt:lpstr>
      <vt:lpstr>Formation Flight</vt:lpstr>
      <vt:lpstr>Formation Flight</vt:lpstr>
      <vt:lpstr>Propulsion</vt:lpstr>
      <vt:lpstr>`Propulsion</vt:lpstr>
      <vt:lpstr>Orbital Manoeuvres</vt:lpstr>
      <vt:lpstr>An Exercise - I</vt:lpstr>
      <vt:lpstr>Answers - I</vt:lpstr>
      <vt:lpstr>An Exercise - II</vt:lpstr>
      <vt:lpstr>Answers - II</vt:lpstr>
      <vt:lpstr>Thrusters</vt:lpstr>
      <vt:lpstr>Thrusters</vt:lpstr>
      <vt:lpstr>Thrusters</vt:lpstr>
      <vt:lpstr>Thrusters</vt:lpstr>
      <vt:lpstr>Solar Sails</vt:lpstr>
      <vt:lpstr>Thrusters for CubeSats</vt:lpstr>
      <vt:lpstr>Center Of Gravity (C.O.G.)</vt:lpstr>
      <vt:lpstr>Center Of Gravity (C.O.G.)</vt:lpstr>
      <vt:lpstr>An Exercise - III</vt:lpstr>
      <vt:lpstr>PowerPoint Presentation</vt:lpstr>
      <vt:lpstr>PowerPoint Presentation</vt:lpstr>
      <vt:lpstr>An Exercise - III</vt:lpstr>
      <vt:lpstr>PowerPoint Presentation</vt:lpstr>
      <vt:lpstr>PowerPoint Presentation</vt:lpstr>
      <vt:lpstr>An Exercise - III</vt:lpstr>
      <vt:lpstr>Answers III</vt:lpstr>
      <vt:lpstr>Satellite Position and Orbit</vt:lpstr>
      <vt:lpstr>Effects of Position in Orbit</vt:lpstr>
      <vt:lpstr>Effects of Position in Orbit</vt:lpstr>
      <vt:lpstr>Effects of Position in Orbit</vt:lpstr>
      <vt:lpstr>Effects of Position in Orbit</vt:lpstr>
      <vt:lpstr>Effects of orbit altitude</vt:lpstr>
      <vt:lpstr>Effects of orbit altitude</vt:lpstr>
      <vt:lpstr>Effects of orbit altitude</vt:lpstr>
      <vt:lpstr>Effects of orbit altitude</vt:lpstr>
      <vt:lpstr>Spacecraft Localization</vt:lpstr>
      <vt:lpstr>Spacecraft Localization</vt:lpstr>
      <vt:lpstr>PART II</vt:lpstr>
      <vt:lpstr>Reference Frames</vt:lpstr>
      <vt:lpstr>Reference Frames</vt:lpstr>
      <vt:lpstr>Reference Frames</vt:lpstr>
      <vt:lpstr>Reference Frames</vt:lpstr>
      <vt:lpstr>Reference Frames</vt:lpstr>
      <vt:lpstr>Reference Frames</vt:lpstr>
      <vt:lpstr>Reference Frames</vt:lpstr>
      <vt:lpstr>Reference Frames</vt:lpstr>
      <vt:lpstr>Reference Frames</vt:lpstr>
      <vt:lpstr>Attitude</vt:lpstr>
      <vt:lpstr>Euler Angles</vt:lpstr>
      <vt:lpstr>Euler Angles</vt:lpstr>
      <vt:lpstr>Axis + Angle</vt:lpstr>
      <vt:lpstr>Axis + Angle</vt:lpstr>
      <vt:lpstr>Rotation Matrix</vt:lpstr>
      <vt:lpstr>Rotation Matrix</vt:lpstr>
      <vt:lpstr>Rotation Matrix</vt:lpstr>
      <vt:lpstr>Rotation Matrix</vt:lpstr>
      <vt:lpstr>Rotation Matrix</vt:lpstr>
      <vt:lpstr>Rotation Matrix</vt:lpstr>
      <vt:lpstr>Quaternion</vt:lpstr>
      <vt:lpstr>Quaternion</vt:lpstr>
      <vt:lpstr>Quaternion</vt:lpstr>
      <vt:lpstr>Degrees Of Freedom</vt:lpstr>
      <vt:lpstr>Degrees Of Freedom</vt:lpstr>
      <vt:lpstr>Inverse Rotation</vt:lpstr>
      <vt:lpstr>Inverse Rotation</vt:lpstr>
      <vt:lpstr>Combining Rotations</vt:lpstr>
      <vt:lpstr>Combining Rotations</vt:lpstr>
      <vt:lpstr>Combining Rotations</vt:lpstr>
      <vt:lpstr>Spin</vt:lpstr>
      <vt:lpstr>Esercizio 1</vt:lpstr>
      <vt:lpstr>PowerPoint Presentation</vt:lpstr>
      <vt:lpstr>Esercizio 2</vt:lpstr>
      <vt:lpstr>PowerPoint Presentation</vt:lpstr>
      <vt:lpstr>Passaggi 1) + 2):</vt:lpstr>
      <vt:lpstr>Soluzione</vt:lpstr>
      <vt:lpstr>Esercizio 3</vt:lpstr>
      <vt:lpstr>PowerPoint Presentation</vt:lpstr>
      <vt:lpstr>Reference Frames</vt:lpstr>
      <vt:lpstr>An Exercise - I</vt:lpstr>
      <vt:lpstr>Answers - I</vt:lpstr>
      <vt:lpstr>An Exercise - II</vt:lpstr>
      <vt:lpstr>Answers - II</vt:lpstr>
      <vt:lpstr>Comment to Exercise</vt:lpstr>
      <vt:lpstr>Comment to Exercise</vt:lpstr>
      <vt:lpstr>Attitude Determination</vt:lpstr>
      <vt:lpstr>PART III</vt:lpstr>
      <vt:lpstr>Attitude Determination</vt:lpstr>
      <vt:lpstr>Attitude Determination</vt:lpstr>
      <vt:lpstr>Attitude Determination</vt:lpstr>
      <vt:lpstr>Attitude Determination</vt:lpstr>
      <vt:lpstr>Spin Determination</vt:lpstr>
      <vt:lpstr>Magnetometers</vt:lpstr>
      <vt:lpstr>Vector Magnetometers</vt:lpstr>
      <vt:lpstr>Vector Magnetometers</vt:lpstr>
      <vt:lpstr>Vector Magnetometers</vt:lpstr>
      <vt:lpstr>Fluxgate Sensor</vt:lpstr>
      <vt:lpstr>Magnetoresistive Sensor, Bridge</vt:lpstr>
      <vt:lpstr>Magnetoresistive Sensor, Bridge</vt:lpstr>
      <vt:lpstr>Magnetoresistive Sensor, Bridge</vt:lpstr>
      <vt:lpstr>Magnetoresistive Sensor, Bridge</vt:lpstr>
      <vt:lpstr>Magnetoresistive Sensor, Bridge</vt:lpstr>
      <vt:lpstr>Magnetoresistive Sensor, Bridge</vt:lpstr>
      <vt:lpstr>Magnetoresistive Sensor, I2C</vt:lpstr>
      <vt:lpstr>Magnetoresistive Sensor, I2C</vt:lpstr>
      <vt:lpstr>Magnetoresistive Sensor, I2C</vt:lpstr>
      <vt:lpstr>Magnetoresistive Sensor, I2C</vt:lpstr>
      <vt:lpstr>IMU (Magnetometer+Gyroscope)</vt:lpstr>
      <vt:lpstr>IMU (Magnetometer+Gyroscope)</vt:lpstr>
      <vt:lpstr>IMU (Magnetometer+Gyroscope)</vt:lpstr>
      <vt:lpstr>IMU (Magnetometer+Gyroscope)</vt:lpstr>
      <vt:lpstr>IMU (Magnetometer+Gyroscope)</vt:lpstr>
      <vt:lpstr>IMU (Magnetometer+Gyroscope)</vt:lpstr>
      <vt:lpstr>Sun and Star Sensors</vt:lpstr>
      <vt:lpstr>Solar 1D sensor</vt:lpstr>
      <vt:lpstr>Solar 1D sensor</vt:lpstr>
      <vt:lpstr>Solar 1D sensor</vt:lpstr>
      <vt:lpstr>Solar 1D sensor</vt:lpstr>
      <vt:lpstr>Solar 2D sensor</vt:lpstr>
      <vt:lpstr>Solar 2D sensor</vt:lpstr>
      <vt:lpstr>Solar 2D sensor</vt:lpstr>
      <vt:lpstr>Other attitude sensors</vt:lpstr>
      <vt:lpstr>Other attitude sensors</vt:lpstr>
      <vt:lpstr>Other attitude sensors</vt:lpstr>
      <vt:lpstr>Other attitude sensors</vt:lpstr>
      <vt:lpstr>Summing Up…</vt:lpstr>
      <vt:lpstr>Major Sources of Error</vt:lpstr>
      <vt:lpstr>Major Sources of Error</vt:lpstr>
      <vt:lpstr>Major Sources of Error</vt:lpstr>
      <vt:lpstr>Major Sources of Error</vt:lpstr>
      <vt:lpstr>Major Sources of Error</vt:lpstr>
      <vt:lpstr>Homogeneous Sensor Fusion</vt:lpstr>
      <vt:lpstr>Homogeneous Sensor Fusion</vt:lpstr>
      <vt:lpstr>Homogeneous Sensor Fusion</vt:lpstr>
      <vt:lpstr>Homogeneous Sensor Fusion</vt:lpstr>
      <vt:lpstr>Homogeneous Sensor Fusion</vt:lpstr>
      <vt:lpstr>Homogeneous Sensor Fusion</vt:lpstr>
      <vt:lpstr>Homogeneous Sensor Fusion</vt:lpstr>
      <vt:lpstr>Homogeneous Sensor Fusion</vt:lpstr>
      <vt:lpstr>Homogeneous Sensor Fusion</vt:lpstr>
      <vt:lpstr>Homogeneous Sensor Fusion</vt:lpstr>
      <vt:lpstr>An Exercise - III</vt:lpstr>
      <vt:lpstr>An Exercise - III</vt:lpstr>
      <vt:lpstr>PART IV</vt:lpstr>
      <vt:lpstr>Heterogeneous Sensor Fusion</vt:lpstr>
      <vt:lpstr>Heterogeneous Sensor Fusion</vt:lpstr>
      <vt:lpstr>Heterogeneous Sensor Fusion</vt:lpstr>
      <vt:lpstr>Heterogeneous Sensor Fusion</vt:lpstr>
      <vt:lpstr>Heterogeneous Sensor Fusion</vt:lpstr>
      <vt:lpstr>Heterogeneous Sensor Fusion</vt:lpstr>
      <vt:lpstr>Heterogeneous Sensor Fusion</vt:lpstr>
      <vt:lpstr>Heterogeneous Sensor Fusion</vt:lpstr>
      <vt:lpstr>Heterogeneous Sensor Fusion</vt:lpstr>
      <vt:lpstr>Heterogeneous Sensor Fusion</vt:lpstr>
      <vt:lpstr>Heterogeneous Sensor Fusion</vt:lpstr>
      <vt:lpstr>Heterogeneous Sensor Fusion</vt:lpstr>
      <vt:lpstr>Heterogeneous Sensor Fusion</vt:lpstr>
      <vt:lpstr>Heterogeneous Sensor Fusion</vt:lpstr>
      <vt:lpstr>Heterogeneous Sensor Fusion</vt:lpstr>
      <vt:lpstr>PART V</vt:lpstr>
      <vt:lpstr>Spin</vt:lpstr>
      <vt:lpstr>Spin</vt:lpstr>
      <vt:lpstr>Axis + Angle</vt:lpstr>
      <vt:lpstr>Rotation by angle</vt:lpstr>
      <vt:lpstr>Attitude Actuators</vt:lpstr>
      <vt:lpstr>Propulsion</vt:lpstr>
      <vt:lpstr>Attitude Actuators</vt:lpstr>
      <vt:lpstr>Attitude Actuators</vt:lpstr>
      <vt:lpstr>Momentum Actuators</vt:lpstr>
      <vt:lpstr>Momentum Actuators</vt:lpstr>
      <vt:lpstr>Momentum Actuators</vt:lpstr>
      <vt:lpstr>Momentum Actuators</vt:lpstr>
      <vt:lpstr>Momentum Actuators</vt:lpstr>
      <vt:lpstr>Momentum Actuators</vt:lpstr>
      <vt:lpstr>Momentum Actuators</vt:lpstr>
      <vt:lpstr>Magnetic Actuators</vt:lpstr>
      <vt:lpstr>Magnetic Actuators</vt:lpstr>
      <vt:lpstr>Magnetic Actuators</vt:lpstr>
      <vt:lpstr>Magnetic Actuators</vt:lpstr>
      <vt:lpstr>Momentum Actuators</vt:lpstr>
      <vt:lpstr>PART VI</vt:lpstr>
      <vt:lpstr>Magnetic Attitude Control</vt:lpstr>
      <vt:lpstr>Magnetic Attitude Control</vt:lpstr>
      <vt:lpstr>Magnetic Attitude Control</vt:lpstr>
      <vt:lpstr>Magnetic Attitude Control</vt:lpstr>
      <vt:lpstr>Magnetic Attitude Control</vt:lpstr>
      <vt:lpstr>Magnetic Attitude Control</vt:lpstr>
      <vt:lpstr>Magnetic Attitude Control</vt:lpstr>
      <vt:lpstr>Magnetic Attitude Control</vt:lpstr>
      <vt:lpstr>Magnetic Attitude Control</vt:lpstr>
      <vt:lpstr>Energy for Attitude Determination</vt:lpstr>
      <vt:lpstr>Energy for Attitude Determination</vt:lpstr>
      <vt:lpstr>Energy for Attitude Control</vt:lpstr>
      <vt:lpstr>Rotazione </vt:lpstr>
      <vt:lpstr>Spostamento Rapido</vt:lpstr>
      <vt:lpstr>PART VII</vt:lpstr>
      <vt:lpstr>PART VIII</vt:lpstr>
      <vt:lpstr>ULTRA-THIN Reaction wheel</vt:lpstr>
      <vt:lpstr>PowerPoint Presentation</vt:lpstr>
      <vt:lpstr>AraMiS CubeSats - Aramis C1</vt:lpstr>
      <vt:lpstr>AraMiS Missions – AraMiS – RW1</vt:lpstr>
      <vt:lpstr>AraMiS Missions – AIM1 (telescope)</vt:lpstr>
      <vt:lpstr>AraMiS Missions – AIM2 (LIBS)</vt:lpstr>
      <vt:lpstr>AraMiS Missions – multi-payload</vt:lpstr>
      <vt:lpstr>AMMA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Modular Architecture For Satellites</dc:title>
  <dc:creator>stx</dc:creator>
  <cp:lastModifiedBy>REYNERI  LEONARDO</cp:lastModifiedBy>
  <cp:revision>524</cp:revision>
  <cp:lastPrinted>2019-02-25T12:23:40Z</cp:lastPrinted>
  <dcterms:created xsi:type="dcterms:W3CDTF">2007-09-17T15:53:06Z</dcterms:created>
  <dcterms:modified xsi:type="dcterms:W3CDTF">2019-11-20T14:57:05Z</dcterms:modified>
</cp:coreProperties>
</file>