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86"/>
  </p:notesMasterIdLst>
  <p:handoutMasterIdLst>
    <p:handoutMasterId r:id="rId87"/>
  </p:handoutMasterIdLst>
  <p:sldIdLst>
    <p:sldId id="256" r:id="rId3"/>
    <p:sldId id="538" r:id="rId4"/>
    <p:sldId id="530" r:id="rId5"/>
    <p:sldId id="525" r:id="rId6"/>
    <p:sldId id="544" r:id="rId7"/>
    <p:sldId id="559" r:id="rId8"/>
    <p:sldId id="560" r:id="rId9"/>
    <p:sldId id="561" r:id="rId10"/>
    <p:sldId id="562" r:id="rId11"/>
    <p:sldId id="558" r:id="rId12"/>
    <p:sldId id="563" r:id="rId13"/>
    <p:sldId id="532" r:id="rId14"/>
    <p:sldId id="533" r:id="rId15"/>
    <p:sldId id="534" r:id="rId16"/>
    <p:sldId id="539" r:id="rId17"/>
    <p:sldId id="537" r:id="rId18"/>
    <p:sldId id="536" r:id="rId19"/>
    <p:sldId id="540" r:id="rId20"/>
    <p:sldId id="547" r:id="rId21"/>
    <p:sldId id="552" r:id="rId22"/>
    <p:sldId id="566" r:id="rId23"/>
    <p:sldId id="567" r:id="rId24"/>
    <p:sldId id="568" r:id="rId25"/>
    <p:sldId id="569" r:id="rId26"/>
    <p:sldId id="570" r:id="rId27"/>
    <p:sldId id="572" r:id="rId28"/>
    <p:sldId id="576" r:id="rId29"/>
    <p:sldId id="573" r:id="rId30"/>
    <p:sldId id="575" r:id="rId31"/>
    <p:sldId id="574" r:id="rId32"/>
    <p:sldId id="577" r:id="rId33"/>
    <p:sldId id="578" r:id="rId34"/>
    <p:sldId id="579" r:id="rId35"/>
    <p:sldId id="580" r:id="rId36"/>
    <p:sldId id="564" r:id="rId37"/>
    <p:sldId id="565" r:id="rId38"/>
    <p:sldId id="613" r:id="rId39"/>
    <p:sldId id="615" r:id="rId40"/>
    <p:sldId id="616" r:id="rId41"/>
    <p:sldId id="614" r:id="rId42"/>
    <p:sldId id="617" r:id="rId43"/>
    <p:sldId id="618" r:id="rId44"/>
    <p:sldId id="619" r:id="rId45"/>
    <p:sldId id="620" r:id="rId46"/>
    <p:sldId id="621" r:id="rId47"/>
    <p:sldId id="622" r:id="rId48"/>
    <p:sldId id="541" r:id="rId49"/>
    <p:sldId id="548" r:id="rId50"/>
    <p:sldId id="543" r:id="rId51"/>
    <p:sldId id="549" r:id="rId52"/>
    <p:sldId id="545" r:id="rId53"/>
    <p:sldId id="551" r:id="rId54"/>
    <p:sldId id="556" r:id="rId55"/>
    <p:sldId id="557" r:id="rId56"/>
    <p:sldId id="546" r:id="rId57"/>
    <p:sldId id="581" r:id="rId58"/>
    <p:sldId id="586" r:id="rId59"/>
    <p:sldId id="588" r:id="rId60"/>
    <p:sldId id="589" r:id="rId61"/>
    <p:sldId id="590" r:id="rId62"/>
    <p:sldId id="582" r:id="rId63"/>
    <p:sldId id="591" r:id="rId64"/>
    <p:sldId id="592" r:id="rId65"/>
    <p:sldId id="594" r:id="rId66"/>
    <p:sldId id="583" r:id="rId67"/>
    <p:sldId id="596" r:id="rId68"/>
    <p:sldId id="598" r:id="rId69"/>
    <p:sldId id="595" r:id="rId70"/>
    <p:sldId id="609" r:id="rId71"/>
    <p:sldId id="610" r:id="rId72"/>
    <p:sldId id="611" r:id="rId73"/>
    <p:sldId id="612" r:id="rId74"/>
    <p:sldId id="584" r:id="rId75"/>
    <p:sldId id="597" r:id="rId76"/>
    <p:sldId id="599" r:id="rId77"/>
    <p:sldId id="600" r:id="rId78"/>
    <p:sldId id="601" r:id="rId79"/>
    <p:sldId id="603" r:id="rId80"/>
    <p:sldId id="605" r:id="rId81"/>
    <p:sldId id="607" r:id="rId82"/>
    <p:sldId id="606" r:id="rId83"/>
    <p:sldId id="553" r:id="rId84"/>
    <p:sldId id="554" r:id="rId85"/>
  </p:sldIdLst>
  <p:sldSz cx="9144000" cy="6858000" type="screen4x3"/>
  <p:notesSz cx="7010400" cy="9296400"/>
  <p:custShowLst>
    <p:custShow name="AMMA" id="0">
      <p:sldLst>
        <p:sld r:id="rId3"/>
      </p:sldLst>
    </p:custShow>
  </p:custShowLst>
  <p:defaultTextStyle>
    <a:defPPr>
      <a:defRPr lang="it-IT"/>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86740B58-D0EF-44D5-B4A4-39FCF9DECCB3}">
          <p14:sldIdLst>
            <p14:sldId id="256"/>
            <p14:sldId id="538"/>
          </p14:sldIdLst>
        </p14:section>
        <p14:section name="Telescope" id="{C4B532E6-E40F-44E4-BA35-81C1BFA5AC97}">
          <p14:sldIdLst>
            <p14:sldId id="530"/>
            <p14:sldId id="525"/>
          </p14:sldIdLst>
        </p14:section>
        <p14:section name="Space Telescopes" id="{B50468EA-8F71-452C-8083-B020743B15D7}">
          <p14:sldIdLst>
            <p14:sldId id="544"/>
            <p14:sldId id="559"/>
            <p14:sldId id="560"/>
            <p14:sldId id="561"/>
            <p14:sldId id="562"/>
            <p14:sldId id="558"/>
            <p14:sldId id="563"/>
          </p14:sldIdLst>
        </p14:section>
        <p14:section name="Field of View" id="{94D4327D-1434-4CAD-AB11-3A0A714C587B}">
          <p14:sldIdLst>
            <p14:sldId id="532"/>
            <p14:sldId id="533"/>
            <p14:sldId id="534"/>
            <p14:sldId id="539"/>
            <p14:sldId id="537"/>
            <p14:sldId id="536"/>
            <p14:sldId id="540"/>
            <p14:sldId id="547"/>
          </p14:sldIdLst>
        </p14:section>
        <p14:section name="Optical System" id="{C7C91C03-FD11-43E2-998A-476526CFCA01}">
          <p14:sldIdLst>
            <p14:sldId id="552"/>
          </p14:sldIdLst>
        </p14:section>
        <p14:section name="Refracting Telescopes" id="{18959E25-9E4D-4E5B-8077-72A141D69AAE}">
          <p14:sldIdLst>
            <p14:sldId id="566"/>
            <p14:sldId id="567"/>
            <p14:sldId id="568"/>
            <p14:sldId id="569"/>
            <p14:sldId id="570"/>
            <p14:sldId id="572"/>
            <p14:sldId id="576"/>
            <p14:sldId id="573"/>
            <p14:sldId id="575"/>
            <p14:sldId id="574"/>
            <p14:sldId id="577"/>
            <p14:sldId id="578"/>
            <p14:sldId id="579"/>
            <p14:sldId id="580"/>
            <p14:sldId id="564"/>
            <p14:sldId id="565"/>
          </p14:sldIdLst>
        </p14:section>
        <p14:section name="Reflecting Telescope" id="{59B3C5BE-A269-4B8B-B188-56EB170B98B4}">
          <p14:sldIdLst>
            <p14:sldId id="613"/>
            <p14:sldId id="615"/>
            <p14:sldId id="616"/>
            <p14:sldId id="614"/>
          </p14:sldIdLst>
        </p14:section>
        <p14:section name="Optical Configurations" id="{8FACD1B4-D0F9-4C4C-819A-0D6270443355}">
          <p14:sldIdLst>
            <p14:sldId id="617"/>
            <p14:sldId id="618"/>
            <p14:sldId id="619"/>
            <p14:sldId id="620"/>
            <p14:sldId id="621"/>
            <p14:sldId id="622"/>
          </p14:sldIdLst>
        </p14:section>
        <p14:section name="Resolution" id="{D8D7EB76-64FE-4614-8E5E-A025DD581336}">
          <p14:sldIdLst>
            <p14:sldId id="541"/>
            <p14:sldId id="548"/>
            <p14:sldId id="543"/>
            <p14:sldId id="549"/>
            <p14:sldId id="545"/>
            <p14:sldId id="551"/>
            <p14:sldId id="556"/>
            <p14:sldId id="557"/>
          </p14:sldIdLst>
        </p14:section>
        <p14:section name="Elements Affecting Resolution" id="{EDF392F8-21FA-4BD2-AF00-29C44F834119}">
          <p14:sldIdLst>
            <p14:sldId id="546"/>
            <p14:sldId id="581"/>
            <p14:sldId id="586"/>
            <p14:sldId id="588"/>
            <p14:sldId id="589"/>
            <p14:sldId id="590"/>
            <p14:sldId id="582"/>
            <p14:sldId id="591"/>
            <p14:sldId id="592"/>
            <p14:sldId id="594"/>
            <p14:sldId id="583"/>
            <p14:sldId id="596"/>
            <p14:sldId id="598"/>
            <p14:sldId id="595"/>
            <p14:sldId id="609"/>
            <p14:sldId id="610"/>
            <p14:sldId id="611"/>
            <p14:sldId id="612"/>
            <p14:sldId id="584"/>
            <p14:sldId id="597"/>
            <p14:sldId id="599"/>
            <p14:sldId id="600"/>
            <p14:sldId id="601"/>
            <p14:sldId id="603"/>
            <p14:sldId id="605"/>
            <p14:sldId id="607"/>
            <p14:sldId id="606"/>
          </p14:sldIdLst>
        </p14:section>
        <p14:section name="Mechanical Structure" id="{1E6DD4B5-D85F-47C6-AE15-590800F0ECD7}">
          <p14:sldIdLst>
            <p14:sldId id="553"/>
          </p14:sldIdLst>
        </p14:section>
        <p14:section name="Detectors" id="{C07FBDBA-5393-44C5-81E4-1BAF1071C4F7}">
          <p14:sldIdLst>
            <p14:sldId id="554"/>
          </p14:sldIdLst>
        </p14:section>
      </p14:sectionLst>
    </p:ext>
    <p:ext uri="{EFAFB233-063F-42B5-8137-9DF3F51BA10A}">
      <p15:sldGuideLst xmlns:p15="http://schemas.microsoft.com/office/powerpoint/2012/main">
        <p15:guide id="1" orient="horz" pos="3067" userDrawn="1">
          <p15:clr>
            <a:srgbClr val="A4A3A4"/>
          </p15:clr>
        </p15:guide>
        <p15:guide id="2" pos="30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00"/>
    <a:srgbClr val="FF9900"/>
    <a:srgbClr val="FF3300"/>
    <a:srgbClr val="08080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autoAdjust="0"/>
    <p:restoredTop sz="94710" autoAdjust="0"/>
  </p:normalViewPr>
  <p:slideViewPr>
    <p:cSldViewPr showGuides="1">
      <p:cViewPr varScale="1">
        <p:scale>
          <a:sx n="75" d="100"/>
          <a:sy n="75" d="100"/>
        </p:scale>
        <p:origin x="930" y="54"/>
      </p:cViewPr>
      <p:guideLst>
        <p:guide orient="horz" pos="3067"/>
        <p:guide pos="3061"/>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137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defRPr>
            </a:lvl1pPr>
          </a:lstStyle>
          <a:p>
            <a:pPr>
              <a:defRPr/>
            </a:pPr>
            <a:endParaRPr lang="en-US"/>
          </a:p>
        </p:txBody>
      </p:sp>
      <p:sp>
        <p:nvSpPr>
          <p:cNvPr id="2037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2037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defRPr>
            </a:lvl1pPr>
          </a:lstStyle>
          <a:p>
            <a:pPr>
              <a:defRPr/>
            </a:pPr>
            <a:endParaRPr lang="en-US"/>
          </a:p>
        </p:txBody>
      </p:sp>
      <p:sp>
        <p:nvSpPr>
          <p:cNvPr id="2037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16F90A5B-249E-4B84-8145-2072DA2B5716}" type="slidenum">
              <a:rPr lang="en-US" altLang="it-IT"/>
              <a:pPr>
                <a:defRPr/>
              </a:pPr>
              <a:t>‹#›</a:t>
            </a:fld>
            <a:endParaRPr lang="en-US" altLang="it-IT"/>
          </a:p>
        </p:txBody>
      </p:sp>
    </p:spTree>
    <p:extLst>
      <p:ext uri="{BB962C8B-B14F-4D97-AF65-F5344CB8AC3E}">
        <p14:creationId xmlns:p14="http://schemas.microsoft.com/office/powerpoint/2010/main" val="1192999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defRPr sz="1200">
                <a:latin typeface="Arial" charset="0"/>
              </a:defRPr>
            </a:lvl1pPr>
          </a:lstStyle>
          <a:p>
            <a:pPr>
              <a:defRPr/>
            </a:pPr>
            <a:endParaRPr lang="en-US"/>
          </a:p>
        </p:txBody>
      </p:sp>
      <p:sp>
        <p:nvSpPr>
          <p:cNvPr id="2048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ltLang="it-IT" noProof="0" smtClean="0"/>
              <a:t>Fare clic per modificare gli stili del testo dello schema</a:t>
            </a:r>
          </a:p>
          <a:p>
            <a:pPr lvl="1"/>
            <a:r>
              <a:rPr lang="en-US" altLang="it-IT" noProof="0" smtClean="0"/>
              <a:t>Secondo livello</a:t>
            </a:r>
          </a:p>
          <a:p>
            <a:pPr lvl="2"/>
            <a:r>
              <a:rPr lang="en-US" altLang="it-IT" noProof="0" smtClean="0"/>
              <a:t>Terzo livello</a:t>
            </a:r>
          </a:p>
          <a:p>
            <a:pPr lvl="3"/>
            <a:r>
              <a:rPr lang="en-US" altLang="it-IT" noProof="0" smtClean="0"/>
              <a:t>Quarto livello</a:t>
            </a:r>
          </a:p>
          <a:p>
            <a:pPr lvl="4"/>
            <a:r>
              <a:rPr lang="en-US" altLang="it-IT" noProof="0" smtClean="0"/>
              <a:t>Quinto livello</a:t>
            </a:r>
          </a:p>
        </p:txBody>
      </p:sp>
      <p:sp>
        <p:nvSpPr>
          <p:cNvPr id="2048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defRPr sz="1200">
                <a:latin typeface="Arial" charset="0"/>
              </a:defRPr>
            </a:lvl1pPr>
          </a:lstStyle>
          <a:p>
            <a:pPr>
              <a:defRPr/>
            </a:pPr>
            <a:endParaRPr lang="en-US"/>
          </a:p>
        </p:txBody>
      </p:sp>
      <p:sp>
        <p:nvSpPr>
          <p:cNvPr id="2048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A832D9CD-DC65-4C16-895D-6AC95E388A4F}" type="slidenum">
              <a:rPr lang="en-US" altLang="it-IT"/>
              <a:pPr>
                <a:defRPr/>
              </a:pPr>
              <a:t>‹#›</a:t>
            </a:fld>
            <a:endParaRPr lang="en-US" altLang="it-IT"/>
          </a:p>
        </p:txBody>
      </p:sp>
    </p:spTree>
    <p:extLst>
      <p:ext uri="{BB962C8B-B14F-4D97-AF65-F5344CB8AC3E}">
        <p14:creationId xmlns:p14="http://schemas.microsoft.com/office/powerpoint/2010/main" val="270325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4B54C9-FD2E-4CB1-A9CE-30344053899A}" type="slidenum">
              <a:rPr lang="en-US" altLang="it-IT" smtClean="0"/>
              <a:pPr>
                <a:spcBef>
                  <a:spcPct val="0"/>
                </a:spcBef>
              </a:pPr>
              <a:t>1</a:t>
            </a:fld>
            <a:endParaRPr lang="en-US" altLang="it-IT"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anose="020B0604020202020204" pitchFamily="34" charset="0"/>
            </a:endParaRPr>
          </a:p>
        </p:txBody>
      </p:sp>
    </p:spTree>
    <p:extLst>
      <p:ext uri="{BB962C8B-B14F-4D97-AF65-F5344CB8AC3E}">
        <p14:creationId xmlns:p14="http://schemas.microsoft.com/office/powerpoint/2010/main" val="3069604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3792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62038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95279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04807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17616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14693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07273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62481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16759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84864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728412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831456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87538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29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38330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66110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174787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18321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965695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591757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12256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86215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696881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047037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307405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39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502075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346559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912871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96757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209152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856529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52500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35709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53709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392323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938948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49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228163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70363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407725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233810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784708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691861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9764287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02900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811884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335810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893343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59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716750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31117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594057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177119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808701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03051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853483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41567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069249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072018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901497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69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016453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2494536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616075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5776257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2039814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8398528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7610340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50789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14</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41615194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77</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09360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78</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470534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79</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430758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80</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39203990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81</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90340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82</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5478809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83</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78739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15</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265524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panose="020B0604020202020204" pitchFamily="34" charset="0"/>
              </a:defRPr>
            </a:lvl1pPr>
            <a:lvl2pPr marL="742950" indent="-285750" algn="l" defTabSz="931863">
              <a:defRPr>
                <a:solidFill>
                  <a:schemeClr val="tx1"/>
                </a:solidFill>
                <a:latin typeface="Arial" panose="020B0604020202020204" pitchFamily="34" charset="0"/>
              </a:defRPr>
            </a:lvl2pPr>
            <a:lvl3pPr marL="1143000" indent="-228600" algn="l" defTabSz="931863">
              <a:defRPr>
                <a:solidFill>
                  <a:schemeClr val="tx1"/>
                </a:solidFill>
                <a:latin typeface="Arial" panose="020B0604020202020204" pitchFamily="34" charset="0"/>
              </a:defRPr>
            </a:lvl3pPr>
            <a:lvl4pPr marL="1600200" indent="-228600" algn="l" defTabSz="931863">
              <a:defRPr>
                <a:solidFill>
                  <a:schemeClr val="tx1"/>
                </a:solidFill>
                <a:latin typeface="Arial" panose="020B0604020202020204" pitchFamily="34" charset="0"/>
              </a:defRPr>
            </a:lvl4pPr>
            <a:lvl5pPr marL="2057400" indent="-228600" algn="l"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A99CF135-E7EC-46D7-BCFE-C35A9933A943}" type="slidenum">
              <a:rPr lang="en-US" altLang="it-IT"/>
              <a:pPr algn="r"/>
              <a:t>16</a:t>
            </a:fld>
            <a:endParaRPr lang="en-US" alt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smtClean="0">
              <a:latin typeface="Arial" panose="020B0604020202020204" pitchFamily="34" charset="0"/>
            </a:endParaRPr>
          </a:p>
        </p:txBody>
      </p:sp>
    </p:spTree>
    <p:extLst>
      <p:ext uri="{BB962C8B-B14F-4D97-AF65-F5344CB8AC3E}">
        <p14:creationId xmlns:p14="http://schemas.microsoft.com/office/powerpoint/2010/main" val="116357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309320"/>
            <a:ext cx="9144000" cy="548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solidFill>
                  <a:srgbClr val="FFFF00"/>
                </a:solidFill>
              </a:defRPr>
            </a:lvl1pPr>
          </a:lstStyle>
          <a:p>
            <a:pPr>
              <a:defRPr/>
            </a:pPr>
            <a:fld id="{16FFC454-C227-4500-8CBE-4C7F5237C5A9}" type="slidenum">
              <a:rPr lang="it-IT" altLang="it-IT" smtClean="0"/>
              <a:pPr>
                <a:defRPr/>
              </a:pPr>
              <a:t>‹#›</a:t>
            </a:fld>
            <a:endParaRPr lang="it-IT" altLang="it-IT" dirty="0"/>
          </a:p>
        </p:txBody>
      </p:sp>
      <p:sp>
        <p:nvSpPr>
          <p:cNvPr id="6" name="Rectangle 6"/>
          <p:cNvSpPr txBox="1">
            <a:spLocks noChangeArrowheads="1"/>
          </p:cNvSpPr>
          <p:nvPr userDrawn="1"/>
        </p:nvSpPr>
        <p:spPr bwMode="auto">
          <a:xfrm>
            <a:off x="971600" y="6434139"/>
            <a:ext cx="2736304" cy="2873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eaLnBrk="1" fontAlgn="base" hangingPunct="1">
              <a:spcBef>
                <a:spcPct val="0"/>
              </a:spcBef>
              <a:spcAft>
                <a:spcPct val="0"/>
              </a:spcAft>
              <a:defRPr sz="1600" kern="1200">
                <a:solidFill>
                  <a:srgbClr val="FFFF00"/>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l">
              <a:defRPr/>
            </a:pPr>
            <a:r>
              <a:rPr lang="it-IT" altLang="it-IT" dirty="0" smtClean="0"/>
              <a:t>By Prof. Leonardo Reyneri</a:t>
            </a:r>
            <a:endParaRPr lang="it-IT" altLang="it-IT" dirty="0"/>
          </a:p>
        </p:txBody>
      </p:sp>
    </p:spTree>
    <p:extLst>
      <p:ext uri="{BB962C8B-B14F-4D97-AF65-F5344CB8AC3E}">
        <p14:creationId xmlns:p14="http://schemas.microsoft.com/office/powerpoint/2010/main" val="12021759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60350"/>
            <a:ext cx="1892300"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013" y="260350"/>
            <a:ext cx="5526087"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753672-9DE5-481D-AE65-55638E5B8079}" type="slidenum">
              <a:rPr lang="it-IT" altLang="it-IT"/>
              <a:pPr>
                <a:defRPr/>
              </a:pPr>
              <a:t>‹#›</a:t>
            </a:fld>
            <a:r>
              <a:rPr lang="it-IT" altLang="it-IT"/>
              <a:t>/19</a:t>
            </a:r>
          </a:p>
        </p:txBody>
      </p:sp>
    </p:spTree>
    <p:extLst>
      <p:ext uri="{BB962C8B-B14F-4D97-AF65-F5344CB8AC3E}">
        <p14:creationId xmlns:p14="http://schemas.microsoft.com/office/powerpoint/2010/main" val="301499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6013" y="260350"/>
            <a:ext cx="7559675" cy="504825"/>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1116013" y="1341438"/>
            <a:ext cx="7570787" cy="4784725"/>
          </a:xfrm>
        </p:spPr>
        <p:txBody>
          <a:bodyPr/>
          <a:lstStyle/>
          <a:p>
            <a:pPr lvl="0"/>
            <a:endParaRPr lang="it-IT" noProof="0"/>
          </a:p>
        </p:txBody>
      </p:sp>
      <p:sp>
        <p:nvSpPr>
          <p:cNvPr id="4" name="Rectangle 6"/>
          <p:cNvSpPr>
            <a:spLocks noGrp="1" noChangeArrowheads="1"/>
          </p:cNvSpPr>
          <p:nvPr>
            <p:ph type="sldNum" sz="quarter" idx="10"/>
          </p:nvPr>
        </p:nvSpPr>
        <p:spPr>
          <a:ln/>
        </p:spPr>
        <p:txBody>
          <a:bodyPr/>
          <a:lstStyle>
            <a:lvl1pPr>
              <a:defRPr/>
            </a:lvl1pPr>
          </a:lstStyle>
          <a:p>
            <a:pPr>
              <a:defRPr/>
            </a:pPr>
            <a:fld id="{6251C275-7719-4550-8048-E3C47FD7ADD9}" type="slidenum">
              <a:rPr lang="it-IT" altLang="it-IT"/>
              <a:pPr>
                <a:defRPr/>
              </a:pPr>
              <a:t>‹#›</a:t>
            </a:fld>
            <a:r>
              <a:rPr lang="it-IT" altLang="it-IT"/>
              <a:t>/19</a:t>
            </a:r>
          </a:p>
        </p:txBody>
      </p:sp>
    </p:spTree>
    <p:extLst>
      <p:ext uri="{BB962C8B-B14F-4D97-AF65-F5344CB8AC3E}">
        <p14:creationId xmlns:p14="http://schemas.microsoft.com/office/powerpoint/2010/main" val="2200539173"/>
      </p:ext>
    </p:extLst>
  </p:cSld>
  <p:clrMapOvr>
    <a:masterClrMapping/>
  </p:clrMapOvr>
  <p:transition advTm="4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a:xfrm>
            <a:off x="3581400" y="6305550"/>
            <a:ext cx="2133600" cy="476250"/>
          </a:xfrm>
          <a:prstGeom prst="rect">
            <a:avLst/>
          </a:prstGeom>
        </p:spPr>
        <p:txBody>
          <a:bodyPr/>
          <a:lstStyle>
            <a:lvl1pPr>
              <a:defRPr/>
            </a:lvl1pPr>
            <a:extLst/>
          </a:lstStyle>
          <a:p>
            <a:pPr>
              <a:defRPr/>
            </a:pPr>
            <a:endParaRPr lang="en-US"/>
          </a:p>
        </p:txBody>
      </p:sp>
      <p:sp>
        <p:nvSpPr>
          <p:cNvPr id="7" name="Footer Placeholder 19"/>
          <p:cNvSpPr>
            <a:spLocks noGrp="1"/>
          </p:cNvSpPr>
          <p:nvPr>
            <p:ph type="ftr" sz="quarter" idx="11"/>
          </p:nvPr>
        </p:nvSpPr>
        <p:spPr>
          <a:xfrm>
            <a:off x="5715000" y="6305550"/>
            <a:ext cx="2895600" cy="476250"/>
          </a:xfrm>
          <a:prstGeom prst="rect">
            <a:avLst/>
          </a:prstGeom>
        </p:spPr>
        <p:txBody>
          <a:bodyPr/>
          <a:lstStyle>
            <a:lvl1pPr>
              <a:defRPr/>
            </a:lvl1pPr>
            <a:extLst/>
          </a:lstStyle>
          <a:p>
            <a:pPr>
              <a:defRPr/>
            </a:pPr>
            <a:r>
              <a:rPr lang="en-US" smtClean="0"/>
              <a:t>AAAAAAAAAAAAAAAA</a:t>
            </a: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4FEA3EC6-BF36-4AC5-9393-0D448C2793FE}" type="slidenum">
              <a:rPr lang="en-US"/>
              <a:pPr>
                <a:defRPr/>
              </a:pPr>
              <a:t>‹#›</a:t>
            </a:fld>
            <a:endParaRPr lang="en-US"/>
          </a:p>
        </p:txBody>
      </p:sp>
    </p:spTree>
    <p:extLst>
      <p:ext uri="{BB962C8B-B14F-4D97-AF65-F5344CB8AC3E}">
        <p14:creationId xmlns:p14="http://schemas.microsoft.com/office/powerpoint/2010/main" val="260723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589ED83D-9E56-433C-914F-9A4896AF9868}" type="slidenum">
              <a:rPr lang="it-IT" altLang="it-IT"/>
              <a:pPr>
                <a:defRPr/>
              </a:pPr>
              <a:t>‹#›</a:t>
            </a:fld>
            <a:r>
              <a:rPr lang="it-IT" altLang="it-IT"/>
              <a:t>/19</a:t>
            </a:r>
          </a:p>
        </p:txBody>
      </p:sp>
    </p:spTree>
    <p:extLst>
      <p:ext uri="{BB962C8B-B14F-4D97-AF65-F5344CB8AC3E}">
        <p14:creationId xmlns:p14="http://schemas.microsoft.com/office/powerpoint/2010/main" val="3443816188"/>
      </p:ext>
    </p:extLst>
  </p:cSld>
  <p:clrMapOvr>
    <a:masterClrMapping/>
  </p:clrMapOvr>
  <p:transition advTm="4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32D8358A-7800-4F4C-9123-C5F202AD5728}" type="slidenum">
              <a:rPr lang="it-IT" altLang="it-IT"/>
              <a:pPr>
                <a:defRPr/>
              </a:pPr>
              <a:t>‹#›</a:t>
            </a:fld>
            <a:r>
              <a:rPr lang="it-IT" altLang="it-IT"/>
              <a:t>/19</a:t>
            </a:r>
          </a:p>
        </p:txBody>
      </p:sp>
    </p:spTree>
    <p:extLst>
      <p:ext uri="{BB962C8B-B14F-4D97-AF65-F5344CB8AC3E}">
        <p14:creationId xmlns:p14="http://schemas.microsoft.com/office/powerpoint/2010/main" val="862839220"/>
      </p:ext>
    </p:extLst>
  </p:cSld>
  <p:clrMapOvr>
    <a:masterClrMapping/>
  </p:clrMapOvr>
  <p:transition advTm="4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2197836-C62E-4C2C-B5A1-0F2BF7DCE5F0}" type="slidenum">
              <a:rPr lang="it-IT" altLang="it-IT"/>
              <a:pPr>
                <a:defRPr/>
              </a:pPr>
              <a:t>‹#›</a:t>
            </a:fld>
            <a:r>
              <a:rPr lang="it-IT" altLang="it-IT"/>
              <a:t>/19</a:t>
            </a:r>
          </a:p>
        </p:txBody>
      </p:sp>
    </p:spTree>
    <p:extLst>
      <p:ext uri="{BB962C8B-B14F-4D97-AF65-F5344CB8AC3E}">
        <p14:creationId xmlns:p14="http://schemas.microsoft.com/office/powerpoint/2010/main" val="697143570"/>
      </p:ext>
    </p:extLst>
  </p:cSld>
  <p:clrMapOvr>
    <a:masterClrMapping/>
  </p:clrMapOvr>
  <p:transition advTm="4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1116013" y="1341438"/>
            <a:ext cx="37084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976813" y="1341438"/>
            <a:ext cx="3709987"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6"/>
          <p:cNvSpPr>
            <a:spLocks noGrp="1" noChangeArrowheads="1"/>
          </p:cNvSpPr>
          <p:nvPr>
            <p:ph type="sldNum" sz="quarter" idx="10"/>
          </p:nvPr>
        </p:nvSpPr>
        <p:spPr>
          <a:ln/>
        </p:spPr>
        <p:txBody>
          <a:bodyPr/>
          <a:lstStyle>
            <a:lvl1pPr>
              <a:defRPr/>
            </a:lvl1pPr>
          </a:lstStyle>
          <a:p>
            <a:pPr>
              <a:defRPr/>
            </a:pPr>
            <a:fld id="{C58643D1-AA50-4307-8CA0-6D942B4D1EEB}" type="slidenum">
              <a:rPr lang="it-IT" altLang="it-IT"/>
              <a:pPr>
                <a:defRPr/>
              </a:pPr>
              <a:t>‹#›</a:t>
            </a:fld>
            <a:r>
              <a:rPr lang="it-IT" altLang="it-IT"/>
              <a:t>/19</a:t>
            </a:r>
          </a:p>
        </p:txBody>
      </p:sp>
    </p:spTree>
    <p:extLst>
      <p:ext uri="{BB962C8B-B14F-4D97-AF65-F5344CB8AC3E}">
        <p14:creationId xmlns:p14="http://schemas.microsoft.com/office/powerpoint/2010/main" val="4022542380"/>
      </p:ext>
    </p:extLst>
  </p:cSld>
  <p:clrMapOvr>
    <a:masterClrMapping/>
  </p:clrMapOvr>
  <p:transition advTm="4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6"/>
          <p:cNvSpPr>
            <a:spLocks noGrp="1" noChangeArrowheads="1"/>
          </p:cNvSpPr>
          <p:nvPr>
            <p:ph type="sldNum" sz="quarter" idx="10"/>
          </p:nvPr>
        </p:nvSpPr>
        <p:spPr>
          <a:ln/>
        </p:spPr>
        <p:txBody>
          <a:bodyPr/>
          <a:lstStyle>
            <a:lvl1pPr>
              <a:defRPr/>
            </a:lvl1pPr>
          </a:lstStyle>
          <a:p>
            <a:pPr>
              <a:defRPr/>
            </a:pPr>
            <a:fld id="{19536754-BCA5-422B-9D04-32EFC8FF28F1}" type="slidenum">
              <a:rPr lang="it-IT" altLang="it-IT"/>
              <a:pPr>
                <a:defRPr/>
              </a:pPr>
              <a:t>‹#›</a:t>
            </a:fld>
            <a:r>
              <a:rPr lang="it-IT" altLang="it-IT"/>
              <a:t>/19</a:t>
            </a:r>
          </a:p>
        </p:txBody>
      </p:sp>
    </p:spTree>
    <p:extLst>
      <p:ext uri="{BB962C8B-B14F-4D97-AF65-F5344CB8AC3E}">
        <p14:creationId xmlns:p14="http://schemas.microsoft.com/office/powerpoint/2010/main" val="3857108477"/>
      </p:ext>
    </p:extLst>
  </p:cSld>
  <p:clrMapOvr>
    <a:masterClrMapping/>
  </p:clrMapOvr>
  <p:transition advTm="4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6"/>
          <p:cNvSpPr>
            <a:spLocks noGrp="1" noChangeArrowheads="1"/>
          </p:cNvSpPr>
          <p:nvPr>
            <p:ph type="sldNum" sz="quarter" idx="10"/>
          </p:nvPr>
        </p:nvSpPr>
        <p:spPr>
          <a:ln/>
        </p:spPr>
        <p:txBody>
          <a:bodyPr/>
          <a:lstStyle>
            <a:lvl1pPr>
              <a:defRPr/>
            </a:lvl1pPr>
          </a:lstStyle>
          <a:p>
            <a:pPr>
              <a:defRPr/>
            </a:pPr>
            <a:fld id="{B048C28F-168D-405F-9AAB-4A86CBC6240E}" type="slidenum">
              <a:rPr lang="it-IT" altLang="it-IT"/>
              <a:pPr>
                <a:defRPr/>
              </a:pPr>
              <a:t>‹#›</a:t>
            </a:fld>
            <a:r>
              <a:rPr lang="it-IT" altLang="it-IT"/>
              <a:t>/19</a:t>
            </a:r>
          </a:p>
        </p:txBody>
      </p:sp>
    </p:spTree>
    <p:extLst>
      <p:ext uri="{BB962C8B-B14F-4D97-AF65-F5344CB8AC3E}">
        <p14:creationId xmlns:p14="http://schemas.microsoft.com/office/powerpoint/2010/main" val="3695196739"/>
      </p:ext>
    </p:extLst>
  </p:cSld>
  <p:clrMapOvr>
    <a:masterClrMapping/>
  </p:clrMapOvr>
  <p:transition advTm="4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B4C2BF5-6D5A-4C06-A550-A31D1B9C7EC9}" type="slidenum">
              <a:rPr lang="it-IT" altLang="it-IT"/>
              <a:pPr>
                <a:defRPr/>
              </a:pPr>
              <a:t>‹#›</a:t>
            </a:fld>
            <a:r>
              <a:rPr lang="it-IT" altLang="it-IT"/>
              <a:t>/19</a:t>
            </a:r>
          </a:p>
        </p:txBody>
      </p:sp>
    </p:spTree>
    <p:extLst>
      <p:ext uri="{BB962C8B-B14F-4D97-AF65-F5344CB8AC3E}">
        <p14:creationId xmlns:p14="http://schemas.microsoft.com/office/powerpoint/2010/main" val="2594813300"/>
      </p:ext>
    </p:extLst>
  </p:cSld>
  <p:clrMapOvr>
    <a:masterClrMapping/>
  </p:clrMapOvr>
  <p:transition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02A6BF1-F391-4E8B-9DF6-22EB161D91F9}" type="slidenum">
              <a:rPr lang="it-IT" altLang="it-IT" smtClean="0"/>
              <a:pPr>
                <a:defRPr/>
              </a:pPr>
              <a:t>‹#›</a:t>
            </a:fld>
            <a:endParaRPr lang="it-IT" altLang="it-IT" dirty="0"/>
          </a:p>
        </p:txBody>
      </p:sp>
    </p:spTree>
    <p:extLst>
      <p:ext uri="{BB962C8B-B14F-4D97-AF65-F5344CB8AC3E}">
        <p14:creationId xmlns:p14="http://schemas.microsoft.com/office/powerpoint/2010/main" val="2642635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FDAC026-CB5C-4B8D-A70D-21D9E806CE6A}" type="slidenum">
              <a:rPr lang="it-IT" altLang="it-IT"/>
              <a:pPr>
                <a:defRPr/>
              </a:pPr>
              <a:t>‹#›</a:t>
            </a:fld>
            <a:r>
              <a:rPr lang="it-IT" altLang="it-IT"/>
              <a:t>/19</a:t>
            </a:r>
          </a:p>
        </p:txBody>
      </p:sp>
    </p:spTree>
    <p:extLst>
      <p:ext uri="{BB962C8B-B14F-4D97-AF65-F5344CB8AC3E}">
        <p14:creationId xmlns:p14="http://schemas.microsoft.com/office/powerpoint/2010/main" val="4057008707"/>
      </p:ext>
    </p:extLst>
  </p:cSld>
  <p:clrMapOvr>
    <a:masterClrMapping/>
  </p:clrMapOvr>
  <p:transition advTm="4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B864E9-4395-4F35-8D36-7E5E5EAEEBAF}" type="slidenum">
              <a:rPr lang="it-IT" altLang="it-IT"/>
              <a:pPr>
                <a:defRPr/>
              </a:pPr>
              <a:t>‹#›</a:t>
            </a:fld>
            <a:r>
              <a:rPr lang="it-IT" altLang="it-IT"/>
              <a:t>/19</a:t>
            </a:r>
          </a:p>
        </p:txBody>
      </p:sp>
    </p:spTree>
    <p:extLst>
      <p:ext uri="{BB962C8B-B14F-4D97-AF65-F5344CB8AC3E}">
        <p14:creationId xmlns:p14="http://schemas.microsoft.com/office/powerpoint/2010/main" val="3624831190"/>
      </p:ext>
    </p:extLst>
  </p:cSld>
  <p:clrMapOvr>
    <a:masterClrMapping/>
  </p:clrMapOvr>
  <p:transition advTm="4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33D56CFC-727C-4CD2-A8BC-98C3CCE18796}" type="slidenum">
              <a:rPr lang="it-IT" altLang="it-IT"/>
              <a:pPr>
                <a:defRPr/>
              </a:pPr>
              <a:t>‹#›</a:t>
            </a:fld>
            <a:r>
              <a:rPr lang="it-IT" altLang="it-IT"/>
              <a:t>/19</a:t>
            </a:r>
          </a:p>
        </p:txBody>
      </p:sp>
    </p:spTree>
    <p:extLst>
      <p:ext uri="{BB962C8B-B14F-4D97-AF65-F5344CB8AC3E}">
        <p14:creationId xmlns:p14="http://schemas.microsoft.com/office/powerpoint/2010/main" val="2428495348"/>
      </p:ext>
    </p:extLst>
  </p:cSld>
  <p:clrMapOvr>
    <a:masterClrMapping/>
  </p:clrMapOvr>
  <p:transition advTm="4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60350"/>
            <a:ext cx="1892300" cy="586581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1116013" y="260350"/>
            <a:ext cx="5526087"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FA42B929-53A6-4F2E-8D78-7ABD7211813C}" type="slidenum">
              <a:rPr lang="it-IT" altLang="it-IT"/>
              <a:pPr>
                <a:defRPr/>
              </a:pPr>
              <a:t>‹#›</a:t>
            </a:fld>
            <a:r>
              <a:rPr lang="it-IT" altLang="it-IT"/>
              <a:t>/19</a:t>
            </a:r>
          </a:p>
        </p:txBody>
      </p:sp>
    </p:spTree>
    <p:extLst>
      <p:ext uri="{BB962C8B-B14F-4D97-AF65-F5344CB8AC3E}">
        <p14:creationId xmlns:p14="http://schemas.microsoft.com/office/powerpoint/2010/main" val="3726314798"/>
      </p:ext>
    </p:extLst>
  </p:cSld>
  <p:clrMapOvr>
    <a:masterClrMapping/>
  </p:clrMapOvr>
  <p:transition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013" y="1341438"/>
            <a:ext cx="3708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6813" y="1341438"/>
            <a:ext cx="3709987"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2F430DF-411D-487D-9C08-4678B7594EDC}" type="slidenum">
              <a:rPr lang="it-IT" altLang="it-IT" smtClean="0"/>
              <a:pPr>
                <a:defRPr/>
              </a:pPr>
              <a:t>‹#›</a:t>
            </a:fld>
            <a:endParaRPr lang="it-IT" altLang="it-IT" dirty="0"/>
          </a:p>
        </p:txBody>
      </p:sp>
    </p:spTree>
    <p:extLst>
      <p:ext uri="{BB962C8B-B14F-4D97-AF65-F5344CB8AC3E}">
        <p14:creationId xmlns:p14="http://schemas.microsoft.com/office/powerpoint/2010/main" val="3761588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47D8B9A-8E8A-4BFE-B54C-944304ECDFD0}" type="slidenum">
              <a:rPr lang="it-IT" altLang="it-IT" smtClean="0"/>
              <a:pPr>
                <a:defRPr/>
              </a:pPr>
              <a:t>‹#›</a:t>
            </a:fld>
            <a:endParaRPr lang="it-IT" altLang="it-IT" dirty="0"/>
          </a:p>
        </p:txBody>
      </p:sp>
    </p:spTree>
    <p:extLst>
      <p:ext uri="{BB962C8B-B14F-4D97-AF65-F5344CB8AC3E}">
        <p14:creationId xmlns:p14="http://schemas.microsoft.com/office/powerpoint/2010/main" val="36694138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9E3B56-3AA9-4D2B-B9DD-8C85E3FBC522}" type="slidenum">
              <a:rPr lang="it-IT" altLang="it-IT" smtClean="0"/>
              <a:pPr>
                <a:defRPr/>
              </a:pPr>
              <a:t>‹#›</a:t>
            </a:fld>
            <a:endParaRPr lang="it-IT" altLang="it-IT" dirty="0"/>
          </a:p>
        </p:txBody>
      </p:sp>
    </p:spTree>
    <p:extLst>
      <p:ext uri="{BB962C8B-B14F-4D97-AF65-F5344CB8AC3E}">
        <p14:creationId xmlns:p14="http://schemas.microsoft.com/office/powerpoint/2010/main" val="12331046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48C8DAF-9F0B-4E73-AD4B-9EC43806CC7C}" type="slidenum">
              <a:rPr lang="it-IT" altLang="it-IT" smtClean="0"/>
              <a:pPr>
                <a:defRPr/>
              </a:pPr>
              <a:t>‹#›</a:t>
            </a:fld>
            <a:endParaRPr lang="it-IT" altLang="it-IT" dirty="0"/>
          </a:p>
        </p:txBody>
      </p:sp>
    </p:spTree>
    <p:extLst>
      <p:ext uri="{BB962C8B-B14F-4D97-AF65-F5344CB8AC3E}">
        <p14:creationId xmlns:p14="http://schemas.microsoft.com/office/powerpoint/2010/main" val="12797974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057288-2B8B-45F3-961E-1A137FCA0D0D}" type="slidenum">
              <a:rPr lang="it-IT" altLang="it-IT" smtClean="0"/>
              <a:pPr>
                <a:defRPr/>
              </a:pPr>
              <a:t>‹#›</a:t>
            </a:fld>
            <a:endParaRPr lang="it-IT" altLang="it-IT" dirty="0"/>
          </a:p>
        </p:txBody>
      </p:sp>
    </p:spTree>
    <p:extLst>
      <p:ext uri="{BB962C8B-B14F-4D97-AF65-F5344CB8AC3E}">
        <p14:creationId xmlns:p14="http://schemas.microsoft.com/office/powerpoint/2010/main" val="1931345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9C0C5E-14B2-437E-8A8F-B06154FA070E}" type="slidenum">
              <a:rPr lang="it-IT" altLang="it-IT" smtClean="0"/>
              <a:pPr>
                <a:defRPr/>
              </a:pPr>
              <a:t>‹#›</a:t>
            </a:fld>
            <a:endParaRPr lang="it-IT" altLang="it-IT" dirty="0"/>
          </a:p>
        </p:txBody>
      </p:sp>
    </p:spTree>
    <p:extLst>
      <p:ext uri="{BB962C8B-B14F-4D97-AF65-F5344CB8AC3E}">
        <p14:creationId xmlns:p14="http://schemas.microsoft.com/office/powerpoint/2010/main" val="127053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3317AA-DE84-44E9-8011-63B501ADB64B}" type="slidenum">
              <a:rPr lang="it-IT" altLang="it-IT"/>
              <a:pPr>
                <a:defRPr/>
              </a:pPr>
              <a:t>‹#›</a:t>
            </a:fld>
            <a:r>
              <a:rPr lang="it-IT" altLang="it-IT"/>
              <a:t>/19</a:t>
            </a:r>
          </a:p>
        </p:txBody>
      </p:sp>
    </p:spTree>
    <p:extLst>
      <p:ext uri="{BB962C8B-B14F-4D97-AF65-F5344CB8AC3E}">
        <p14:creationId xmlns:p14="http://schemas.microsoft.com/office/powerpoint/2010/main" val="1775276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userDrawn="1"/>
        </p:nvGrpSpPr>
        <p:grpSpPr bwMode="auto">
          <a:xfrm>
            <a:off x="0" y="6308725"/>
            <a:ext cx="9144000" cy="549275"/>
            <a:chOff x="0" y="3974"/>
            <a:chExt cx="5760" cy="346"/>
          </a:xfrm>
        </p:grpSpPr>
        <p:sp>
          <p:nvSpPr>
            <p:cNvPr id="1031" name="Rectangle 2"/>
            <p:cNvSpPr>
              <a:spLocks noChangeArrowheads="1"/>
            </p:cNvSpPr>
            <p:nvPr userDrawn="1"/>
          </p:nvSpPr>
          <p:spPr bwMode="auto">
            <a:xfrm>
              <a:off x="0" y="3974"/>
              <a:ext cx="5760" cy="346"/>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it-IT" sz="1800" smtClean="0"/>
            </a:p>
          </p:txBody>
        </p:sp>
        <p:sp>
          <p:nvSpPr>
            <p:cNvPr id="1032" name="Rectangle 10"/>
            <p:cNvSpPr>
              <a:spLocks noChangeArrowheads="1"/>
            </p:cNvSpPr>
            <p:nvPr userDrawn="1"/>
          </p:nvSpPr>
          <p:spPr bwMode="auto">
            <a:xfrm>
              <a:off x="0" y="3974"/>
              <a:ext cx="5760" cy="3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it-IT" sz="1800" smtClean="0"/>
            </a:p>
          </p:txBody>
        </p:sp>
        <p:pic>
          <p:nvPicPr>
            <p:cNvPr id="1033" name="Picture 1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016" y="3996"/>
              <a:ext cx="101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logo neohm ufficiale"/>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0" y="4009"/>
              <a:ext cx="3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LOGONEW2b"/>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1" y="4018"/>
              <a:ext cx="95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politecnico marchio_blu_100x10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655" y="3982"/>
              <a:ext cx="31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7" name="Text Box 15"/>
            <p:cNvSpPr txBox="1">
              <a:spLocks noChangeArrowheads="1"/>
            </p:cNvSpPr>
            <p:nvPr userDrawn="1"/>
          </p:nvSpPr>
          <p:spPr bwMode="auto">
            <a:xfrm>
              <a:off x="249" y="4032"/>
              <a:ext cx="11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defRPr/>
              </a:pPr>
              <a:r>
                <a:rPr lang="en-US" altLang="it-IT" sz="1800" smtClean="0">
                  <a:solidFill>
                    <a:srgbClr val="FF9900"/>
                  </a:solidFill>
                </a:rPr>
                <a:t>ARAMIS TEAM</a:t>
              </a:r>
            </a:p>
          </p:txBody>
        </p:sp>
      </p:grpSp>
      <p:sp>
        <p:nvSpPr>
          <p:cNvPr id="1027" name="Rectangle 2"/>
          <p:cNvSpPr>
            <a:spLocks noGrp="1" noChangeArrowheads="1"/>
          </p:cNvSpPr>
          <p:nvPr>
            <p:ph type="title"/>
          </p:nvPr>
        </p:nvSpPr>
        <p:spPr bwMode="auto">
          <a:xfrm>
            <a:off x="1116013" y="260350"/>
            <a:ext cx="7559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8" name="Rectangle 3"/>
          <p:cNvSpPr>
            <a:spLocks noGrp="1" noChangeArrowheads="1"/>
          </p:cNvSpPr>
          <p:nvPr>
            <p:ph type="body" idx="1"/>
          </p:nvPr>
        </p:nvSpPr>
        <p:spPr bwMode="auto">
          <a:xfrm>
            <a:off x="1116013" y="1341438"/>
            <a:ext cx="7570787"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02086" name="Rectangle 6"/>
          <p:cNvSpPr>
            <a:spLocks noGrp="1" noChangeArrowheads="1"/>
          </p:cNvSpPr>
          <p:nvPr>
            <p:ph type="sldNum" sz="quarter" idx="4"/>
          </p:nvPr>
        </p:nvSpPr>
        <p:spPr bwMode="auto">
          <a:xfrm>
            <a:off x="8243888" y="6453188"/>
            <a:ext cx="73025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600">
                <a:solidFill>
                  <a:srgbClr val="080808"/>
                </a:solidFill>
              </a:defRPr>
            </a:lvl1pPr>
          </a:lstStyle>
          <a:p>
            <a:pPr>
              <a:defRPr/>
            </a:pPr>
            <a:fld id="{2B66E0FC-0178-4C3B-85D2-12BB1D62BD60}" type="slidenum">
              <a:rPr lang="it-IT" altLang="it-IT" smtClean="0"/>
              <a:pPr>
                <a:defRPr/>
              </a:pPr>
              <a:t>‹#›</a:t>
            </a:fld>
            <a:endParaRPr lang="it-IT" altLang="it-IT" dirty="0"/>
          </a:p>
        </p:txBody>
      </p:sp>
      <p:sp>
        <p:nvSpPr>
          <p:cNvPr id="1030" name="Line 7"/>
          <p:cNvSpPr>
            <a:spLocks noChangeShapeType="1"/>
          </p:cNvSpPr>
          <p:nvPr userDrawn="1"/>
        </p:nvSpPr>
        <p:spPr bwMode="auto">
          <a:xfrm>
            <a:off x="1116013" y="836613"/>
            <a:ext cx="75596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79" r:id="rId12"/>
  </p:sldLayoutIdLst>
  <p:transition advTm="4000"/>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charset="0"/>
        </a:defRPr>
      </a:lvl2pPr>
      <a:lvl3pPr algn="l" rtl="0" eaLnBrk="0" fontAlgn="base" hangingPunct="0">
        <a:spcBef>
          <a:spcPct val="0"/>
        </a:spcBef>
        <a:spcAft>
          <a:spcPct val="0"/>
        </a:spcAft>
        <a:defRPr sz="3600" b="1">
          <a:solidFill>
            <a:srgbClr val="FFFF00"/>
          </a:solidFill>
          <a:latin typeface="Arial" charset="0"/>
        </a:defRPr>
      </a:lvl3pPr>
      <a:lvl4pPr algn="l" rtl="0" eaLnBrk="0" fontAlgn="base" hangingPunct="0">
        <a:spcBef>
          <a:spcPct val="0"/>
        </a:spcBef>
        <a:spcAft>
          <a:spcPct val="0"/>
        </a:spcAft>
        <a:defRPr sz="3600" b="1">
          <a:solidFill>
            <a:srgbClr val="FFFF00"/>
          </a:solidFill>
          <a:latin typeface="Arial" charset="0"/>
        </a:defRPr>
      </a:lvl4pPr>
      <a:lvl5pPr algn="l" rtl="0" eaLnBrk="0" fontAlgn="base" hangingPunct="0">
        <a:spcBef>
          <a:spcPct val="0"/>
        </a:spcBef>
        <a:spcAft>
          <a:spcPct val="0"/>
        </a:spcAft>
        <a:defRPr sz="3600" b="1">
          <a:solidFill>
            <a:srgbClr val="FFFF00"/>
          </a:solidFill>
          <a:latin typeface="Arial" charset="0"/>
        </a:defRPr>
      </a:lvl5pPr>
      <a:lvl6pPr marL="457200" algn="l" rtl="0" fontAlgn="base">
        <a:spcBef>
          <a:spcPct val="0"/>
        </a:spcBef>
        <a:spcAft>
          <a:spcPct val="0"/>
        </a:spcAft>
        <a:defRPr sz="3600" b="1">
          <a:solidFill>
            <a:srgbClr val="FFFF00"/>
          </a:solidFill>
          <a:latin typeface="Arial" charset="0"/>
        </a:defRPr>
      </a:lvl6pPr>
      <a:lvl7pPr marL="914400" algn="l" rtl="0" fontAlgn="base">
        <a:spcBef>
          <a:spcPct val="0"/>
        </a:spcBef>
        <a:spcAft>
          <a:spcPct val="0"/>
        </a:spcAft>
        <a:defRPr sz="3600" b="1">
          <a:solidFill>
            <a:srgbClr val="FFFF00"/>
          </a:solidFill>
          <a:latin typeface="Arial" charset="0"/>
        </a:defRPr>
      </a:lvl7pPr>
      <a:lvl8pPr marL="1371600" algn="l" rtl="0" fontAlgn="base">
        <a:spcBef>
          <a:spcPct val="0"/>
        </a:spcBef>
        <a:spcAft>
          <a:spcPct val="0"/>
        </a:spcAft>
        <a:defRPr sz="3600" b="1">
          <a:solidFill>
            <a:srgbClr val="FFFF00"/>
          </a:solidFill>
          <a:latin typeface="Arial" charset="0"/>
        </a:defRPr>
      </a:lvl8pPr>
      <a:lvl9pPr marL="1828800" algn="l" rtl="0" fontAlgn="base">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6308725"/>
            <a:ext cx="9144000" cy="549275"/>
            <a:chOff x="0" y="3974"/>
            <a:chExt cx="5760" cy="346"/>
          </a:xfrm>
        </p:grpSpPr>
        <p:sp>
          <p:nvSpPr>
            <p:cNvPr id="2054" name="Rectangle 2"/>
            <p:cNvSpPr>
              <a:spLocks noChangeArrowheads="1"/>
            </p:cNvSpPr>
            <p:nvPr userDrawn="1"/>
          </p:nvSpPr>
          <p:spPr bwMode="auto">
            <a:xfrm>
              <a:off x="0" y="3974"/>
              <a:ext cx="5760" cy="346"/>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it-IT" sz="1800" smtClean="0"/>
            </a:p>
          </p:txBody>
        </p:sp>
        <p:sp>
          <p:nvSpPr>
            <p:cNvPr id="2055" name="Rectangle 4"/>
            <p:cNvSpPr>
              <a:spLocks noChangeArrowheads="1"/>
            </p:cNvSpPr>
            <p:nvPr userDrawn="1"/>
          </p:nvSpPr>
          <p:spPr bwMode="auto">
            <a:xfrm>
              <a:off x="0" y="3974"/>
              <a:ext cx="5760" cy="3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defRPr/>
              </a:pPr>
              <a:endParaRPr lang="en-US" altLang="it-IT" sz="1800" smtClean="0"/>
            </a:p>
          </p:txBody>
        </p:sp>
        <p:pic>
          <p:nvPicPr>
            <p:cNvPr id="2056"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16" y="3996"/>
              <a:ext cx="101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logo neohm ufficiale"/>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0" y="4009"/>
              <a:ext cx="3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LOGONEW2b"/>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1" y="4018"/>
              <a:ext cx="95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8" descr="politecnico marchio_blu_100x10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655" y="3982"/>
              <a:ext cx="31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0" name="Text Box 9"/>
            <p:cNvSpPr txBox="1">
              <a:spLocks noChangeArrowheads="1"/>
            </p:cNvSpPr>
            <p:nvPr userDrawn="1"/>
          </p:nvSpPr>
          <p:spPr bwMode="auto">
            <a:xfrm>
              <a:off x="249" y="4032"/>
              <a:ext cx="11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pPr algn="l" eaLnBrk="1" hangingPunct="1">
                <a:defRPr/>
              </a:pPr>
              <a:r>
                <a:rPr lang="en-US" altLang="it-IT" sz="1800" smtClean="0">
                  <a:solidFill>
                    <a:srgbClr val="FF9900"/>
                  </a:solidFill>
                </a:rPr>
                <a:t>ARAMIS TEAM</a:t>
              </a:r>
            </a:p>
          </p:txBody>
        </p:sp>
      </p:grpSp>
      <p:sp>
        <p:nvSpPr>
          <p:cNvPr id="2051" name="Rectangle 2"/>
          <p:cNvSpPr>
            <a:spLocks noGrp="1" noChangeArrowheads="1"/>
          </p:cNvSpPr>
          <p:nvPr>
            <p:ph type="title"/>
          </p:nvPr>
        </p:nvSpPr>
        <p:spPr bwMode="auto">
          <a:xfrm>
            <a:off x="1116013" y="260350"/>
            <a:ext cx="7559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2" name="Rectangle 3"/>
          <p:cNvSpPr>
            <a:spLocks noGrp="1" noChangeArrowheads="1"/>
          </p:cNvSpPr>
          <p:nvPr>
            <p:ph type="body" idx="1"/>
          </p:nvPr>
        </p:nvSpPr>
        <p:spPr bwMode="auto">
          <a:xfrm>
            <a:off x="1116013" y="1341438"/>
            <a:ext cx="7570787"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02086" name="Rectangle 6"/>
          <p:cNvSpPr>
            <a:spLocks noGrp="1" noChangeArrowheads="1"/>
          </p:cNvSpPr>
          <p:nvPr>
            <p:ph type="sldNum" sz="quarter" idx="4"/>
          </p:nvPr>
        </p:nvSpPr>
        <p:spPr bwMode="auto">
          <a:xfrm>
            <a:off x="8243888" y="6453188"/>
            <a:ext cx="73025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600">
                <a:solidFill>
                  <a:srgbClr val="080808"/>
                </a:solidFill>
              </a:defRPr>
            </a:lvl1pPr>
          </a:lstStyle>
          <a:p>
            <a:pPr>
              <a:defRPr/>
            </a:pPr>
            <a:fld id="{6388F7F0-54DF-4B87-9784-717120E7168E}" type="slidenum">
              <a:rPr lang="it-IT" altLang="it-IT"/>
              <a:pPr>
                <a:defRPr/>
              </a:pPr>
              <a:t>‹#›</a:t>
            </a:fld>
            <a:r>
              <a:rPr lang="it-IT" altLang="it-IT"/>
              <a:t>/19</a:t>
            </a: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advTm="4000"/>
  <p:timing>
    <p:tnLst>
      <p:par>
        <p:cTn id="1" dur="indefinite" restart="never" nodeType="tmRoot"/>
      </p:par>
    </p:tnLst>
  </p:timing>
  <p:hf hdr="0" dt="0"/>
  <p:txStyles>
    <p:titleStyle>
      <a:lvl1pPr algn="l" rtl="0" eaLnBrk="0" fontAlgn="base" hangingPunct="0">
        <a:spcBef>
          <a:spcPct val="0"/>
        </a:spcBef>
        <a:spcAft>
          <a:spcPct val="0"/>
        </a:spcAft>
        <a:defRPr sz="3600" b="1" kern="1200">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panose="020B0604020202020204" pitchFamily="34" charset="0"/>
        </a:defRPr>
      </a:lvl2pPr>
      <a:lvl3pPr algn="l" rtl="0" eaLnBrk="0" fontAlgn="base" hangingPunct="0">
        <a:spcBef>
          <a:spcPct val="0"/>
        </a:spcBef>
        <a:spcAft>
          <a:spcPct val="0"/>
        </a:spcAft>
        <a:defRPr sz="3600" b="1">
          <a:solidFill>
            <a:srgbClr val="FFFF00"/>
          </a:solidFill>
          <a:latin typeface="Arial" panose="020B0604020202020204" pitchFamily="34" charset="0"/>
        </a:defRPr>
      </a:lvl3pPr>
      <a:lvl4pPr algn="l" rtl="0" eaLnBrk="0" fontAlgn="base" hangingPunct="0">
        <a:spcBef>
          <a:spcPct val="0"/>
        </a:spcBef>
        <a:spcAft>
          <a:spcPct val="0"/>
        </a:spcAft>
        <a:defRPr sz="3600" b="1">
          <a:solidFill>
            <a:srgbClr val="FFFF00"/>
          </a:solidFill>
          <a:latin typeface="Arial" panose="020B0604020202020204" pitchFamily="34" charset="0"/>
        </a:defRPr>
      </a:lvl4pPr>
      <a:lvl5pPr algn="l" rtl="0" eaLnBrk="0" fontAlgn="base" hangingPunct="0">
        <a:spcBef>
          <a:spcPct val="0"/>
        </a:spcBef>
        <a:spcAft>
          <a:spcPct val="0"/>
        </a:spcAft>
        <a:defRPr sz="3600" b="1">
          <a:solidFill>
            <a:srgbClr val="FFFF00"/>
          </a:solidFill>
          <a:latin typeface="Arial" panose="020B0604020202020204" pitchFamily="34" charset="0"/>
        </a:defRPr>
      </a:lvl5pPr>
      <a:lvl6pPr marL="457200" algn="l" rtl="0" fontAlgn="base">
        <a:spcBef>
          <a:spcPct val="0"/>
        </a:spcBef>
        <a:spcAft>
          <a:spcPct val="0"/>
        </a:spcAft>
        <a:defRPr sz="3600" b="1">
          <a:solidFill>
            <a:srgbClr val="FFFF00"/>
          </a:solidFill>
          <a:latin typeface="Arial" panose="020B0604020202020204" pitchFamily="34" charset="0"/>
        </a:defRPr>
      </a:lvl6pPr>
      <a:lvl7pPr marL="914400" algn="l" rtl="0" fontAlgn="base">
        <a:spcBef>
          <a:spcPct val="0"/>
        </a:spcBef>
        <a:spcAft>
          <a:spcPct val="0"/>
        </a:spcAft>
        <a:defRPr sz="3600" b="1">
          <a:solidFill>
            <a:srgbClr val="FFFF00"/>
          </a:solidFill>
          <a:latin typeface="Arial" panose="020B0604020202020204" pitchFamily="34" charset="0"/>
        </a:defRPr>
      </a:lvl7pPr>
      <a:lvl8pPr marL="1371600" algn="l" rtl="0" fontAlgn="base">
        <a:spcBef>
          <a:spcPct val="0"/>
        </a:spcBef>
        <a:spcAft>
          <a:spcPct val="0"/>
        </a:spcAft>
        <a:defRPr sz="3600" b="1">
          <a:solidFill>
            <a:srgbClr val="FFFF00"/>
          </a:solidFill>
          <a:latin typeface="Arial" panose="020B0604020202020204" pitchFamily="34" charset="0"/>
        </a:defRPr>
      </a:lvl8pPr>
      <a:lvl9pPr marL="1828800" algn="l" rtl="0" fontAlgn="base">
        <a:spcBef>
          <a:spcPct val="0"/>
        </a:spcBef>
        <a:spcAft>
          <a:spcPct val="0"/>
        </a:spcAft>
        <a:defRPr sz="36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FFFF0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FFFF0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FFFF00"/>
          </a:solidFill>
          <a:latin typeface="+mn-lt"/>
          <a:ea typeface="+mn-ea"/>
          <a:cs typeface="+mn-cs"/>
        </a:defRPr>
      </a:lvl4pPr>
      <a:lvl5pPr marL="2057400" indent="-228600" algn="l" rtl="0" eaLnBrk="0" fontAlgn="base" hangingPunct="0">
        <a:spcBef>
          <a:spcPct val="20000"/>
        </a:spcBef>
        <a:spcAft>
          <a:spcPct val="0"/>
        </a:spcAft>
        <a:buChar char="»"/>
        <a:defRPr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0.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0.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550.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9.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550.png"/><Relationship Id="rId10" Type="http://schemas.openxmlformats.org/officeDocument/2006/relationships/image" Target="../media/image82.png"/><Relationship Id="rId4" Type="http://schemas.openxmlformats.org/officeDocument/2006/relationships/image" Target="../media/image54.pn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9.png"/><Relationship Id="rId7"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0.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0.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10.png"/><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401.png"/><Relationship Id="rId3" Type="http://schemas.openxmlformats.org/officeDocument/2006/relationships/image" Target="../media/image29.png"/><Relationship Id="rId7"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80.png"/><Relationship Id="rId11" Type="http://schemas.openxmlformats.org/officeDocument/2006/relationships/image" Target="../media/image430.png"/><Relationship Id="rId5" Type="http://schemas.openxmlformats.org/officeDocument/2006/relationships/image" Target="../media/image370.png"/><Relationship Id="rId10" Type="http://schemas.openxmlformats.org/officeDocument/2006/relationships/image" Target="../media/image52.png"/><Relationship Id="rId4" Type="http://schemas.openxmlformats.org/officeDocument/2006/relationships/image" Target="../media/image360.png"/><Relationship Id="rId9" Type="http://schemas.openxmlformats.org/officeDocument/2006/relationships/image" Target="../media/image4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460.png"/><Relationship Id="rId3" Type="http://schemas.openxmlformats.org/officeDocument/2006/relationships/image" Target="../media/image29.png"/><Relationship Id="rId7" Type="http://schemas.openxmlformats.org/officeDocument/2006/relationships/image" Target="../media/image45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40.png"/><Relationship Id="rId5" Type="http://schemas.openxmlformats.org/officeDocument/2006/relationships/image" Target="../media/image33.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image" Target="../media/image29.png"/><Relationship Id="rId7" Type="http://schemas.openxmlformats.org/officeDocument/2006/relationships/image" Target="../media/image48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60.png"/><Relationship Id="rId5" Type="http://schemas.openxmlformats.org/officeDocument/2006/relationships/image" Target="../media/image471.png"/><Relationship Id="rId4" Type="http://schemas.openxmlformats.org/officeDocument/2006/relationships/image" Target="../media/image54.png"/><Relationship Id="rId9"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0.png"/><Relationship Id="rId4" Type="http://schemas.openxmlformats.org/officeDocument/2006/relationships/image" Target="../media/image551.png"/><Relationship Id="rId9"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ChangeArrowheads="1"/>
          </p:cNvSpPr>
          <p:nvPr/>
        </p:nvSpPr>
        <p:spPr bwMode="auto">
          <a:xfrm>
            <a:off x="1042988" y="765175"/>
            <a:ext cx="7705725" cy="142875"/>
          </a:xfrm>
          <a:prstGeom prst="rect">
            <a:avLst/>
          </a:prstGeom>
          <a:solidFill>
            <a:schemeClr val="tx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2800">
                <a:solidFill>
                  <a:srgbClr val="FFFF00"/>
                </a:solidFill>
                <a:latin typeface="Arial" panose="020B0604020202020204" pitchFamily="34" charset="0"/>
              </a:defRPr>
            </a:lvl1pPr>
            <a:lvl2pPr marL="742950" indent="-285750">
              <a:spcBef>
                <a:spcPct val="20000"/>
              </a:spcBef>
              <a:buChar char="–"/>
              <a:defRPr sz="2400">
                <a:solidFill>
                  <a:srgbClr val="FFFF00"/>
                </a:solidFill>
                <a:latin typeface="Arial" panose="020B0604020202020204" pitchFamily="34" charset="0"/>
              </a:defRPr>
            </a:lvl2pPr>
            <a:lvl3pPr marL="1143000" indent="-228600">
              <a:spcBef>
                <a:spcPct val="20000"/>
              </a:spcBef>
              <a:buChar char="•"/>
              <a:defRPr sz="2000">
                <a:solidFill>
                  <a:srgbClr val="FFFF00"/>
                </a:solidFill>
                <a:latin typeface="Arial" panose="020B0604020202020204" pitchFamily="34" charset="0"/>
              </a:defRPr>
            </a:lvl3pPr>
            <a:lvl4pPr marL="1600200" indent="-228600">
              <a:spcBef>
                <a:spcPct val="20000"/>
              </a:spcBef>
              <a:buChar char="–"/>
              <a:defRPr>
                <a:solidFill>
                  <a:srgbClr val="FFFF00"/>
                </a:solidFill>
                <a:latin typeface="Arial" panose="020B0604020202020204" pitchFamily="34" charset="0"/>
              </a:defRPr>
            </a:lvl4pPr>
            <a:lvl5pPr marL="2057400" indent="-228600">
              <a:spcBef>
                <a:spcPct val="20000"/>
              </a:spcBef>
              <a:buChar char="»"/>
              <a:defRPr>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a:solidFill>
                  <a:srgbClr val="FFFF00"/>
                </a:solidFill>
                <a:latin typeface="Arial" panose="020B0604020202020204" pitchFamily="34" charset="0"/>
              </a:defRPr>
            </a:lvl9pPr>
          </a:lstStyle>
          <a:p>
            <a:pPr algn="r">
              <a:spcBef>
                <a:spcPct val="0"/>
              </a:spcBef>
              <a:buFontTx/>
              <a:buNone/>
            </a:pPr>
            <a:endParaRPr lang="it-IT" altLang="it-IT" sz="1400">
              <a:solidFill>
                <a:schemeClr val="tx1"/>
              </a:solidFill>
            </a:endParaRPr>
          </a:p>
        </p:txBody>
      </p:sp>
      <p:sp>
        <p:nvSpPr>
          <p:cNvPr id="33795" name="Rectangle 2"/>
          <p:cNvSpPr>
            <a:spLocks noGrp="1" noChangeArrowheads="1"/>
          </p:cNvSpPr>
          <p:nvPr>
            <p:ph type="ctrTitle" idx="4294967295"/>
          </p:nvPr>
        </p:nvSpPr>
        <p:spPr>
          <a:xfrm>
            <a:off x="901700" y="2132856"/>
            <a:ext cx="7772400" cy="1944687"/>
          </a:xfrm>
        </p:spPr>
        <p:txBody>
          <a:bodyPr/>
          <a:lstStyle/>
          <a:p>
            <a:pPr algn="ctr" eaLnBrk="1" hangingPunct="1"/>
            <a:r>
              <a:rPr lang="en-GB" altLang="it-IT" sz="3200" b="0" dirty="0">
                <a:latin typeface="Arial Black" panose="020B0A04020102020204" pitchFamily="34" charset="0"/>
              </a:rPr>
              <a:t>Design optimization of </a:t>
            </a:r>
            <a:r>
              <a:rPr lang="en-GB" altLang="it-IT" sz="3200" b="0" dirty="0" smtClean="0">
                <a:latin typeface="Arial Black" panose="020B0A04020102020204" pitchFamily="34" charset="0"/>
              </a:rPr>
              <a:t>CubeSat telescopes </a:t>
            </a:r>
            <a:r>
              <a:rPr lang="en-GB" altLang="it-IT" sz="3200" b="0" dirty="0">
                <a:latin typeface="Arial Black" panose="020B0A04020102020204" pitchFamily="34" charset="0"/>
              </a:rPr>
              <a:t>and imagers for </a:t>
            </a:r>
            <a:r>
              <a:rPr lang="en-GB" altLang="it-IT" sz="3200" b="0" dirty="0" smtClean="0">
                <a:latin typeface="Arial Black" panose="020B0A04020102020204" pitchFamily="34" charset="0"/>
              </a:rPr>
              <a:t>Earth and space </a:t>
            </a:r>
            <a:r>
              <a:rPr lang="en-GB" altLang="it-IT" sz="3200" b="0" dirty="0">
                <a:latin typeface="Arial Black" panose="020B0A04020102020204" pitchFamily="34" charset="0"/>
              </a:rPr>
              <a:t>observation </a:t>
            </a:r>
            <a:endParaRPr lang="en-US" altLang="it-IT" sz="3200" b="0" dirty="0" smtClean="0">
              <a:solidFill>
                <a:srgbClr val="FF0000"/>
              </a:solidFill>
              <a:latin typeface="Arial Black" panose="020B0A04020102020204" pitchFamily="34" charset="0"/>
            </a:endParaRPr>
          </a:p>
        </p:txBody>
      </p:sp>
      <p:pic>
        <p:nvPicPr>
          <p:cNvPr id="33797" name="Picture 4" descr="logo_bi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8640"/>
            <a:ext cx="1728192" cy="169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3490913" y="476250"/>
            <a:ext cx="5329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FFFF00"/>
                </a:solidFill>
                <a:latin typeface="Arial" panose="020B0604020202020204" pitchFamily="34" charset="0"/>
              </a:defRPr>
            </a:lvl1pPr>
            <a:lvl2pPr marL="742950" indent="-285750">
              <a:spcBef>
                <a:spcPct val="20000"/>
              </a:spcBef>
              <a:buChar char="–"/>
              <a:defRPr sz="2400">
                <a:solidFill>
                  <a:srgbClr val="FFFF00"/>
                </a:solidFill>
                <a:latin typeface="Arial" panose="020B0604020202020204" pitchFamily="34" charset="0"/>
              </a:defRPr>
            </a:lvl2pPr>
            <a:lvl3pPr marL="1143000" indent="-228600">
              <a:spcBef>
                <a:spcPct val="20000"/>
              </a:spcBef>
              <a:buChar char="•"/>
              <a:defRPr sz="2000">
                <a:solidFill>
                  <a:srgbClr val="FFFF00"/>
                </a:solidFill>
                <a:latin typeface="Arial" panose="020B0604020202020204" pitchFamily="34" charset="0"/>
              </a:defRPr>
            </a:lvl3pPr>
            <a:lvl4pPr marL="1600200" indent="-228600">
              <a:spcBef>
                <a:spcPct val="20000"/>
              </a:spcBef>
              <a:buChar char="–"/>
              <a:defRPr>
                <a:solidFill>
                  <a:srgbClr val="FFFF00"/>
                </a:solidFill>
                <a:latin typeface="Arial" panose="020B0604020202020204" pitchFamily="34" charset="0"/>
              </a:defRPr>
            </a:lvl4pPr>
            <a:lvl5pPr marL="2057400" indent="-228600">
              <a:spcBef>
                <a:spcPct val="20000"/>
              </a:spcBef>
              <a:buChar char="»"/>
              <a:defRPr>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a:solidFill>
                  <a:srgbClr val="FFFF00"/>
                </a:solidFill>
                <a:latin typeface="Arial" panose="020B0604020202020204" pitchFamily="34" charset="0"/>
              </a:defRPr>
            </a:lvl9pPr>
          </a:lstStyle>
          <a:p>
            <a:pPr algn="ctr" eaLnBrk="1" hangingPunct="1">
              <a:spcBef>
                <a:spcPct val="0"/>
              </a:spcBef>
              <a:buFontTx/>
              <a:buNone/>
            </a:pPr>
            <a:r>
              <a:rPr lang="en-US" altLang="it-IT" sz="3200" dirty="0" smtClean="0">
                <a:solidFill>
                  <a:schemeClr val="bg1"/>
                </a:solidFill>
                <a:latin typeface="Times New Roman" panose="02020603050405020304" pitchFamily="18" charset="0"/>
              </a:rPr>
              <a:t>APSCO - 2019</a:t>
            </a:r>
            <a:endParaRPr lang="en-US" altLang="it-IT" dirty="0">
              <a:solidFill>
                <a:schemeClr val="bg1"/>
              </a:solidFill>
              <a:latin typeface="Times New Roman" panose="02020603050405020304" pitchFamily="18" charset="0"/>
            </a:endParaRPr>
          </a:p>
        </p:txBody>
      </p:sp>
      <p:sp>
        <p:nvSpPr>
          <p:cNvPr id="33799" name="Rectangle 3"/>
          <p:cNvSpPr>
            <a:spLocks noChangeArrowheads="1"/>
          </p:cNvSpPr>
          <p:nvPr/>
        </p:nvSpPr>
        <p:spPr bwMode="auto">
          <a:xfrm>
            <a:off x="1458913" y="4222353"/>
            <a:ext cx="6873875" cy="86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FFFF00"/>
                </a:solidFill>
                <a:latin typeface="Arial" panose="020B0604020202020204" pitchFamily="34" charset="0"/>
              </a:defRPr>
            </a:lvl1pPr>
            <a:lvl2pPr marL="742950" indent="-285750">
              <a:spcBef>
                <a:spcPct val="20000"/>
              </a:spcBef>
              <a:buChar char="–"/>
              <a:defRPr sz="2400">
                <a:solidFill>
                  <a:srgbClr val="FFFF00"/>
                </a:solidFill>
                <a:latin typeface="Arial" panose="020B0604020202020204" pitchFamily="34" charset="0"/>
              </a:defRPr>
            </a:lvl2pPr>
            <a:lvl3pPr marL="1143000" indent="-228600">
              <a:spcBef>
                <a:spcPct val="20000"/>
              </a:spcBef>
              <a:buChar char="•"/>
              <a:defRPr sz="2000">
                <a:solidFill>
                  <a:srgbClr val="FFFF00"/>
                </a:solidFill>
                <a:latin typeface="Arial" panose="020B0604020202020204" pitchFamily="34" charset="0"/>
              </a:defRPr>
            </a:lvl3pPr>
            <a:lvl4pPr marL="1600200" indent="-228600">
              <a:spcBef>
                <a:spcPct val="20000"/>
              </a:spcBef>
              <a:buChar char="–"/>
              <a:defRPr>
                <a:solidFill>
                  <a:srgbClr val="FFFF00"/>
                </a:solidFill>
                <a:latin typeface="Arial" panose="020B0604020202020204" pitchFamily="34" charset="0"/>
              </a:defRPr>
            </a:lvl4pPr>
            <a:lvl5pPr marL="2057400" indent="-228600">
              <a:spcBef>
                <a:spcPct val="20000"/>
              </a:spcBef>
              <a:buChar char="»"/>
              <a:defRPr>
                <a:solidFill>
                  <a:srgbClr val="FFFF00"/>
                </a:solidFill>
                <a:latin typeface="Arial" panose="020B0604020202020204" pitchFamily="34" charset="0"/>
              </a:defRPr>
            </a:lvl5pPr>
            <a:lvl6pPr marL="2514600" indent="-228600" eaLnBrk="0" fontAlgn="base" hangingPunct="0">
              <a:spcBef>
                <a:spcPct val="20000"/>
              </a:spcBef>
              <a:spcAft>
                <a:spcPct val="0"/>
              </a:spcAft>
              <a:buChar char="»"/>
              <a:defRPr>
                <a:solidFill>
                  <a:srgbClr val="FFFF00"/>
                </a:solidFill>
                <a:latin typeface="Arial" panose="020B0604020202020204" pitchFamily="34" charset="0"/>
              </a:defRPr>
            </a:lvl6pPr>
            <a:lvl7pPr marL="2971800" indent="-228600" eaLnBrk="0" fontAlgn="base" hangingPunct="0">
              <a:spcBef>
                <a:spcPct val="20000"/>
              </a:spcBef>
              <a:spcAft>
                <a:spcPct val="0"/>
              </a:spcAft>
              <a:buChar char="»"/>
              <a:defRPr>
                <a:solidFill>
                  <a:srgbClr val="FFFF00"/>
                </a:solidFill>
                <a:latin typeface="Arial" panose="020B0604020202020204" pitchFamily="34" charset="0"/>
              </a:defRPr>
            </a:lvl7pPr>
            <a:lvl8pPr marL="3429000" indent="-228600" eaLnBrk="0" fontAlgn="base" hangingPunct="0">
              <a:spcBef>
                <a:spcPct val="20000"/>
              </a:spcBef>
              <a:spcAft>
                <a:spcPct val="0"/>
              </a:spcAft>
              <a:buChar char="»"/>
              <a:defRPr>
                <a:solidFill>
                  <a:srgbClr val="FFFF00"/>
                </a:solidFill>
                <a:latin typeface="Arial" panose="020B0604020202020204" pitchFamily="34" charset="0"/>
              </a:defRPr>
            </a:lvl8pPr>
            <a:lvl9pPr marL="3886200" indent="-228600" eaLnBrk="0" fontAlgn="base" hangingPunct="0">
              <a:spcBef>
                <a:spcPct val="20000"/>
              </a:spcBef>
              <a:spcAft>
                <a:spcPct val="0"/>
              </a:spcAft>
              <a:buChar char="»"/>
              <a:defRPr>
                <a:solidFill>
                  <a:srgbClr val="FFFF00"/>
                </a:solidFill>
                <a:latin typeface="Arial" panose="020B0604020202020204" pitchFamily="34" charset="0"/>
              </a:defRPr>
            </a:lvl9pPr>
          </a:lstStyle>
          <a:p>
            <a:pPr algn="ctr" eaLnBrk="1" hangingPunct="1">
              <a:lnSpc>
                <a:spcPct val="80000"/>
              </a:lnSpc>
              <a:buFontTx/>
              <a:buNone/>
            </a:pPr>
            <a:r>
              <a:rPr lang="it-IT" altLang="it-IT" dirty="0" smtClean="0"/>
              <a:t>Leonardo </a:t>
            </a:r>
            <a:r>
              <a:rPr lang="it-IT" altLang="it-IT" dirty="0"/>
              <a:t>M. </a:t>
            </a:r>
            <a:r>
              <a:rPr lang="it-IT" altLang="it-IT" dirty="0" smtClean="0"/>
              <a:t>Reyneri</a:t>
            </a:r>
          </a:p>
          <a:p>
            <a:pPr algn="ctr" eaLnBrk="1" hangingPunct="1">
              <a:lnSpc>
                <a:spcPct val="80000"/>
              </a:lnSpc>
              <a:buFontTx/>
              <a:buNone/>
            </a:pPr>
            <a:r>
              <a:rPr lang="it-IT" altLang="it-IT" dirty="0" smtClean="0"/>
              <a:t>Politecnico di Torino</a:t>
            </a:r>
            <a:endParaRPr lang="en-US" altLang="it-IT" dirty="0"/>
          </a:p>
        </p:txBody>
      </p:sp>
      <p:sp>
        <p:nvSpPr>
          <p:cNvPr id="3" name="Slide Number Placeholder 2"/>
          <p:cNvSpPr>
            <a:spLocks noGrp="1"/>
          </p:cNvSpPr>
          <p:nvPr>
            <p:ph type="sldNum" sz="quarter" idx="10"/>
          </p:nvPr>
        </p:nvSpPr>
        <p:spPr/>
        <p:txBody>
          <a:bodyPr/>
          <a:lstStyle/>
          <a:p>
            <a:pPr>
              <a:defRPr/>
            </a:pPr>
            <a:fld id="{D48C8DAF-9F0B-4E73-AD4B-9EC43806CC7C}" type="slidenum">
              <a:rPr lang="it-IT" altLang="it-IT" smtClean="0"/>
              <a:pPr>
                <a:defRPr/>
              </a:pPr>
              <a:t>1</a:t>
            </a:fld>
            <a:endParaRPr lang="it-IT" altLang="it-IT" dirty="0"/>
          </a:p>
        </p:txBody>
      </p:sp>
    </p:spTree>
  </p:cSld>
  <p:clrMapOvr>
    <a:masterClrMapping/>
  </p:clrMapOvr>
  <p:transition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027" y="1914944"/>
            <a:ext cx="5821215" cy="4374731"/>
          </a:xfrm>
          <a:prstGeom prst="rect">
            <a:avLst/>
          </a:prstGeom>
        </p:spPr>
      </p:pic>
      <p:sp>
        <p:nvSpPr>
          <p:cNvPr id="5" name="Content Placeholder 4"/>
          <p:cNvSpPr>
            <a:spLocks noGrp="1"/>
          </p:cNvSpPr>
          <p:nvPr>
            <p:ph idx="1"/>
          </p:nvPr>
        </p:nvSpPr>
        <p:spPr>
          <a:xfrm>
            <a:off x="1116013" y="1341438"/>
            <a:ext cx="3167955" cy="4784725"/>
          </a:xfrm>
        </p:spPr>
        <p:txBody>
          <a:bodyPr/>
          <a:lstStyle/>
          <a:p>
            <a:pPr marL="0" indent="0">
              <a:buNone/>
            </a:pPr>
            <a:r>
              <a:rPr lang="it-IT" sz="4000" dirty="0" err="1" smtClean="0"/>
              <a:t>Hubble</a:t>
            </a:r>
            <a:r>
              <a:rPr lang="it-IT" sz="4000" dirty="0" smtClean="0"/>
              <a:t> Space </a:t>
            </a:r>
            <a:r>
              <a:rPr lang="it-IT" sz="4000" dirty="0" err="1" smtClean="0"/>
              <a:t>Telescope</a:t>
            </a:r>
            <a:endParaRPr lang="it-IT" sz="4000" dirty="0"/>
          </a:p>
        </p:txBody>
      </p:sp>
      <p:sp>
        <p:nvSpPr>
          <p:cNvPr id="115714" name="Rectangle 2"/>
          <p:cNvSpPr>
            <a:spLocks noGrp="1" noChangeArrowheads="1"/>
          </p:cNvSpPr>
          <p:nvPr>
            <p:ph type="title"/>
          </p:nvPr>
        </p:nvSpPr>
        <p:spPr>
          <a:xfrm>
            <a:off x="1116013" y="260350"/>
            <a:ext cx="7858125" cy="504825"/>
          </a:xfrm>
        </p:spPr>
        <p:txBody>
          <a:bodyPr/>
          <a:lstStyle/>
          <a:p>
            <a:pPr eaLnBrk="1" hangingPunct="1"/>
            <a:r>
              <a:rPr lang="en-GB" altLang="it-IT" sz="3200" smtClean="0"/>
              <a:t>AraMiS Missions – AIM1 (telescope)</a:t>
            </a:r>
            <a:endParaRPr lang="en-US" altLang="it-IT" sz="340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10</a:t>
            </a:fld>
            <a:endParaRPr lang="it-IT" altLang="it-IT" dirty="0"/>
          </a:p>
        </p:txBody>
      </p:sp>
    </p:spTree>
    <p:extLst>
      <p:ext uri="{BB962C8B-B14F-4D97-AF65-F5344CB8AC3E}">
        <p14:creationId xmlns:p14="http://schemas.microsoft.com/office/powerpoint/2010/main" val="3714471869"/>
      </p:ext>
    </p:extLst>
  </p:cSld>
  <p:clrMapOvr>
    <a:masterClrMapping/>
  </p:clrMapOvr>
  <p:transition advTm="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en-GB" altLang="it-IT" sz="3200" smtClean="0"/>
              <a:t>AraMiS Missions – AIM1 (telescope)</a:t>
            </a:r>
            <a:endParaRPr lang="en-US" altLang="it-IT" sz="3400" smtClean="0"/>
          </a:p>
        </p:txBody>
      </p:sp>
      <p:pic>
        <p:nvPicPr>
          <p:cNvPr id="115715" name="Image37.png" descr="Image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560638"/>
            <a:ext cx="4689475"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Image36.png" descr="Image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3960812"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Content Placeholder 1"/>
          <p:cNvSpPr>
            <a:spLocks noGrp="1"/>
          </p:cNvSpPr>
          <p:nvPr>
            <p:ph idx="1"/>
          </p:nvPr>
        </p:nvSpPr>
        <p:spPr>
          <a:xfrm>
            <a:off x="5940425" y="1911350"/>
            <a:ext cx="2735263" cy="647700"/>
          </a:xfrm>
        </p:spPr>
        <p:txBody>
          <a:bodyPr/>
          <a:lstStyle/>
          <a:p>
            <a:pPr marL="0" indent="0">
              <a:buFontTx/>
              <a:buNone/>
            </a:pPr>
            <a:r>
              <a:rPr lang="it-IT" altLang="it-IT" smtClean="0"/>
              <a:t>Exploded view</a:t>
            </a:r>
          </a:p>
        </p:txBody>
      </p:sp>
      <p:sp>
        <p:nvSpPr>
          <p:cNvPr id="12" name="Content Placeholder 1"/>
          <p:cNvSpPr txBox="1">
            <a:spLocks/>
          </p:cNvSpPr>
          <p:nvPr/>
        </p:nvSpPr>
        <p:spPr bwMode="auto">
          <a:xfrm>
            <a:off x="1109663" y="5013325"/>
            <a:ext cx="2735262" cy="9366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lgn="ctr">
              <a:buFontTx/>
              <a:buNone/>
              <a:defRPr/>
            </a:pPr>
            <a:r>
              <a:rPr lang="it-IT" altLang="it-IT" kern="0" dirty="0" smtClean="0"/>
              <a:t>9cm </a:t>
            </a:r>
            <a:r>
              <a:rPr lang="it-IT" altLang="it-IT" kern="0" dirty="0" err="1" smtClean="0"/>
              <a:t>reflector</a:t>
            </a:r>
            <a:r>
              <a:rPr lang="it-IT" altLang="it-IT" kern="0" dirty="0" smtClean="0"/>
              <a:t> </a:t>
            </a:r>
            <a:r>
              <a:rPr lang="it-IT" altLang="it-IT" kern="0" dirty="0" err="1" smtClean="0"/>
              <a:t>telescope</a:t>
            </a:r>
            <a:endParaRPr lang="it-IT" altLang="it-IT" kern="0" dirty="0" smtClean="0"/>
          </a:p>
        </p:txBody>
      </p:sp>
      <p:sp>
        <p:nvSpPr>
          <p:cNvPr id="2" name="Right Arrow 1"/>
          <p:cNvSpPr/>
          <p:nvPr/>
        </p:nvSpPr>
        <p:spPr>
          <a:xfrm rot="16200000">
            <a:off x="2320926" y="4057650"/>
            <a:ext cx="1452562" cy="458787"/>
          </a:xfrm>
          <a:prstGeom prst="rightArrow">
            <a:avLst/>
          </a:prstGeom>
          <a:solidFill>
            <a:srgbClr val="0070C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11</a:t>
            </a:fld>
            <a:endParaRPr lang="it-IT" altLang="it-IT" dirty="0"/>
          </a:p>
        </p:txBody>
      </p:sp>
    </p:spTree>
    <p:extLst>
      <p:ext uri="{BB962C8B-B14F-4D97-AF65-F5344CB8AC3E}">
        <p14:creationId xmlns:p14="http://schemas.microsoft.com/office/powerpoint/2010/main" val="799030754"/>
      </p:ext>
    </p:extLst>
  </p:cSld>
  <p:clrMapOvr>
    <a:masterClrMapping/>
  </p:clrMapOvr>
  <p:transition advTm="4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Field of View</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lstStyle/>
              <a:p>
                <a:pPr marL="0" indent="0" eaLnBrk="1" hangingPunct="1">
                  <a:spcBef>
                    <a:spcPts val="1200"/>
                  </a:spcBef>
                  <a:buNone/>
                </a:pPr>
                <a:r>
                  <a:rPr lang="en-GB" b="1" dirty="0" smtClean="0"/>
                  <a:t>The </a:t>
                </a:r>
                <a:r>
                  <a:rPr lang="en-GB" b="1" dirty="0" smtClean="0">
                    <a:solidFill>
                      <a:srgbClr val="FF9900"/>
                    </a:solidFill>
                  </a:rPr>
                  <a:t>Field of view</a:t>
                </a:r>
                <a:r>
                  <a:rPr lang="en-GB" dirty="0">
                    <a:solidFill>
                      <a:srgbClr val="FF9900"/>
                    </a:solidFill>
                  </a:rPr>
                  <a:t> </a:t>
                </a:r>
                <a:r>
                  <a:rPr lang="en-GB" dirty="0"/>
                  <a:t>(</a:t>
                </a:r>
                <a:r>
                  <a:rPr lang="en-GB" b="1" dirty="0">
                    <a:solidFill>
                      <a:srgbClr val="FF9900"/>
                    </a:solidFill>
                  </a:rPr>
                  <a:t>FOV</a:t>
                </a:r>
                <a:r>
                  <a:rPr lang="en-GB" dirty="0"/>
                  <a:t>) </a:t>
                </a:r>
                <a:endParaRPr lang="en-US" b="1" i="1" dirty="0" smtClean="0">
                  <a:solidFill>
                    <a:srgbClr val="FF9900"/>
                  </a:solidFill>
                  <a:latin typeface="Cambria Math" panose="02040503050406030204" pitchFamily="18" charset="0"/>
                </a:endParaRPr>
              </a:p>
              <a:p>
                <a:pPr marL="0" indent="0" eaLnBrk="1" hangingPunct="1">
                  <a:spcBef>
                    <a:spcPts val="1200"/>
                  </a:spcBef>
                  <a:buNone/>
                </a:pPr>
                <a14:m>
                  <m:oMathPara xmlns:m="http://schemas.openxmlformats.org/officeDocument/2006/math">
                    <m:oMathParaPr>
                      <m:jc m:val="centerGroup"/>
                    </m:oMathParaPr>
                    <m:oMath xmlns:m="http://schemas.openxmlformats.org/officeDocument/2006/math">
                      <m:sSub>
                        <m:sSubPr>
                          <m:ctrlPr>
                            <a:rPr lang="en-GB" sz="3600" b="1" i="1">
                              <a:solidFill>
                                <a:srgbClr val="FF9900"/>
                              </a:solidFill>
                              <a:latin typeface="Cambria Math" panose="02040503050406030204" pitchFamily="18" charset="0"/>
                            </a:rPr>
                          </m:ctrlPr>
                        </m:sSubPr>
                        <m:e>
                          <m:r>
                            <a:rPr lang="en-US" sz="3600" b="1" i="1">
                              <a:solidFill>
                                <a:srgbClr val="FF9900"/>
                              </a:solidFill>
                              <a:latin typeface="Cambria Math" panose="02040503050406030204" pitchFamily="18" charset="0"/>
                              <a:ea typeface="Cambria Math" panose="02040503050406030204" pitchFamily="18" charset="0"/>
                            </a:rPr>
                            <m:t>𝜽</m:t>
                          </m:r>
                        </m:e>
                        <m:sub>
                          <m:r>
                            <a:rPr lang="en-US" sz="3600" b="1" i="1" smtClean="0">
                              <a:solidFill>
                                <a:srgbClr val="FF9900"/>
                              </a:solidFill>
                              <a:latin typeface="Cambria Math" panose="02040503050406030204" pitchFamily="18" charset="0"/>
                            </a:rPr>
                            <m:t>𝑽</m:t>
                          </m:r>
                        </m:sub>
                      </m:sSub>
                    </m:oMath>
                  </m:oMathPara>
                </a14:m>
                <a:endParaRPr lang="en-GB" dirty="0" smtClean="0"/>
              </a:p>
              <a:p>
                <a:pPr marL="0" indent="0" eaLnBrk="1" hangingPunct="1">
                  <a:spcBef>
                    <a:spcPts val="1200"/>
                  </a:spcBef>
                  <a:buNone/>
                </a:pPr>
                <a:r>
                  <a:rPr lang="en-GB" dirty="0" smtClean="0"/>
                  <a:t>is </a:t>
                </a:r>
                <a:r>
                  <a:rPr lang="en-GB" dirty="0"/>
                  <a:t>the open observable area a </a:t>
                </a:r>
                <a:r>
                  <a:rPr lang="en-GB" dirty="0" smtClean="0"/>
                  <a:t>person </a:t>
                </a:r>
                <a:r>
                  <a:rPr lang="en-GB" dirty="0"/>
                  <a:t>can </a:t>
                </a:r>
                <a:r>
                  <a:rPr lang="en-GB" b="1" dirty="0">
                    <a:solidFill>
                      <a:srgbClr val="FF9900"/>
                    </a:solidFill>
                  </a:rPr>
                  <a:t>see</a:t>
                </a:r>
                <a:r>
                  <a:rPr lang="en-GB" dirty="0"/>
                  <a:t> through </a:t>
                </a:r>
                <a:r>
                  <a:rPr lang="en-GB" dirty="0" smtClean="0"/>
                  <a:t>eyes </a:t>
                </a:r>
                <a:r>
                  <a:rPr lang="en-GB" dirty="0"/>
                  <a:t>or via an </a:t>
                </a:r>
                <a:r>
                  <a:rPr lang="en-GB" b="1" dirty="0">
                    <a:solidFill>
                      <a:srgbClr val="FF9900"/>
                    </a:solidFill>
                  </a:rPr>
                  <a:t>optical </a:t>
                </a:r>
                <a:r>
                  <a:rPr lang="en-GB" b="1" dirty="0" smtClean="0">
                    <a:solidFill>
                      <a:srgbClr val="FF9900"/>
                    </a:solidFill>
                  </a:rPr>
                  <a:t>device</a:t>
                </a:r>
                <a:r>
                  <a:rPr lang="en-GB" dirty="0" smtClean="0"/>
                  <a:t>.</a:t>
                </a:r>
              </a:p>
              <a:p>
                <a:pPr marL="0" indent="0" eaLnBrk="1" hangingPunct="1">
                  <a:spcBef>
                    <a:spcPts val="1200"/>
                  </a:spcBef>
                  <a:buNone/>
                </a:pPr>
                <a:r>
                  <a:rPr lang="en-GB" dirty="0" smtClean="0"/>
                  <a:t>In </a:t>
                </a:r>
                <a:r>
                  <a:rPr lang="en-GB" dirty="0"/>
                  <a:t>the case of optical devices and sensors, </a:t>
                </a:r>
                <a:r>
                  <a:rPr lang="en-GB" b="1" dirty="0"/>
                  <a:t>FOV</a:t>
                </a:r>
                <a:r>
                  <a:rPr lang="en-GB" dirty="0"/>
                  <a:t> describes the angle through which the </a:t>
                </a:r>
                <a:r>
                  <a:rPr lang="en-GB" dirty="0" smtClean="0"/>
                  <a:t>telescope </a:t>
                </a:r>
                <a:r>
                  <a:rPr lang="en-GB" dirty="0"/>
                  <a:t>can pick up electromagnetic </a:t>
                </a:r>
                <a:r>
                  <a:rPr lang="en-GB" dirty="0" smtClean="0"/>
                  <a:t>radiation (light).</a:t>
                </a:r>
              </a:p>
              <a:p>
                <a:pPr marL="0" indent="0" eaLnBrk="1" hangingPunct="1">
                  <a:spcBef>
                    <a:spcPts val="1200"/>
                  </a:spcBef>
                  <a:buNone/>
                </a:pPr>
                <a:r>
                  <a:rPr lang="en-GB" dirty="0" smtClean="0"/>
                  <a:t>FOV of human eye is about 210x150 </a:t>
                </a:r>
                <a:r>
                  <a:rPr lang="en-GB" dirty="0" err="1" smtClean="0"/>
                  <a:t>deg</a:t>
                </a: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1274" r="-2769"/>
                </a:stretch>
              </a:blipFill>
            </p:spPr>
            <p:txBody>
              <a:bodyPr/>
              <a:lstStyle/>
              <a:p>
                <a:r>
                  <a:rPr lang="it-IT">
                    <a:noFill/>
                  </a:rPr>
                  <a:t> </a:t>
                </a:r>
              </a:p>
            </p:txBody>
          </p:sp>
        </mc:Fallback>
      </mc:AlternateContent>
    </p:spTree>
    <p:extLst>
      <p:ext uri="{BB962C8B-B14F-4D97-AF65-F5344CB8AC3E}">
        <p14:creationId xmlns:p14="http://schemas.microsoft.com/office/powerpoint/2010/main" val="659681314"/>
      </p:ext>
    </p:extLst>
  </p:cSld>
  <p:clrMapOvr>
    <a:masterClrMapping/>
  </p:clrMapOvr>
  <p:transition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Field of View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5" y="1124744"/>
            <a:ext cx="8791933" cy="5328444"/>
          </a:xfrm>
          <a:prstGeom prst="rect">
            <a:avLst/>
          </a:prstGeom>
        </p:spPr>
      </p:pic>
      <p:sp>
        <p:nvSpPr>
          <p:cNvPr id="9" name="Oval 8"/>
          <p:cNvSpPr/>
          <p:nvPr/>
        </p:nvSpPr>
        <p:spPr>
          <a:xfrm>
            <a:off x="5223840" y="3284984"/>
            <a:ext cx="1868440" cy="7920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p:cNvSpPr txBox="1"/>
          <p:nvPr/>
        </p:nvSpPr>
        <p:spPr>
          <a:xfrm>
            <a:off x="5223840" y="4205734"/>
            <a:ext cx="3471463" cy="461665"/>
          </a:xfrm>
          <a:prstGeom prst="rect">
            <a:avLst/>
          </a:prstGeom>
          <a:noFill/>
        </p:spPr>
        <p:txBody>
          <a:bodyPr wrap="none" rtlCol="0">
            <a:spAutoFit/>
          </a:bodyPr>
          <a:lstStyle/>
          <a:p>
            <a:r>
              <a:rPr lang="it-IT" sz="2400" b="1" dirty="0" smtClean="0">
                <a:solidFill>
                  <a:srgbClr val="FF3300"/>
                </a:solidFill>
              </a:rPr>
              <a:t>Field of </a:t>
            </a:r>
            <a:r>
              <a:rPr lang="it-IT" sz="2400" b="1" dirty="0" err="1" smtClean="0">
                <a:solidFill>
                  <a:srgbClr val="FF3300"/>
                </a:solidFill>
              </a:rPr>
              <a:t>View</a:t>
            </a:r>
            <a:r>
              <a:rPr lang="it-IT" sz="2400" b="1" dirty="0" smtClean="0">
                <a:solidFill>
                  <a:srgbClr val="FF3300"/>
                </a:solidFill>
              </a:rPr>
              <a:t> = ANGLE</a:t>
            </a:r>
            <a:endParaRPr lang="it-IT" sz="1800" b="1" dirty="0">
              <a:solidFill>
                <a:srgbClr val="FF3300"/>
              </a:solidFill>
            </a:endParaRPr>
          </a:p>
        </p:txBody>
      </p:sp>
      <mc:AlternateContent xmlns:mc="http://schemas.openxmlformats.org/markup-compatibility/2006" xmlns:a14="http://schemas.microsoft.com/office/drawing/2010/main">
        <mc:Choice Requires="a14">
          <p:sp>
            <p:nvSpPr>
              <p:cNvPr id="6" name="Rectangle 5"/>
              <p:cNvSpPr/>
              <p:nvPr/>
            </p:nvSpPr>
            <p:spPr>
              <a:xfrm>
                <a:off x="3203848" y="3436293"/>
                <a:ext cx="98552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4400" b="1" i="1" smtClean="0">
                              <a:solidFill>
                                <a:srgbClr val="FF3300"/>
                              </a:solidFill>
                              <a:latin typeface="Cambria Math" panose="02040503050406030204" pitchFamily="18" charset="0"/>
                            </a:rPr>
                          </m:ctrlPr>
                        </m:sSubPr>
                        <m:e>
                          <m:r>
                            <a:rPr lang="en-US" sz="4400" b="1" i="1">
                              <a:solidFill>
                                <a:srgbClr val="FF3300"/>
                              </a:solidFill>
                              <a:latin typeface="Cambria Math" panose="02040503050406030204" pitchFamily="18" charset="0"/>
                              <a:ea typeface="Cambria Math" panose="02040503050406030204" pitchFamily="18" charset="0"/>
                            </a:rPr>
                            <m:t>𝜽</m:t>
                          </m:r>
                        </m:e>
                        <m:sub>
                          <m:r>
                            <a:rPr lang="en-US" sz="4400" b="1" i="1">
                              <a:solidFill>
                                <a:srgbClr val="FF3300"/>
                              </a:solidFill>
                              <a:latin typeface="Cambria Math" panose="02040503050406030204" pitchFamily="18" charset="0"/>
                            </a:rPr>
                            <m:t>𝑽</m:t>
                          </m:r>
                        </m:sub>
                      </m:sSub>
                    </m:oMath>
                  </m:oMathPara>
                </a14:m>
                <a:endParaRPr lang="it-IT" sz="4400" dirty="0">
                  <a:solidFill>
                    <a:srgbClr val="FF33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203848" y="3436293"/>
                <a:ext cx="985526" cy="769441"/>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456712142"/>
      </p:ext>
    </p:extLst>
  </p:cSld>
  <p:clrMapOvr>
    <a:masterClrMapping/>
  </p:clrMapOvr>
  <p:transition advTm="4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Zenith and Nadir</a:t>
            </a:r>
          </a:p>
        </p:txBody>
      </p:sp>
      <p:sp>
        <p:nvSpPr>
          <p:cNvPr id="4099" name="Rectangle 3"/>
          <p:cNvSpPr>
            <a:spLocks noGrp="1" noChangeArrowheads="1"/>
          </p:cNvSpPr>
          <p:nvPr>
            <p:ph type="body" idx="1"/>
          </p:nvPr>
        </p:nvSpPr>
        <p:spPr>
          <a:xfrm>
            <a:off x="1116013" y="1341438"/>
            <a:ext cx="7704459" cy="4784725"/>
          </a:xfrm>
        </p:spPr>
        <p:txBody>
          <a:bodyPr/>
          <a:lstStyle/>
          <a:p>
            <a:pPr marL="0" indent="0" eaLnBrk="1" hangingPunct="1">
              <a:spcBef>
                <a:spcPts val="1200"/>
              </a:spcBef>
              <a:buNone/>
            </a:pPr>
            <a:r>
              <a:rPr lang="en-US" altLang="it-IT" dirty="0"/>
              <a:t>The </a:t>
            </a:r>
            <a:r>
              <a:rPr lang="en-US" altLang="it-IT" dirty="0">
                <a:solidFill>
                  <a:srgbClr val="FF9900"/>
                </a:solidFill>
              </a:rPr>
              <a:t>nadir</a:t>
            </a:r>
            <a:r>
              <a:rPr lang="en-US" altLang="it-IT" dirty="0"/>
              <a:t> </a:t>
            </a:r>
            <a:r>
              <a:rPr lang="en-US" altLang="it-IT" dirty="0" smtClean="0"/>
              <a:t>is </a:t>
            </a:r>
            <a:r>
              <a:rPr lang="en-US" altLang="it-IT" dirty="0"/>
              <a:t>the direction pointing directly </a:t>
            </a:r>
            <a:r>
              <a:rPr lang="en-US" altLang="it-IT" dirty="0" smtClean="0"/>
              <a:t>“</a:t>
            </a:r>
            <a:r>
              <a:rPr lang="en-US" altLang="it-IT" dirty="0" smtClean="0">
                <a:solidFill>
                  <a:srgbClr val="FF9900"/>
                </a:solidFill>
              </a:rPr>
              <a:t>below</a:t>
            </a:r>
            <a:r>
              <a:rPr lang="en-US" altLang="it-IT" dirty="0" smtClean="0"/>
              <a:t>” </a:t>
            </a:r>
            <a:r>
              <a:rPr lang="en-US" altLang="it-IT" dirty="0"/>
              <a:t>a particular location; </a:t>
            </a:r>
            <a:r>
              <a:rPr lang="en-US" altLang="it-IT" dirty="0" smtClean="0"/>
              <a:t>namely, one of the two vertical directions at a specified location.</a:t>
            </a:r>
          </a:p>
          <a:p>
            <a:pPr marL="0" indent="0" eaLnBrk="1" hangingPunct="1">
              <a:spcBef>
                <a:spcPts val="1200"/>
              </a:spcBef>
              <a:buNone/>
            </a:pPr>
            <a:r>
              <a:rPr lang="en-US" altLang="it-IT" dirty="0" smtClean="0"/>
              <a:t>In space, the </a:t>
            </a:r>
            <a:r>
              <a:rPr lang="en-US" altLang="it-IT" dirty="0"/>
              <a:t>concept of </a:t>
            </a:r>
            <a:r>
              <a:rPr lang="en-US" altLang="it-IT" dirty="0" smtClean="0"/>
              <a:t>“being below” </a:t>
            </a:r>
            <a:r>
              <a:rPr lang="en-US" altLang="it-IT" dirty="0"/>
              <a:t>is </a:t>
            </a:r>
            <a:r>
              <a:rPr lang="en-US" altLang="it-IT" dirty="0" smtClean="0"/>
              <a:t>vague </a:t>
            </a:r>
            <a:r>
              <a:rPr lang="en-US" altLang="it-IT" dirty="0" smtClean="0">
                <a:sym typeface="Wingdings" panose="05000000000000000000" pitchFamily="2" charset="2"/>
              </a:rPr>
              <a:t> </a:t>
            </a:r>
            <a:r>
              <a:rPr lang="en-US" altLang="it-IT" dirty="0" smtClean="0"/>
              <a:t>in astronomy </a:t>
            </a:r>
            <a:r>
              <a:rPr lang="en-US" altLang="it-IT" dirty="0"/>
              <a:t>the </a:t>
            </a:r>
            <a:r>
              <a:rPr lang="en-US" altLang="it-IT" dirty="0">
                <a:solidFill>
                  <a:srgbClr val="FF9900"/>
                </a:solidFill>
              </a:rPr>
              <a:t>nadir</a:t>
            </a:r>
            <a:r>
              <a:rPr lang="en-US" altLang="it-IT" dirty="0"/>
              <a:t> </a:t>
            </a:r>
            <a:r>
              <a:rPr lang="en-US" altLang="it-IT" dirty="0" smtClean="0"/>
              <a:t>is </a:t>
            </a:r>
            <a:r>
              <a:rPr lang="en-US" altLang="it-IT" dirty="0"/>
              <a:t>the </a:t>
            </a:r>
            <a:r>
              <a:rPr lang="en-US" altLang="it-IT" dirty="0" smtClean="0"/>
              <a:t>direction </a:t>
            </a:r>
            <a:r>
              <a:rPr lang="en-US" altLang="it-IT" dirty="0"/>
              <a:t>of the force of gravity at </a:t>
            </a:r>
            <a:r>
              <a:rPr lang="en-US" altLang="it-IT" dirty="0" smtClean="0"/>
              <a:t>a given location.</a:t>
            </a:r>
          </a:p>
          <a:p>
            <a:pPr marL="0" indent="0" eaLnBrk="1" hangingPunct="1">
              <a:spcBef>
                <a:spcPts val="1200"/>
              </a:spcBef>
              <a:buNone/>
            </a:pPr>
            <a:r>
              <a:rPr lang="en-US" altLang="it-IT" dirty="0" smtClean="0"/>
              <a:t>The </a:t>
            </a:r>
            <a:r>
              <a:rPr lang="en-US" altLang="it-IT" dirty="0"/>
              <a:t>direction opposite of the nadir is the </a:t>
            </a:r>
            <a:r>
              <a:rPr lang="en-US" altLang="it-IT" dirty="0">
                <a:solidFill>
                  <a:srgbClr val="FF9900"/>
                </a:solidFill>
              </a:rPr>
              <a:t>zenith</a:t>
            </a:r>
            <a:r>
              <a:rPr lang="en-US" altLang="it-IT" dirty="0" smtClean="0"/>
              <a:t>.</a:t>
            </a:r>
          </a:p>
          <a:p>
            <a:pPr marL="0" indent="0" eaLnBrk="1" hangingPunct="1">
              <a:spcBef>
                <a:spcPts val="1200"/>
              </a:spcBef>
              <a:buNone/>
            </a:pPr>
            <a:r>
              <a:rPr lang="en-US" altLang="it-IT" dirty="0" smtClean="0">
                <a:solidFill>
                  <a:srgbClr val="00FF00"/>
                </a:solidFill>
              </a:rPr>
              <a:t>In </a:t>
            </a:r>
            <a:r>
              <a:rPr lang="en-US" altLang="it-IT" dirty="0" smtClean="0">
                <a:solidFill>
                  <a:srgbClr val="FF9900"/>
                </a:solidFill>
              </a:rPr>
              <a:t>deep space </a:t>
            </a:r>
            <a:r>
              <a:rPr lang="en-US" altLang="it-IT" dirty="0" smtClean="0">
                <a:solidFill>
                  <a:srgbClr val="00FF00"/>
                </a:solidFill>
              </a:rPr>
              <a:t>there is neither nadir nor zenith! </a:t>
            </a:r>
          </a:p>
        </p:txBody>
      </p:sp>
    </p:spTree>
    <p:extLst>
      <p:ext uri="{BB962C8B-B14F-4D97-AF65-F5344CB8AC3E}">
        <p14:creationId xmlns:p14="http://schemas.microsoft.com/office/powerpoint/2010/main" val="1241961773"/>
      </p:ext>
    </p:extLst>
  </p:cSld>
  <p:clrMapOvr>
    <a:masterClrMapping/>
  </p:clrMapOvr>
  <p:transition advTm="4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Zenith and Nadir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5" y="1124744"/>
            <a:ext cx="8791933" cy="5328444"/>
          </a:xfrm>
          <a:prstGeom prst="rect">
            <a:avLst/>
          </a:prstGeom>
        </p:spPr>
      </p:pic>
      <p:sp>
        <p:nvSpPr>
          <p:cNvPr id="4" name="Oval 3"/>
          <p:cNvSpPr/>
          <p:nvPr/>
        </p:nvSpPr>
        <p:spPr>
          <a:xfrm>
            <a:off x="4503760" y="5561944"/>
            <a:ext cx="1440160"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 7"/>
          <p:cNvSpPr/>
          <p:nvPr/>
        </p:nvSpPr>
        <p:spPr>
          <a:xfrm>
            <a:off x="4516460" y="1616100"/>
            <a:ext cx="1440160"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4899516"/>
      </p:ext>
    </p:extLst>
  </p:cSld>
  <p:clrMapOvr>
    <a:masterClrMapping/>
  </p:clrMapOvr>
  <p:transition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Zenith and Nadir</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p:sp>
        <p:nvSpPr>
          <p:cNvPr id="4" name="Oval 3"/>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Straight Arrow Connector 5"/>
          <p:cNvCxnSpPr>
            <a:stCxn id="4" idx="4"/>
          </p:cNvCxnSpPr>
          <p:nvPr/>
        </p:nvCxnSpPr>
        <p:spPr>
          <a:xfrm>
            <a:off x="4859338" y="2043807"/>
            <a:ext cx="0" cy="86409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p:cNvCxnSpPr>
          <p:nvPr/>
        </p:nvCxnSpPr>
        <p:spPr>
          <a:xfrm flipV="1">
            <a:off x="4859338" y="1108174"/>
            <a:ext cx="0" cy="64760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76751" y="1313854"/>
            <a:ext cx="753732" cy="307777"/>
          </a:xfrm>
          <a:prstGeom prst="rect">
            <a:avLst/>
          </a:prstGeom>
          <a:noFill/>
        </p:spPr>
        <p:txBody>
          <a:bodyPr wrap="none" rtlCol="0">
            <a:spAutoFit/>
          </a:bodyPr>
          <a:lstStyle/>
          <a:p>
            <a:r>
              <a:rPr lang="it-IT" b="1" dirty="0" smtClean="0">
                <a:solidFill>
                  <a:srgbClr val="FFFF00"/>
                </a:solidFill>
              </a:rPr>
              <a:t>NADIR</a:t>
            </a:r>
            <a:endParaRPr lang="it-IT" b="1" dirty="0">
              <a:solidFill>
                <a:srgbClr val="FFFF00"/>
              </a:solidFill>
            </a:endParaRPr>
          </a:p>
        </p:txBody>
      </p:sp>
      <p:sp>
        <p:nvSpPr>
          <p:cNvPr id="17" name="TextBox 16"/>
          <p:cNvSpPr txBox="1"/>
          <p:nvPr/>
        </p:nvSpPr>
        <p:spPr>
          <a:xfrm>
            <a:off x="4032668" y="2298105"/>
            <a:ext cx="832279" cy="307777"/>
          </a:xfrm>
          <a:prstGeom prst="rect">
            <a:avLst/>
          </a:prstGeom>
          <a:noFill/>
        </p:spPr>
        <p:txBody>
          <a:bodyPr wrap="none" rtlCol="0">
            <a:spAutoFit/>
          </a:bodyPr>
          <a:lstStyle/>
          <a:p>
            <a:r>
              <a:rPr lang="it-IT" b="1" dirty="0" smtClean="0">
                <a:solidFill>
                  <a:srgbClr val="FFFF00"/>
                </a:solidFill>
              </a:rPr>
              <a:t>ZENITH</a:t>
            </a:r>
            <a:endParaRPr lang="it-IT" b="1" dirty="0">
              <a:solidFill>
                <a:srgbClr val="FFFF00"/>
              </a:solidFill>
            </a:endParaRPr>
          </a:p>
        </p:txBody>
      </p:sp>
    </p:spTree>
    <p:extLst>
      <p:ext uri="{BB962C8B-B14F-4D97-AF65-F5344CB8AC3E}">
        <p14:creationId xmlns:p14="http://schemas.microsoft.com/office/powerpoint/2010/main" val="2597996476"/>
      </p:ext>
    </p:extLst>
  </p:cSld>
  <p:clrMapOvr>
    <a:masterClrMapping/>
  </p:clrMapOvr>
  <p:transition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Ground Footprint</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lstStyle/>
              <a:p>
                <a:pPr marL="0" indent="0" eaLnBrk="1" hangingPunct="1">
                  <a:buNone/>
                </a:pPr>
                <a:r>
                  <a:rPr lang="en-GB" b="1" dirty="0" smtClean="0">
                    <a:solidFill>
                      <a:srgbClr val="FF9900"/>
                    </a:solidFill>
                  </a:rPr>
                  <a:t>Field of view</a:t>
                </a:r>
                <a:r>
                  <a:rPr lang="en-GB" dirty="0">
                    <a:solidFill>
                      <a:srgbClr val="FF9900"/>
                    </a:solidFill>
                  </a:rPr>
                  <a:t> </a:t>
                </a:r>
                <a:r>
                  <a:rPr lang="en-GB" dirty="0"/>
                  <a:t>(</a:t>
                </a:r>
                <a:r>
                  <a:rPr lang="en-GB" b="1" dirty="0">
                    <a:solidFill>
                      <a:srgbClr val="FF9900"/>
                    </a:solidFill>
                  </a:rPr>
                  <a:t>FOV</a:t>
                </a:r>
                <a:r>
                  <a:rPr lang="en-GB" dirty="0"/>
                  <a:t>) is </a:t>
                </a:r>
                <a:r>
                  <a:rPr lang="en-GB" dirty="0" smtClean="0"/>
                  <a:t>an angle. That’s ok when talking about viewing stars or small bodies (e.g. a planet from far away).</a:t>
                </a:r>
              </a:p>
              <a:p>
                <a:pPr marL="0" indent="0" eaLnBrk="1" hangingPunct="1">
                  <a:buNone/>
                </a:pPr>
                <a:endParaRPr lang="en-GB" dirty="0" smtClean="0"/>
              </a:p>
              <a:p>
                <a:pPr marL="0" indent="0" eaLnBrk="1" hangingPunct="1">
                  <a:buNone/>
                </a:pPr>
                <a:r>
                  <a:rPr lang="en-GB" dirty="0" smtClean="0"/>
                  <a:t>When viewing at a larger celestial body (e.g. the Earth from an Earth orbit or the Moon from a Moon orbit), FOV spans an area on the ground called </a:t>
                </a:r>
                <a:r>
                  <a:rPr lang="en-GB" b="1" dirty="0" smtClean="0">
                    <a:solidFill>
                      <a:srgbClr val="FF9900"/>
                    </a:solidFill>
                  </a:rPr>
                  <a:t>ground footprint</a:t>
                </a:r>
                <a:r>
                  <a:rPr lang="en-GB" dirty="0" smtClean="0"/>
                  <a:t>.</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GB" sz="4400" b="1" i="1">
                              <a:solidFill>
                                <a:srgbClr val="FF9900"/>
                              </a:solidFill>
                              <a:latin typeface="Cambria Math" panose="02040503050406030204" pitchFamily="18" charset="0"/>
                            </a:rPr>
                          </m:ctrlPr>
                        </m:sSubPr>
                        <m:e>
                          <m:r>
                            <a:rPr lang="en-US" sz="4400" b="1" i="1" smtClean="0">
                              <a:solidFill>
                                <a:srgbClr val="FF9900"/>
                              </a:solidFill>
                              <a:latin typeface="Cambria Math" panose="02040503050406030204" pitchFamily="18" charset="0"/>
                              <a:ea typeface="Cambria Math" panose="02040503050406030204" pitchFamily="18" charset="0"/>
                            </a:rPr>
                            <m:t>𝑫</m:t>
                          </m:r>
                        </m:e>
                        <m:sub>
                          <m:r>
                            <a:rPr lang="en-US" sz="4400" b="1" i="1">
                              <a:solidFill>
                                <a:srgbClr val="FF9900"/>
                              </a:solidFill>
                              <a:latin typeface="Cambria Math" panose="02040503050406030204" pitchFamily="18" charset="0"/>
                            </a:rPr>
                            <m:t>𝑽</m:t>
                          </m:r>
                        </m:sub>
                      </m:sSub>
                    </m:oMath>
                  </m:oMathPara>
                </a14:m>
                <a:endParaRPr lang="en-GB" sz="4400"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1274" r="-79"/>
                </a:stretch>
              </a:blipFill>
            </p:spPr>
            <p:txBody>
              <a:bodyPr/>
              <a:lstStyle/>
              <a:p>
                <a:r>
                  <a:rPr lang="it-IT">
                    <a:noFill/>
                  </a:rPr>
                  <a:t> </a:t>
                </a:r>
              </a:p>
            </p:txBody>
          </p:sp>
        </mc:Fallback>
      </mc:AlternateContent>
    </p:spTree>
    <p:extLst>
      <p:ext uri="{BB962C8B-B14F-4D97-AF65-F5344CB8AC3E}">
        <p14:creationId xmlns:p14="http://schemas.microsoft.com/office/powerpoint/2010/main" val="1208634677"/>
      </p:ext>
    </p:extLst>
  </p:cSld>
  <p:clrMapOvr>
    <a:masterClrMapping/>
  </p:clrMapOvr>
  <p:transition advTm="4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Ground Footprint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05" y="1124744"/>
            <a:ext cx="8791933" cy="5328444"/>
          </a:xfrm>
          <a:prstGeom prst="rect">
            <a:avLst/>
          </a:prstGeom>
        </p:spPr>
      </p:pic>
      <p:sp>
        <p:nvSpPr>
          <p:cNvPr id="7" name="Oval 6"/>
          <p:cNvSpPr/>
          <p:nvPr/>
        </p:nvSpPr>
        <p:spPr>
          <a:xfrm>
            <a:off x="3066003" y="4906288"/>
            <a:ext cx="3024336" cy="7920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1"/>
          <p:cNvSpPr txBox="1"/>
          <p:nvPr/>
        </p:nvSpPr>
        <p:spPr>
          <a:xfrm>
            <a:off x="323528" y="4315886"/>
            <a:ext cx="3938707" cy="461665"/>
          </a:xfrm>
          <a:prstGeom prst="rect">
            <a:avLst/>
          </a:prstGeom>
          <a:noFill/>
        </p:spPr>
        <p:txBody>
          <a:bodyPr wrap="none" rtlCol="0">
            <a:spAutoFit/>
          </a:bodyPr>
          <a:lstStyle/>
          <a:p>
            <a:r>
              <a:rPr lang="it-IT" sz="2400" b="1" dirty="0" smtClean="0">
                <a:solidFill>
                  <a:srgbClr val="FF3300"/>
                </a:solidFill>
              </a:rPr>
              <a:t>Ground </a:t>
            </a:r>
            <a:r>
              <a:rPr lang="it-IT" sz="2400" b="1" dirty="0" err="1" smtClean="0">
                <a:solidFill>
                  <a:srgbClr val="FF3300"/>
                </a:solidFill>
              </a:rPr>
              <a:t>Footprint</a:t>
            </a:r>
            <a:r>
              <a:rPr lang="it-IT" sz="2400" b="1" dirty="0" smtClean="0">
                <a:solidFill>
                  <a:srgbClr val="FF3300"/>
                </a:solidFill>
              </a:rPr>
              <a:t> = AREA</a:t>
            </a:r>
            <a:endParaRPr lang="it-IT" sz="1800" b="1" dirty="0">
              <a:solidFill>
                <a:srgbClr val="FF3300"/>
              </a:solidFill>
            </a:endParaRPr>
          </a:p>
        </p:txBody>
      </p:sp>
    </p:spTree>
    <p:extLst>
      <p:ext uri="{BB962C8B-B14F-4D97-AF65-F5344CB8AC3E}">
        <p14:creationId xmlns:p14="http://schemas.microsoft.com/office/powerpoint/2010/main" val="1314199777"/>
      </p:ext>
    </p:extLst>
  </p:cSld>
  <p:clrMapOvr>
    <a:masterClrMapping/>
  </p:clrMapOvr>
  <p:transition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19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Ground Footprint</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p:sp>
        <p:nvSpPr>
          <p:cNvPr id="4" name="Oval 3"/>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0" name="Group 29"/>
          <p:cNvGrpSpPr/>
          <p:nvPr/>
        </p:nvGrpSpPr>
        <p:grpSpPr>
          <a:xfrm>
            <a:off x="4283968" y="2043807"/>
            <a:ext cx="1080120" cy="2177281"/>
            <a:chOff x="4283968" y="2043807"/>
            <a:chExt cx="1080120" cy="2177281"/>
          </a:xfrm>
        </p:grpSpPr>
        <p:cxnSp>
          <p:nvCxnSpPr>
            <p:cNvPr id="5" name="Straight Connector 4"/>
            <p:cNvCxnSpPr/>
            <p:nvPr/>
          </p:nvCxnSpPr>
          <p:spPr>
            <a:xfrm flipV="1">
              <a:off x="4283968" y="3284984"/>
              <a:ext cx="288032" cy="72008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572000" y="3284984"/>
              <a:ext cx="792088" cy="144016"/>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76056" y="3429000"/>
              <a:ext cx="288032" cy="79208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83968" y="4005064"/>
              <a:ext cx="792088" cy="216024"/>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4"/>
            </p:cNvCxnSpPr>
            <p:nvPr/>
          </p:nvCxnSpPr>
          <p:spPr>
            <a:xfrm flipH="1">
              <a:off x="4572000" y="2043807"/>
              <a:ext cx="287338" cy="124117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4"/>
            </p:cNvCxnSpPr>
            <p:nvPr/>
          </p:nvCxnSpPr>
          <p:spPr>
            <a:xfrm flipH="1">
              <a:off x="4283968" y="2043807"/>
              <a:ext cx="575370" cy="196125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4"/>
            </p:cNvCxnSpPr>
            <p:nvPr/>
          </p:nvCxnSpPr>
          <p:spPr>
            <a:xfrm>
              <a:off x="4859338" y="2043807"/>
              <a:ext cx="216718" cy="2177281"/>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4"/>
            </p:cNvCxnSpPr>
            <p:nvPr/>
          </p:nvCxnSpPr>
          <p:spPr>
            <a:xfrm>
              <a:off x="4859338" y="2043807"/>
              <a:ext cx="504750" cy="1385193"/>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608847" y="2309971"/>
            <a:ext cx="2727029" cy="830997"/>
          </a:xfrm>
          <a:prstGeom prst="rect">
            <a:avLst/>
          </a:prstGeom>
          <a:noFill/>
        </p:spPr>
        <p:txBody>
          <a:bodyPr wrap="none" rtlCol="0">
            <a:spAutoFit/>
          </a:bodyPr>
          <a:lstStyle/>
          <a:p>
            <a:pPr algn="ctr"/>
            <a:r>
              <a:rPr lang="it-IT" sz="2400" b="1" dirty="0" smtClean="0">
                <a:solidFill>
                  <a:srgbClr val="FFFF00"/>
                </a:solidFill>
              </a:rPr>
              <a:t>Ground </a:t>
            </a:r>
            <a:r>
              <a:rPr lang="it-IT" sz="2400" b="1" dirty="0" err="1" smtClean="0">
                <a:solidFill>
                  <a:srgbClr val="FFFF00"/>
                </a:solidFill>
              </a:rPr>
              <a:t>Footprint</a:t>
            </a:r>
            <a:endParaRPr lang="it-IT" sz="2400" b="1" dirty="0" smtClean="0">
              <a:solidFill>
                <a:srgbClr val="FFFF00"/>
              </a:solidFill>
            </a:endParaRPr>
          </a:p>
          <a:p>
            <a:pPr algn="ctr"/>
            <a:r>
              <a:rPr lang="it-IT" sz="2400" b="1" dirty="0" smtClean="0">
                <a:solidFill>
                  <a:srgbClr val="FFFF00"/>
                </a:solidFill>
              </a:rPr>
              <a:t>(100km x 100km)</a:t>
            </a:r>
            <a:endParaRPr lang="it-IT" sz="1800" b="1" dirty="0">
              <a:solidFill>
                <a:srgbClr val="FFFF00"/>
              </a:solidFill>
            </a:endParaRPr>
          </a:p>
        </p:txBody>
      </p:sp>
      <p:cxnSp>
        <p:nvCxnSpPr>
          <p:cNvPr id="35" name="Straight Connector 34"/>
          <p:cNvCxnSpPr/>
          <p:nvPr/>
        </p:nvCxnSpPr>
        <p:spPr>
          <a:xfrm rot="16200000" flipV="1">
            <a:off x="7883562" y="1609247"/>
            <a:ext cx="288032" cy="72008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flipV="1">
            <a:off x="7343502" y="1357219"/>
            <a:ext cx="792088" cy="14401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063582" y="781155"/>
            <a:ext cx="288032" cy="792088"/>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8099586" y="1609247"/>
            <a:ext cx="792088" cy="216024"/>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975547" y="1843585"/>
            <a:ext cx="2691991" cy="54251"/>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75547" y="1897836"/>
            <a:ext cx="3412071" cy="20488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75547" y="1067467"/>
            <a:ext cx="2836009" cy="83036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84938" y="2244662"/>
            <a:ext cx="2056204" cy="830997"/>
          </a:xfrm>
          <a:prstGeom prst="rect">
            <a:avLst/>
          </a:prstGeom>
          <a:noFill/>
        </p:spPr>
        <p:txBody>
          <a:bodyPr wrap="none" rtlCol="0">
            <a:spAutoFit/>
          </a:bodyPr>
          <a:lstStyle/>
          <a:p>
            <a:pPr algn="ctr"/>
            <a:r>
              <a:rPr lang="it-IT" sz="2400" b="1" dirty="0" smtClean="0">
                <a:solidFill>
                  <a:srgbClr val="FFFF00"/>
                </a:solidFill>
              </a:rPr>
              <a:t>Field of </a:t>
            </a:r>
            <a:r>
              <a:rPr lang="it-IT" sz="2400" b="1" dirty="0" err="1" smtClean="0">
                <a:solidFill>
                  <a:srgbClr val="FFFF00"/>
                </a:solidFill>
              </a:rPr>
              <a:t>View</a:t>
            </a:r>
            <a:endParaRPr lang="it-IT" sz="2400" b="1" dirty="0" smtClean="0">
              <a:solidFill>
                <a:srgbClr val="FFFF00"/>
              </a:solidFill>
            </a:endParaRPr>
          </a:p>
          <a:p>
            <a:pPr algn="ctr"/>
            <a:r>
              <a:rPr lang="it-IT" sz="2400" b="1" dirty="0" smtClean="0">
                <a:solidFill>
                  <a:srgbClr val="FFFF00"/>
                </a:solidFill>
              </a:rPr>
              <a:t>(</a:t>
            </a:r>
            <a:r>
              <a:rPr lang="it-IT" sz="2400" b="1" dirty="0">
                <a:solidFill>
                  <a:srgbClr val="FFFF00"/>
                </a:solidFill>
              </a:rPr>
              <a:t>20°</a:t>
            </a:r>
            <a:r>
              <a:rPr lang="it-IT" sz="2400" b="1" dirty="0" smtClean="0">
                <a:solidFill>
                  <a:srgbClr val="FFFF00"/>
                </a:solidFill>
              </a:rPr>
              <a:t> x 20°)</a:t>
            </a:r>
            <a:endParaRPr lang="it-IT" sz="1800" b="1" dirty="0">
              <a:solidFill>
                <a:srgbClr val="FFFF00"/>
              </a:solidFill>
            </a:endParaRPr>
          </a:p>
        </p:txBody>
      </p:sp>
      <p:cxnSp>
        <p:nvCxnSpPr>
          <p:cNvPr id="41" name="Straight Connector 40"/>
          <p:cNvCxnSpPr/>
          <p:nvPr/>
        </p:nvCxnSpPr>
        <p:spPr>
          <a:xfrm flipV="1">
            <a:off x="4975547" y="1326374"/>
            <a:ext cx="3628097" cy="571462"/>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74548"/>
      </p:ext>
    </p:extLst>
  </p:cSld>
  <p:clrMapOvr>
    <a:masterClrMapping/>
  </p:clrMapOvr>
  <p:transition advTm="4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endParaRPr lang="en-US" altLang="it-IT" dirty="0" smtClean="0"/>
          </a:p>
        </p:txBody>
      </p:sp>
      <p:sp>
        <p:nvSpPr>
          <p:cNvPr id="4099" name="Rectangle 3"/>
          <p:cNvSpPr>
            <a:spLocks noGrp="1" noChangeArrowheads="1"/>
          </p:cNvSpPr>
          <p:nvPr>
            <p:ph type="body" idx="1"/>
          </p:nvPr>
        </p:nvSpPr>
        <p:spPr>
          <a:xfrm>
            <a:off x="1116013" y="2852937"/>
            <a:ext cx="7704459" cy="1152128"/>
          </a:xfrm>
        </p:spPr>
        <p:txBody>
          <a:bodyPr/>
          <a:lstStyle/>
          <a:p>
            <a:pPr marL="0" indent="0" algn="ctr" eaLnBrk="1" hangingPunct="1">
              <a:buNone/>
            </a:pPr>
            <a:r>
              <a:rPr lang="en-GB" sz="4400" b="1" dirty="0" smtClean="0"/>
              <a:t>TERMINOLOGY</a:t>
            </a:r>
            <a:endParaRPr lang="en-US" altLang="it-IT" dirty="0" smtClean="0"/>
          </a:p>
        </p:txBody>
      </p:sp>
    </p:spTree>
    <p:extLst>
      <p:ext uri="{BB962C8B-B14F-4D97-AF65-F5344CB8AC3E}">
        <p14:creationId xmlns:p14="http://schemas.microsoft.com/office/powerpoint/2010/main" val="908070122"/>
      </p:ext>
    </p:extLst>
  </p:cSld>
  <p:clrMapOvr>
    <a:masterClrMapping/>
  </p:clrMapOvr>
  <p:transition advTm="4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Telescope – Optical System</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The optical system of a telescope is made of one or more lenses or mirrors placed at a certain, fixed distance from each other.</a:t>
            </a:r>
          </a:p>
          <a:p>
            <a:pPr marL="0" indent="0" eaLnBrk="1" hangingPunct="1">
              <a:buNone/>
            </a:pPr>
            <a:r>
              <a:rPr lang="en-US" b="1" dirty="0" smtClean="0"/>
              <a:t>Three types:</a:t>
            </a:r>
          </a:p>
          <a:p>
            <a:pPr eaLnBrk="1" hangingPunct="1"/>
            <a:r>
              <a:rPr lang="en-US" b="1" dirty="0"/>
              <a:t>Refracting, using only lenses</a:t>
            </a:r>
          </a:p>
          <a:p>
            <a:pPr eaLnBrk="1" hangingPunct="1"/>
            <a:r>
              <a:rPr lang="en-US" b="1" dirty="0" smtClean="0"/>
              <a:t>Reflecting, using only mirrors</a:t>
            </a:r>
          </a:p>
          <a:p>
            <a:pPr eaLnBrk="1" hangingPunct="1"/>
            <a:r>
              <a:rPr lang="en-US" b="1" dirty="0" err="1" smtClean="0"/>
              <a:t>Catadioptric</a:t>
            </a:r>
            <a:r>
              <a:rPr lang="en-US" b="1" dirty="0" smtClean="0"/>
              <a:t>, using both mirrors and lenses</a:t>
            </a:r>
          </a:p>
          <a:p>
            <a:pPr eaLnBrk="1" hangingPunct="1"/>
            <a:r>
              <a:rPr lang="en-US" b="1" dirty="0" smtClean="0"/>
              <a:t>Pinholes, using neither of them</a:t>
            </a:r>
            <a:endParaRPr lang="en-GB" dirty="0" smtClean="0"/>
          </a:p>
        </p:txBody>
      </p:sp>
    </p:spTree>
    <p:extLst>
      <p:ext uri="{BB962C8B-B14F-4D97-AF65-F5344CB8AC3E}">
        <p14:creationId xmlns:p14="http://schemas.microsoft.com/office/powerpoint/2010/main" val="2291496192"/>
      </p:ext>
    </p:extLst>
  </p:cSld>
  <p:clrMapOvr>
    <a:masterClrMapping/>
  </p:clrMapOvr>
  <p:transition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Refracting - Lens Principle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013" y="1484784"/>
            <a:ext cx="4610100" cy="3771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531" y="1052736"/>
            <a:ext cx="2431157" cy="4729464"/>
          </a:xfrm>
          <a:prstGeom prst="rect">
            <a:avLst/>
          </a:prstGeom>
        </p:spPr>
      </p:pic>
    </p:spTree>
    <p:extLst>
      <p:ext uri="{BB962C8B-B14F-4D97-AF65-F5344CB8AC3E}">
        <p14:creationId xmlns:p14="http://schemas.microsoft.com/office/powerpoint/2010/main" val="326288823"/>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Principle – Positive Lens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88" y="1062395"/>
            <a:ext cx="7620000" cy="503872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547664" y="4535855"/>
                <a:ext cx="19895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400" i="1" kern="0" smtClean="0">
                              <a:solidFill>
                                <a:srgbClr val="FF3300"/>
                              </a:solidFill>
                              <a:latin typeface="Cambria Math" panose="02040503050406030204" pitchFamily="18" charset="0"/>
                            </a:rPr>
                          </m:ctrlPr>
                        </m:sSubPr>
                        <m:e>
                          <m:r>
                            <a:rPr lang="en-US" sz="4400" i="1" kern="0">
                              <a:solidFill>
                                <a:srgbClr val="FF3300"/>
                              </a:solidFill>
                              <a:latin typeface="Cambria Math" panose="02040503050406030204" pitchFamily="18" charset="0"/>
                            </a:rPr>
                            <m:t>𝑅</m:t>
                          </m:r>
                        </m:e>
                        <m:sub>
                          <m:r>
                            <a:rPr lang="en-US" sz="4400" i="1" kern="0">
                              <a:solidFill>
                                <a:srgbClr val="FF3300"/>
                              </a:solidFill>
                              <a:latin typeface="Cambria Math" panose="02040503050406030204" pitchFamily="18" charset="0"/>
                            </a:rPr>
                            <m:t>1</m:t>
                          </m:r>
                        </m:sub>
                      </m:sSub>
                      <m:r>
                        <a:rPr lang="en-US" sz="4400" b="0" i="1" kern="0" smtClean="0">
                          <a:solidFill>
                            <a:srgbClr val="FF3300"/>
                          </a:solidFill>
                          <a:latin typeface="Cambria Math" panose="02040503050406030204" pitchFamily="18" charset="0"/>
                        </a:rPr>
                        <m:t>&gt;0</m:t>
                      </m:r>
                    </m:oMath>
                  </m:oMathPara>
                </a14:m>
                <a:endParaRPr lang="it-IT" sz="1200" dirty="0"/>
              </a:p>
            </p:txBody>
          </p:sp>
        </mc:Choice>
        <mc:Fallback xmlns="">
          <p:sp>
            <p:nvSpPr>
              <p:cNvPr id="7" name="Rectangle 6"/>
              <p:cNvSpPr>
                <a:spLocks noRot="1" noChangeAspect="1" noMove="1" noResize="1" noEditPoints="1" noAdjustHandles="1" noChangeArrowheads="1" noChangeShapeType="1" noTextEdit="1"/>
              </p:cNvSpPr>
              <p:nvPr/>
            </p:nvSpPr>
            <p:spPr>
              <a:xfrm>
                <a:off x="1547664" y="4535855"/>
                <a:ext cx="1989583" cy="76944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95850" y="4293096"/>
                <a:ext cx="19895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400" i="1" kern="0" smtClean="0">
                              <a:solidFill>
                                <a:srgbClr val="FF3300"/>
                              </a:solidFill>
                              <a:latin typeface="Cambria Math" panose="02040503050406030204" pitchFamily="18" charset="0"/>
                            </a:rPr>
                          </m:ctrlPr>
                        </m:sSubPr>
                        <m:e>
                          <m:r>
                            <a:rPr lang="en-US" sz="4400" i="1" kern="0">
                              <a:solidFill>
                                <a:srgbClr val="FF3300"/>
                              </a:solidFill>
                              <a:latin typeface="Cambria Math" panose="02040503050406030204" pitchFamily="18" charset="0"/>
                            </a:rPr>
                            <m:t>𝑅</m:t>
                          </m:r>
                        </m:e>
                        <m:sub>
                          <m:r>
                            <a:rPr lang="en-US" sz="4400" b="0" i="1" kern="0" smtClean="0">
                              <a:solidFill>
                                <a:srgbClr val="FF3300"/>
                              </a:solidFill>
                              <a:latin typeface="Cambria Math" panose="02040503050406030204" pitchFamily="18" charset="0"/>
                            </a:rPr>
                            <m:t>2</m:t>
                          </m:r>
                        </m:sub>
                      </m:sSub>
                      <m:r>
                        <a:rPr lang="en-US" sz="4400" b="0" i="1" kern="0" smtClean="0">
                          <a:solidFill>
                            <a:srgbClr val="FF3300"/>
                          </a:solidFill>
                          <a:latin typeface="Cambria Math" panose="02040503050406030204" pitchFamily="18" charset="0"/>
                        </a:rPr>
                        <m:t>&gt;0</m:t>
                      </m:r>
                    </m:oMath>
                  </m:oMathPara>
                </a14:m>
                <a:endParaRPr lang="it-IT" sz="1200" dirty="0"/>
              </a:p>
            </p:txBody>
          </p:sp>
        </mc:Choice>
        <mc:Fallback xmlns="">
          <p:sp>
            <p:nvSpPr>
              <p:cNvPr id="10" name="Rectangle 9"/>
              <p:cNvSpPr>
                <a:spLocks noRot="1" noChangeAspect="1" noMove="1" noResize="1" noEditPoints="1" noAdjustHandles="1" noChangeArrowheads="1" noChangeShapeType="1" noTextEdit="1"/>
              </p:cNvSpPr>
              <p:nvPr/>
            </p:nvSpPr>
            <p:spPr>
              <a:xfrm>
                <a:off x="4895850" y="4293096"/>
                <a:ext cx="1989583" cy="76944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64088" y="1196752"/>
                <a:ext cx="17184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kern="0" smtClean="0">
                          <a:solidFill>
                            <a:srgbClr val="FF3300"/>
                          </a:solidFill>
                          <a:latin typeface="Cambria Math" panose="02040503050406030204" pitchFamily="18" charset="0"/>
                        </a:rPr>
                        <m:t>𝑓</m:t>
                      </m:r>
                      <m:r>
                        <a:rPr lang="en-US" sz="4400" b="0" i="1" kern="0" smtClean="0">
                          <a:solidFill>
                            <a:srgbClr val="FF3300"/>
                          </a:solidFill>
                          <a:latin typeface="Cambria Math" panose="02040503050406030204" pitchFamily="18" charset="0"/>
                        </a:rPr>
                        <m:t>&gt;0</m:t>
                      </m:r>
                    </m:oMath>
                  </m:oMathPara>
                </a14:m>
                <a:endParaRPr lang="it-IT" sz="1200" dirty="0"/>
              </a:p>
            </p:txBody>
          </p:sp>
        </mc:Choice>
        <mc:Fallback xmlns="">
          <p:sp>
            <p:nvSpPr>
              <p:cNvPr id="11" name="Rectangle 10"/>
              <p:cNvSpPr>
                <a:spLocks noRot="1" noChangeAspect="1" noMove="1" noResize="1" noEditPoints="1" noAdjustHandles="1" noChangeArrowheads="1" noChangeShapeType="1" noTextEdit="1"/>
              </p:cNvSpPr>
              <p:nvPr/>
            </p:nvSpPr>
            <p:spPr>
              <a:xfrm>
                <a:off x="5364088" y="1196752"/>
                <a:ext cx="1718483" cy="769441"/>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672884427"/>
      </p:ext>
    </p:extLst>
  </p:cSld>
  <p:clrMapOvr>
    <a:masterClrMapping/>
  </p:clrMapOvr>
  <p:transition advTm="4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Principle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332" y="1129702"/>
            <a:ext cx="7544356" cy="4897214"/>
          </a:xfrm>
          <a:prstGeom prst="rect">
            <a:avLst/>
          </a:prstGeom>
        </p:spPr>
      </p:pic>
    </p:spTree>
    <p:extLst>
      <p:ext uri="{BB962C8B-B14F-4D97-AF65-F5344CB8AC3E}">
        <p14:creationId xmlns:p14="http://schemas.microsoft.com/office/powerpoint/2010/main" val="606991358"/>
      </p:ext>
    </p:extLst>
  </p:cSld>
  <p:clrMapOvr>
    <a:masterClrMapping/>
  </p:clrMapOvr>
  <p:transition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Principle - Negative </a:t>
            </a:r>
            <a:r>
              <a:rPr lang="en-US" altLang="it-IT" dirty="0" err="1" smtClean="0"/>
              <a:t>Lense</a:t>
            </a:r>
            <a:endParaRPr lang="en-US" altLang="it-IT"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38" y="1071915"/>
            <a:ext cx="7620000" cy="503872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636604" y="4596264"/>
                <a:ext cx="19895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400" i="1" kern="0" smtClean="0">
                              <a:solidFill>
                                <a:srgbClr val="FF3300"/>
                              </a:solidFill>
                              <a:latin typeface="Cambria Math" panose="02040503050406030204" pitchFamily="18" charset="0"/>
                            </a:rPr>
                          </m:ctrlPr>
                        </m:sSubPr>
                        <m:e>
                          <m:r>
                            <a:rPr lang="en-US" sz="4400" i="1" kern="0">
                              <a:solidFill>
                                <a:srgbClr val="FF3300"/>
                              </a:solidFill>
                              <a:latin typeface="Cambria Math" panose="02040503050406030204" pitchFamily="18" charset="0"/>
                            </a:rPr>
                            <m:t>𝑅</m:t>
                          </m:r>
                        </m:e>
                        <m:sub>
                          <m:r>
                            <a:rPr lang="en-US" sz="4400" i="1" kern="0">
                              <a:solidFill>
                                <a:srgbClr val="FF3300"/>
                              </a:solidFill>
                              <a:latin typeface="Cambria Math" panose="02040503050406030204" pitchFamily="18" charset="0"/>
                            </a:rPr>
                            <m:t>1</m:t>
                          </m:r>
                        </m:sub>
                      </m:sSub>
                      <m:r>
                        <a:rPr lang="en-US" sz="4400" b="0" i="1" kern="0" smtClean="0">
                          <a:solidFill>
                            <a:srgbClr val="FF3300"/>
                          </a:solidFill>
                          <a:latin typeface="Cambria Math" panose="02040503050406030204" pitchFamily="18" charset="0"/>
                        </a:rPr>
                        <m:t>&lt;0</m:t>
                      </m:r>
                    </m:oMath>
                  </m:oMathPara>
                </a14:m>
                <a:endParaRPr lang="it-IT" sz="1200" dirty="0"/>
              </a:p>
            </p:txBody>
          </p:sp>
        </mc:Choice>
        <mc:Fallback xmlns="">
          <p:sp>
            <p:nvSpPr>
              <p:cNvPr id="7" name="Rectangle 6"/>
              <p:cNvSpPr>
                <a:spLocks noRot="1" noChangeAspect="1" noMove="1" noResize="1" noEditPoints="1" noAdjustHandles="1" noChangeArrowheads="1" noChangeShapeType="1" noTextEdit="1"/>
              </p:cNvSpPr>
              <p:nvPr/>
            </p:nvSpPr>
            <p:spPr>
              <a:xfrm>
                <a:off x="1636604" y="4596264"/>
                <a:ext cx="1989583" cy="76944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444208" y="3789040"/>
                <a:ext cx="19895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400" i="1" kern="0" smtClean="0">
                              <a:solidFill>
                                <a:srgbClr val="FF3300"/>
                              </a:solidFill>
                              <a:latin typeface="Cambria Math" panose="02040503050406030204" pitchFamily="18" charset="0"/>
                            </a:rPr>
                          </m:ctrlPr>
                        </m:sSubPr>
                        <m:e>
                          <m:r>
                            <a:rPr lang="en-US" sz="4400" i="1" kern="0">
                              <a:solidFill>
                                <a:srgbClr val="FF3300"/>
                              </a:solidFill>
                              <a:latin typeface="Cambria Math" panose="02040503050406030204" pitchFamily="18" charset="0"/>
                            </a:rPr>
                            <m:t>𝑅</m:t>
                          </m:r>
                        </m:e>
                        <m:sub>
                          <m:r>
                            <a:rPr lang="en-US" sz="4400" b="0" i="1" kern="0" smtClean="0">
                              <a:solidFill>
                                <a:srgbClr val="FF3300"/>
                              </a:solidFill>
                              <a:latin typeface="Cambria Math" panose="02040503050406030204" pitchFamily="18" charset="0"/>
                            </a:rPr>
                            <m:t>2</m:t>
                          </m:r>
                        </m:sub>
                      </m:sSub>
                      <m:r>
                        <a:rPr lang="en-US" sz="4400" b="0" i="1" kern="0" smtClean="0">
                          <a:solidFill>
                            <a:srgbClr val="FF3300"/>
                          </a:solidFill>
                          <a:latin typeface="Cambria Math" panose="02040503050406030204" pitchFamily="18" charset="0"/>
                        </a:rPr>
                        <m:t>&lt;0</m:t>
                      </m:r>
                    </m:oMath>
                  </m:oMathPara>
                </a14:m>
                <a:endParaRPr lang="it-IT" sz="1200" dirty="0"/>
              </a:p>
            </p:txBody>
          </p:sp>
        </mc:Choice>
        <mc:Fallback xmlns="">
          <p:sp>
            <p:nvSpPr>
              <p:cNvPr id="8" name="Rectangle 7"/>
              <p:cNvSpPr>
                <a:spLocks noRot="1" noChangeAspect="1" noMove="1" noResize="1" noEditPoints="1" noAdjustHandles="1" noChangeArrowheads="1" noChangeShapeType="1" noTextEdit="1"/>
              </p:cNvSpPr>
              <p:nvPr/>
            </p:nvSpPr>
            <p:spPr>
              <a:xfrm>
                <a:off x="6444208" y="3789040"/>
                <a:ext cx="1989583" cy="76944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07704" y="1071915"/>
                <a:ext cx="17184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kern="0" smtClean="0">
                          <a:solidFill>
                            <a:srgbClr val="FF3300"/>
                          </a:solidFill>
                          <a:latin typeface="Cambria Math" panose="02040503050406030204" pitchFamily="18" charset="0"/>
                        </a:rPr>
                        <m:t>𝑓</m:t>
                      </m:r>
                      <m:r>
                        <a:rPr lang="en-US" sz="4400" b="0" i="1" kern="0" smtClean="0">
                          <a:solidFill>
                            <a:srgbClr val="FF3300"/>
                          </a:solidFill>
                          <a:latin typeface="Cambria Math" panose="02040503050406030204" pitchFamily="18" charset="0"/>
                        </a:rPr>
                        <m:t>&lt;0</m:t>
                      </m:r>
                    </m:oMath>
                  </m:oMathPara>
                </a14:m>
                <a:endParaRPr lang="it-IT" sz="1200" dirty="0"/>
              </a:p>
            </p:txBody>
          </p:sp>
        </mc:Choice>
        <mc:Fallback xmlns="">
          <p:sp>
            <p:nvSpPr>
              <p:cNvPr id="9" name="Rectangle 8"/>
              <p:cNvSpPr>
                <a:spLocks noRot="1" noChangeAspect="1" noMove="1" noResize="1" noEditPoints="1" noAdjustHandles="1" noChangeArrowheads="1" noChangeShapeType="1" noTextEdit="1"/>
              </p:cNvSpPr>
              <p:nvPr/>
            </p:nvSpPr>
            <p:spPr>
              <a:xfrm>
                <a:off x="1907704" y="1071915"/>
                <a:ext cx="1718483" cy="769441"/>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53847905"/>
      </p:ext>
    </p:extLst>
  </p:cSld>
  <p:clrMapOvr>
    <a:masterClrMapping/>
  </p:clrMapOvr>
  <p:transition advTm="4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Principle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04" y="1484784"/>
            <a:ext cx="8678396" cy="4100542"/>
          </a:xfrm>
          <a:prstGeom prst="rect">
            <a:avLst/>
          </a:prstGeom>
        </p:spPr>
      </p:pic>
    </p:spTree>
    <p:extLst>
      <p:ext uri="{BB962C8B-B14F-4D97-AF65-F5344CB8AC3E}">
        <p14:creationId xmlns:p14="http://schemas.microsoft.com/office/powerpoint/2010/main" val="315873204"/>
      </p:ext>
    </p:extLst>
  </p:cSld>
  <p:clrMapOvr>
    <a:masterClrMapping/>
  </p:clrMapOvr>
  <p:transition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Focal Length</a:t>
            </a: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1116013" y="1412776"/>
                <a:ext cx="7704459" cy="4713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GB" sz="3200" b="1" kern="0" dirty="0" smtClean="0">
                    <a:cs typeface="Arial" panose="020B0604020202020204" pitchFamily="34" charset="0"/>
                  </a:rPr>
                  <a:t>In vacuum, glass lens (</a:t>
                </a:r>
                <a14:m>
                  <m:oMath xmlns:m="http://schemas.openxmlformats.org/officeDocument/2006/math">
                    <m:r>
                      <a:rPr lang="en-US" sz="3200" i="1" kern="0">
                        <a:latin typeface="Cambria Math" panose="02040503050406030204" pitchFamily="18" charset="0"/>
                      </a:rPr>
                      <m:t>𝑛</m:t>
                    </m:r>
                    <m:r>
                      <a:rPr lang="en-US" sz="3200" b="0" i="1" kern="0" smtClean="0">
                        <a:latin typeface="Cambria Math" panose="02040503050406030204" pitchFamily="18" charset="0"/>
                      </a:rPr>
                      <m:t>=1.52−1.62</m:t>
                    </m:r>
                  </m:oMath>
                </a14:m>
                <a:r>
                  <a:rPr lang="en-GB" sz="3200" b="1" kern="0" dirty="0" smtClean="0">
                    <a:cs typeface="Arial" panose="020B0604020202020204" pitchFamily="34" charset="0"/>
                  </a:rPr>
                  <a:t>):</a:t>
                </a:r>
              </a:p>
              <a:p>
                <a:pPr marL="0" indent="0" eaLnBrk="1" hangingPunct="1">
                  <a:buFontTx/>
                  <a:buNone/>
                </a:pPr>
                <a:endParaRPr lang="en-GB" sz="1000" b="1" kern="0" dirty="0" smtClean="0">
                  <a:cs typeface="Arial" panose="020B0604020202020204" pitchFamily="34" charset="0"/>
                </a:endParaRPr>
              </a:p>
              <a:p>
                <a:pPr marL="0" indent="0" eaLnBrk="1" hangingPunct="1">
                  <a:buFontTx/>
                  <a:buNone/>
                </a:pPr>
                <a14:m>
                  <m:oMathPara xmlns:m="http://schemas.openxmlformats.org/officeDocument/2006/math">
                    <m:oMathParaPr>
                      <m:jc m:val="centerGroup"/>
                    </m:oMathParaPr>
                    <m:oMath xmlns:m="http://schemas.openxmlformats.org/officeDocument/2006/math">
                      <m:f>
                        <m:fPr>
                          <m:ctrlPr>
                            <a:rPr lang="en-GB" i="1" kern="0" smtClean="0">
                              <a:latin typeface="Cambria Math" panose="02040503050406030204" pitchFamily="18" charset="0"/>
                            </a:rPr>
                          </m:ctrlPr>
                        </m:fPr>
                        <m:num>
                          <m:r>
                            <a:rPr lang="en-US" b="0" i="1" kern="0" smtClean="0">
                              <a:latin typeface="Cambria Math" panose="02040503050406030204" pitchFamily="18" charset="0"/>
                            </a:rPr>
                            <m:t>1</m:t>
                          </m:r>
                        </m:num>
                        <m:den>
                          <m:r>
                            <a:rPr lang="en-US" b="0" i="1" kern="0" smtClean="0">
                              <a:latin typeface="Cambria Math" panose="02040503050406030204" pitchFamily="18" charset="0"/>
                            </a:rPr>
                            <m:t>𝑓</m:t>
                          </m:r>
                        </m:den>
                      </m:f>
                      <m:r>
                        <a:rPr lang="en-US" b="0" i="1" kern="0" smtClean="0">
                          <a:latin typeface="Cambria Math" panose="02040503050406030204" pitchFamily="18" charset="0"/>
                        </a:rPr>
                        <m:t>=</m:t>
                      </m:r>
                      <m:d>
                        <m:dPr>
                          <m:ctrlPr>
                            <a:rPr lang="en-US" b="0" i="1" kern="0" smtClean="0">
                              <a:latin typeface="Cambria Math" panose="02040503050406030204" pitchFamily="18" charset="0"/>
                            </a:rPr>
                          </m:ctrlPr>
                        </m:dPr>
                        <m:e>
                          <m:r>
                            <a:rPr lang="en-US" b="0" i="1" kern="0" smtClean="0">
                              <a:latin typeface="Cambria Math" panose="02040503050406030204" pitchFamily="18" charset="0"/>
                            </a:rPr>
                            <m:t>𝑛</m:t>
                          </m:r>
                          <m:r>
                            <a:rPr lang="en-US" b="0" i="1" kern="0" smtClean="0">
                              <a:latin typeface="Cambria Math" panose="02040503050406030204" pitchFamily="18" charset="0"/>
                            </a:rPr>
                            <m:t>−1</m:t>
                          </m:r>
                        </m:e>
                      </m:d>
                      <m:r>
                        <a:rPr lang="en-US" b="0" i="1" kern="0" smtClean="0">
                          <a:latin typeface="Cambria Math" panose="02040503050406030204" pitchFamily="18" charset="0"/>
                        </a:rPr>
                        <m:t>∗</m:t>
                      </m:r>
                      <m:d>
                        <m:dPr>
                          <m:ctrlPr>
                            <a:rPr lang="en-US" b="0" i="1" kern="0" smtClean="0">
                              <a:latin typeface="Cambria Math" panose="02040503050406030204" pitchFamily="18" charset="0"/>
                            </a:rPr>
                          </m:ctrlPr>
                        </m:dPr>
                        <m:e>
                          <m:f>
                            <m:fPr>
                              <m:ctrlPr>
                                <a:rPr lang="en-US" i="1" kern="0">
                                  <a:latin typeface="Cambria Math" panose="02040503050406030204" pitchFamily="18" charset="0"/>
                                </a:rPr>
                              </m:ctrlPr>
                            </m:fPr>
                            <m:num>
                              <m:r>
                                <a:rPr lang="en-US" i="1" kern="0">
                                  <a:latin typeface="Cambria Math" panose="02040503050406030204" pitchFamily="18" charset="0"/>
                                </a:rPr>
                                <m:t>1</m:t>
                              </m:r>
                            </m:num>
                            <m:den>
                              <m:sSub>
                                <m:sSubPr>
                                  <m:ctrlPr>
                                    <a:rPr lang="en-US" i="1" kern="0">
                                      <a:latin typeface="Cambria Math" panose="02040503050406030204" pitchFamily="18" charset="0"/>
                                    </a:rPr>
                                  </m:ctrlPr>
                                </m:sSubPr>
                                <m:e>
                                  <m:r>
                                    <a:rPr lang="en-US" i="1" kern="0">
                                      <a:latin typeface="Cambria Math" panose="02040503050406030204" pitchFamily="18" charset="0"/>
                                    </a:rPr>
                                    <m:t>𝑅</m:t>
                                  </m:r>
                                </m:e>
                                <m:sub>
                                  <m:r>
                                    <a:rPr lang="en-US" i="1" kern="0">
                                      <a:latin typeface="Cambria Math" panose="02040503050406030204" pitchFamily="18" charset="0"/>
                                    </a:rPr>
                                    <m:t>1</m:t>
                                  </m:r>
                                </m:sub>
                              </m:sSub>
                            </m:den>
                          </m:f>
                          <m:r>
                            <a:rPr lang="en-US" i="1" kern="0">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rPr>
                                <m:t>1</m:t>
                              </m:r>
                            </m:num>
                            <m:den>
                              <m:sSub>
                                <m:sSubPr>
                                  <m:ctrlPr>
                                    <a:rPr lang="en-US" i="1" kern="0">
                                      <a:latin typeface="Cambria Math" panose="02040503050406030204" pitchFamily="18" charset="0"/>
                                    </a:rPr>
                                  </m:ctrlPr>
                                </m:sSubPr>
                                <m:e>
                                  <m:r>
                                    <a:rPr lang="en-US" i="1" kern="0">
                                      <a:latin typeface="Cambria Math" panose="02040503050406030204" pitchFamily="18" charset="0"/>
                                    </a:rPr>
                                    <m:t>𝑅</m:t>
                                  </m:r>
                                </m:e>
                                <m:sub>
                                  <m:r>
                                    <a:rPr lang="en-US" i="1" kern="0">
                                      <a:latin typeface="Cambria Math" panose="02040503050406030204" pitchFamily="18" charset="0"/>
                                    </a:rPr>
                                    <m:t>2</m:t>
                                  </m:r>
                                </m:sub>
                              </m:sSub>
                            </m:den>
                          </m:f>
                          <m:d>
                            <m:dPr>
                              <m:begChr m:val="["/>
                              <m:endChr m:val="]"/>
                              <m:ctrlPr>
                                <a:rPr lang="en-US" i="1" kern="0" smtClean="0">
                                  <a:solidFill>
                                    <a:srgbClr val="FF9900"/>
                                  </a:solidFill>
                                  <a:latin typeface="Cambria Math" panose="02040503050406030204" pitchFamily="18" charset="0"/>
                                </a:rPr>
                              </m:ctrlPr>
                            </m:dPr>
                            <m:e>
                              <m:r>
                                <a:rPr lang="en-US" b="0" i="1" kern="0" smtClean="0">
                                  <a:solidFill>
                                    <a:srgbClr val="FF9900"/>
                                  </a:solidFill>
                                  <a:latin typeface="Cambria Math" panose="02040503050406030204" pitchFamily="18" charset="0"/>
                                </a:rPr>
                                <m:t>−</m:t>
                              </m:r>
                              <m:f>
                                <m:fPr>
                                  <m:ctrlPr>
                                    <a:rPr lang="en-US" i="1" kern="0">
                                      <a:solidFill>
                                        <a:srgbClr val="FF9900"/>
                                      </a:solidFill>
                                      <a:latin typeface="Cambria Math" panose="02040503050406030204" pitchFamily="18" charset="0"/>
                                    </a:rPr>
                                  </m:ctrlPr>
                                </m:fPr>
                                <m:num>
                                  <m:d>
                                    <m:dPr>
                                      <m:ctrlPr>
                                        <a:rPr lang="en-US" i="1" kern="0">
                                          <a:solidFill>
                                            <a:srgbClr val="FF9900"/>
                                          </a:solidFill>
                                          <a:latin typeface="Cambria Math" panose="02040503050406030204" pitchFamily="18" charset="0"/>
                                        </a:rPr>
                                      </m:ctrlPr>
                                    </m:dPr>
                                    <m:e>
                                      <m:r>
                                        <a:rPr lang="en-US" i="1" kern="0">
                                          <a:solidFill>
                                            <a:srgbClr val="FF9900"/>
                                          </a:solidFill>
                                          <a:latin typeface="Cambria Math" panose="02040503050406030204" pitchFamily="18" charset="0"/>
                                        </a:rPr>
                                        <m:t>𝑛</m:t>
                                      </m:r>
                                      <m:r>
                                        <a:rPr lang="en-US" i="1" kern="0">
                                          <a:solidFill>
                                            <a:srgbClr val="FF9900"/>
                                          </a:solidFill>
                                          <a:latin typeface="Cambria Math" panose="02040503050406030204" pitchFamily="18" charset="0"/>
                                        </a:rPr>
                                        <m:t>−1</m:t>
                                      </m:r>
                                    </m:e>
                                  </m:d>
                                  <m:r>
                                    <a:rPr lang="en-US" i="1" kern="0">
                                      <a:solidFill>
                                        <a:srgbClr val="FF9900"/>
                                      </a:solidFill>
                                      <a:latin typeface="Cambria Math" panose="02040503050406030204" pitchFamily="18" charset="0"/>
                                    </a:rPr>
                                    <m:t>𝑑</m:t>
                                  </m:r>
                                </m:num>
                                <m:den>
                                  <m:r>
                                    <a:rPr lang="en-US" i="1" kern="0">
                                      <a:solidFill>
                                        <a:srgbClr val="FF9900"/>
                                      </a:solidFill>
                                      <a:latin typeface="Cambria Math" panose="02040503050406030204" pitchFamily="18" charset="0"/>
                                    </a:rPr>
                                    <m:t>𝑛</m:t>
                                  </m:r>
                                  <m:sSub>
                                    <m:sSubPr>
                                      <m:ctrlPr>
                                        <a:rPr lang="en-US" i="1" kern="0">
                                          <a:solidFill>
                                            <a:srgbClr val="FF9900"/>
                                          </a:solidFill>
                                          <a:latin typeface="Cambria Math" panose="02040503050406030204" pitchFamily="18" charset="0"/>
                                        </a:rPr>
                                      </m:ctrlPr>
                                    </m:sSubPr>
                                    <m:e>
                                      <m:r>
                                        <a:rPr lang="en-US" i="1" kern="0">
                                          <a:solidFill>
                                            <a:srgbClr val="FF9900"/>
                                          </a:solidFill>
                                          <a:latin typeface="Cambria Math" panose="02040503050406030204" pitchFamily="18" charset="0"/>
                                        </a:rPr>
                                        <m:t>𝑅</m:t>
                                      </m:r>
                                    </m:e>
                                    <m:sub>
                                      <m:r>
                                        <a:rPr lang="en-US" i="1" kern="0">
                                          <a:solidFill>
                                            <a:srgbClr val="FF9900"/>
                                          </a:solidFill>
                                          <a:latin typeface="Cambria Math" panose="02040503050406030204" pitchFamily="18" charset="0"/>
                                        </a:rPr>
                                        <m:t>1</m:t>
                                      </m:r>
                                    </m:sub>
                                  </m:sSub>
                                  <m:sSub>
                                    <m:sSubPr>
                                      <m:ctrlPr>
                                        <a:rPr lang="en-US" i="1" kern="0">
                                          <a:solidFill>
                                            <a:srgbClr val="FF9900"/>
                                          </a:solidFill>
                                          <a:latin typeface="Cambria Math" panose="02040503050406030204" pitchFamily="18" charset="0"/>
                                        </a:rPr>
                                      </m:ctrlPr>
                                    </m:sSubPr>
                                    <m:e>
                                      <m:r>
                                        <a:rPr lang="en-US" i="1" kern="0">
                                          <a:solidFill>
                                            <a:srgbClr val="FF9900"/>
                                          </a:solidFill>
                                          <a:latin typeface="Cambria Math" panose="02040503050406030204" pitchFamily="18" charset="0"/>
                                        </a:rPr>
                                        <m:t>𝑅</m:t>
                                      </m:r>
                                    </m:e>
                                    <m:sub>
                                      <m:r>
                                        <a:rPr lang="en-US" i="1" kern="0">
                                          <a:solidFill>
                                            <a:srgbClr val="FF9900"/>
                                          </a:solidFill>
                                          <a:latin typeface="Cambria Math" panose="02040503050406030204" pitchFamily="18" charset="0"/>
                                        </a:rPr>
                                        <m:t>2</m:t>
                                      </m:r>
                                    </m:sub>
                                  </m:sSub>
                                </m:den>
                              </m:f>
                            </m:e>
                          </m:d>
                        </m:e>
                      </m:d>
                    </m:oMath>
                  </m:oMathPara>
                </a14:m>
                <a:endParaRPr lang="en-GB" kern="0" dirty="0" smtClean="0"/>
              </a:p>
              <a:p>
                <a:pPr marL="0" indent="0" eaLnBrk="1" hangingPunct="1">
                  <a:buFontTx/>
                  <a:buNone/>
                </a:pPr>
                <a:endParaRPr lang="en-GB" kern="0" dirty="0" smtClean="0"/>
              </a:p>
              <a:p>
                <a:pPr marL="0" indent="0" eaLnBrk="1" hangingPunct="1">
                  <a:buFontTx/>
                  <a:buNone/>
                </a:pPr>
                <a:r>
                  <a:rPr lang="en-GB" sz="3200" b="1" kern="0" dirty="0"/>
                  <a:t>In </a:t>
                </a:r>
                <a:r>
                  <a:rPr lang="en-GB" sz="3200" b="1" kern="0" dirty="0" smtClean="0"/>
                  <a:t>air (</a:t>
                </a:r>
                <a14:m>
                  <m:oMath xmlns:m="http://schemas.openxmlformats.org/officeDocument/2006/math">
                    <m:sSub>
                      <m:sSubPr>
                        <m:ctrlPr>
                          <a:rPr lang="en-GB" sz="3200" i="1" kern="0" dirty="0">
                            <a:solidFill>
                              <a:srgbClr val="00FF00"/>
                            </a:solidFill>
                            <a:latin typeface="Cambria Math" panose="02040503050406030204" pitchFamily="18" charset="0"/>
                          </a:rPr>
                        </m:ctrlPr>
                      </m:sSubPr>
                      <m:e>
                        <m:r>
                          <a:rPr lang="en-US" sz="3200" i="1" kern="0" dirty="0">
                            <a:solidFill>
                              <a:srgbClr val="00FF00"/>
                            </a:solidFill>
                            <a:latin typeface="Cambria Math" panose="02040503050406030204" pitchFamily="18" charset="0"/>
                          </a:rPr>
                          <m:t>𝑛</m:t>
                        </m:r>
                      </m:e>
                      <m:sub>
                        <m:r>
                          <a:rPr lang="en-US" sz="3200" i="1" kern="0" dirty="0">
                            <a:solidFill>
                              <a:srgbClr val="00FF00"/>
                            </a:solidFill>
                            <a:latin typeface="Cambria Math" panose="02040503050406030204" pitchFamily="18" charset="0"/>
                          </a:rPr>
                          <m:t>𝑜</m:t>
                        </m:r>
                      </m:sub>
                    </m:sSub>
                    <m:r>
                      <a:rPr lang="en-US" sz="3200" b="0" i="1" kern="0" dirty="0" smtClean="0">
                        <a:solidFill>
                          <a:srgbClr val="00FF00"/>
                        </a:solidFill>
                        <a:latin typeface="Cambria Math" panose="02040503050406030204" pitchFamily="18" charset="0"/>
                      </a:rPr>
                      <m:t>=</m:t>
                    </m:r>
                    <m:r>
                      <m:rPr>
                        <m:nor/>
                      </m:rPr>
                      <a:rPr lang="it-IT" sz="3200" smtClean="0">
                        <a:solidFill>
                          <a:srgbClr val="00FF00"/>
                        </a:solidFill>
                      </a:rPr>
                      <m:t>1.000277</m:t>
                    </m:r>
                  </m:oMath>
                </a14:m>
                <a:r>
                  <a:rPr lang="en-GB" sz="3200" b="1" kern="0" dirty="0" smtClean="0"/>
                  <a:t>):</a:t>
                </a:r>
              </a:p>
              <a:p>
                <a:pPr marL="0" indent="0" eaLnBrk="1" hangingPunct="1">
                  <a:buFontTx/>
                  <a:buNone/>
                </a:pPr>
                <a:endParaRPr lang="en-GB" sz="1000" b="1" kern="0" dirty="0" smtClean="0"/>
              </a:p>
              <a:p>
                <a:pPr marL="0" indent="0" eaLnBrk="1" hangingPunct="1">
                  <a:buFontTx/>
                  <a:buNone/>
                </a:pPr>
                <a14:m>
                  <m:oMathPara xmlns:m="http://schemas.openxmlformats.org/officeDocument/2006/math">
                    <m:oMathParaPr>
                      <m:jc m:val="centerGroup"/>
                    </m:oMathParaPr>
                    <m:oMath xmlns:m="http://schemas.openxmlformats.org/officeDocument/2006/math">
                      <m:f>
                        <m:fPr>
                          <m:ctrlPr>
                            <a:rPr lang="en-GB" i="1" kern="0">
                              <a:latin typeface="Cambria Math" panose="02040503050406030204" pitchFamily="18" charset="0"/>
                            </a:rPr>
                          </m:ctrlPr>
                        </m:fPr>
                        <m:num>
                          <m:r>
                            <a:rPr lang="en-US" i="1" kern="0">
                              <a:latin typeface="Cambria Math" panose="02040503050406030204" pitchFamily="18" charset="0"/>
                            </a:rPr>
                            <m:t>1</m:t>
                          </m:r>
                        </m:num>
                        <m:den>
                          <m:r>
                            <a:rPr lang="en-US" i="1" kern="0">
                              <a:latin typeface="Cambria Math" panose="02040503050406030204" pitchFamily="18" charset="0"/>
                            </a:rPr>
                            <m:t>𝑓</m:t>
                          </m:r>
                        </m:den>
                      </m:f>
                      <m:r>
                        <a:rPr lang="en-US" i="1" kern="0">
                          <a:latin typeface="Cambria Math" panose="02040503050406030204" pitchFamily="18" charset="0"/>
                        </a:rPr>
                        <m:t>=(</m:t>
                      </m:r>
                      <m:r>
                        <a:rPr lang="en-US" i="1" kern="0">
                          <a:latin typeface="Cambria Math" panose="02040503050406030204" pitchFamily="18" charset="0"/>
                        </a:rPr>
                        <m:t>𝑛</m:t>
                      </m:r>
                      <m:r>
                        <a:rPr lang="en-US" i="1" kern="0">
                          <a:latin typeface="Cambria Math" panose="02040503050406030204" pitchFamily="18" charset="0"/>
                        </a:rPr>
                        <m:t>−</m:t>
                      </m:r>
                      <m:sSub>
                        <m:sSubPr>
                          <m:ctrlPr>
                            <a:rPr lang="en-GB" i="1" kern="0" dirty="0" smtClean="0">
                              <a:solidFill>
                                <a:srgbClr val="00FF00"/>
                              </a:solidFill>
                              <a:latin typeface="Cambria Math" panose="02040503050406030204" pitchFamily="18" charset="0"/>
                            </a:rPr>
                          </m:ctrlPr>
                        </m:sSubPr>
                        <m:e>
                          <m:r>
                            <a:rPr lang="en-US" i="1" kern="0" dirty="0">
                              <a:solidFill>
                                <a:srgbClr val="00FF00"/>
                              </a:solidFill>
                              <a:latin typeface="Cambria Math" panose="02040503050406030204" pitchFamily="18" charset="0"/>
                            </a:rPr>
                            <m:t>𝑛</m:t>
                          </m:r>
                        </m:e>
                        <m:sub>
                          <m:r>
                            <a:rPr lang="en-US" i="1" kern="0" dirty="0">
                              <a:solidFill>
                                <a:srgbClr val="00FF00"/>
                              </a:solidFill>
                              <a:latin typeface="Cambria Math" panose="02040503050406030204" pitchFamily="18" charset="0"/>
                            </a:rPr>
                            <m:t>𝑜</m:t>
                          </m:r>
                        </m:sub>
                      </m:sSub>
                      <m:r>
                        <a:rPr lang="en-US" i="1" kern="0">
                          <a:latin typeface="Cambria Math" panose="02040503050406030204" pitchFamily="18" charset="0"/>
                        </a:rPr>
                        <m:t>)</m:t>
                      </m:r>
                      <m:d>
                        <m:dPr>
                          <m:begChr m:val="["/>
                          <m:endChr m:val="]"/>
                          <m:ctrlPr>
                            <a:rPr lang="en-US" i="1" kern="0">
                              <a:latin typeface="Cambria Math" panose="02040503050406030204" pitchFamily="18" charset="0"/>
                            </a:rPr>
                          </m:ctrlPr>
                        </m:dPr>
                        <m:e>
                          <m:f>
                            <m:fPr>
                              <m:ctrlPr>
                                <a:rPr lang="en-US" i="1" kern="0">
                                  <a:latin typeface="Cambria Math" panose="02040503050406030204" pitchFamily="18" charset="0"/>
                                </a:rPr>
                              </m:ctrlPr>
                            </m:fPr>
                            <m:num>
                              <m:r>
                                <a:rPr lang="en-US" i="1" kern="0">
                                  <a:latin typeface="Cambria Math" panose="02040503050406030204" pitchFamily="18" charset="0"/>
                                </a:rPr>
                                <m:t>1</m:t>
                              </m:r>
                            </m:num>
                            <m:den>
                              <m:sSub>
                                <m:sSubPr>
                                  <m:ctrlPr>
                                    <a:rPr lang="en-US" i="1" kern="0">
                                      <a:latin typeface="Cambria Math" panose="02040503050406030204" pitchFamily="18" charset="0"/>
                                    </a:rPr>
                                  </m:ctrlPr>
                                </m:sSubPr>
                                <m:e>
                                  <m:r>
                                    <a:rPr lang="en-US" i="1" kern="0">
                                      <a:latin typeface="Cambria Math" panose="02040503050406030204" pitchFamily="18" charset="0"/>
                                    </a:rPr>
                                    <m:t>𝑅</m:t>
                                  </m:r>
                                </m:e>
                                <m:sub>
                                  <m:r>
                                    <a:rPr lang="en-US" i="1" kern="0">
                                      <a:latin typeface="Cambria Math" panose="02040503050406030204" pitchFamily="18" charset="0"/>
                                    </a:rPr>
                                    <m:t>1</m:t>
                                  </m:r>
                                </m:sub>
                              </m:sSub>
                            </m:den>
                          </m:f>
                          <m:r>
                            <a:rPr lang="en-US" i="1" kern="0">
                              <a:latin typeface="Cambria Math" panose="02040503050406030204" pitchFamily="18" charset="0"/>
                            </a:rPr>
                            <m:t>+</m:t>
                          </m:r>
                          <m:f>
                            <m:fPr>
                              <m:ctrlPr>
                                <a:rPr lang="en-US" i="1" kern="0">
                                  <a:latin typeface="Cambria Math" panose="02040503050406030204" pitchFamily="18" charset="0"/>
                                </a:rPr>
                              </m:ctrlPr>
                            </m:fPr>
                            <m:num>
                              <m:r>
                                <a:rPr lang="en-US" i="1" kern="0">
                                  <a:latin typeface="Cambria Math" panose="02040503050406030204" pitchFamily="18" charset="0"/>
                                </a:rPr>
                                <m:t>1</m:t>
                              </m:r>
                            </m:num>
                            <m:den>
                              <m:sSub>
                                <m:sSubPr>
                                  <m:ctrlPr>
                                    <a:rPr lang="en-US" i="1" kern="0">
                                      <a:latin typeface="Cambria Math" panose="02040503050406030204" pitchFamily="18" charset="0"/>
                                    </a:rPr>
                                  </m:ctrlPr>
                                </m:sSubPr>
                                <m:e>
                                  <m:r>
                                    <a:rPr lang="en-US" i="1" kern="0">
                                      <a:latin typeface="Cambria Math" panose="02040503050406030204" pitchFamily="18" charset="0"/>
                                    </a:rPr>
                                    <m:t>𝑅</m:t>
                                  </m:r>
                                </m:e>
                                <m:sub>
                                  <m:r>
                                    <a:rPr lang="en-US" i="1" kern="0">
                                      <a:latin typeface="Cambria Math" panose="02040503050406030204" pitchFamily="18" charset="0"/>
                                    </a:rPr>
                                    <m:t>2</m:t>
                                  </m:r>
                                </m:sub>
                              </m:sSub>
                            </m:den>
                          </m:f>
                          <m:d>
                            <m:dPr>
                              <m:begChr m:val="["/>
                              <m:endChr m:val="]"/>
                              <m:ctrlPr>
                                <a:rPr lang="en-US" i="1" kern="0" smtClean="0">
                                  <a:solidFill>
                                    <a:srgbClr val="FF9900"/>
                                  </a:solidFill>
                                  <a:latin typeface="Cambria Math" panose="02040503050406030204" pitchFamily="18" charset="0"/>
                                </a:rPr>
                              </m:ctrlPr>
                            </m:dPr>
                            <m:e>
                              <m:r>
                                <a:rPr lang="en-US" i="1" kern="0">
                                  <a:solidFill>
                                    <a:srgbClr val="FF9900"/>
                                  </a:solidFill>
                                  <a:latin typeface="Cambria Math" panose="02040503050406030204" pitchFamily="18" charset="0"/>
                                </a:rPr>
                                <m:t>−</m:t>
                              </m:r>
                              <m:f>
                                <m:fPr>
                                  <m:ctrlPr>
                                    <a:rPr lang="en-US" i="1" kern="0">
                                      <a:solidFill>
                                        <a:srgbClr val="FF9900"/>
                                      </a:solidFill>
                                      <a:latin typeface="Cambria Math" panose="02040503050406030204" pitchFamily="18" charset="0"/>
                                    </a:rPr>
                                  </m:ctrlPr>
                                </m:fPr>
                                <m:num>
                                  <m:d>
                                    <m:dPr>
                                      <m:ctrlPr>
                                        <a:rPr lang="en-US" i="1" kern="0">
                                          <a:solidFill>
                                            <a:srgbClr val="FF9900"/>
                                          </a:solidFill>
                                          <a:latin typeface="Cambria Math" panose="02040503050406030204" pitchFamily="18" charset="0"/>
                                        </a:rPr>
                                      </m:ctrlPr>
                                    </m:dPr>
                                    <m:e>
                                      <m:r>
                                        <a:rPr lang="en-US" i="1" kern="0">
                                          <a:solidFill>
                                            <a:srgbClr val="FF9900"/>
                                          </a:solidFill>
                                          <a:latin typeface="Cambria Math" panose="02040503050406030204" pitchFamily="18" charset="0"/>
                                        </a:rPr>
                                        <m:t>𝑛</m:t>
                                      </m:r>
                                      <m:r>
                                        <a:rPr lang="en-US" i="1" kern="0">
                                          <a:solidFill>
                                            <a:srgbClr val="FF9900"/>
                                          </a:solidFill>
                                          <a:latin typeface="Cambria Math" panose="02040503050406030204" pitchFamily="18" charset="0"/>
                                        </a:rPr>
                                        <m:t>−</m:t>
                                      </m:r>
                                      <m:sSub>
                                        <m:sSubPr>
                                          <m:ctrlPr>
                                            <a:rPr lang="en-US" i="1" kern="0">
                                              <a:solidFill>
                                                <a:srgbClr val="FF9900"/>
                                              </a:solidFill>
                                              <a:latin typeface="Cambria Math" panose="02040503050406030204" pitchFamily="18" charset="0"/>
                                            </a:rPr>
                                          </m:ctrlPr>
                                        </m:sSubPr>
                                        <m:e>
                                          <m:r>
                                            <a:rPr lang="en-US" i="1" kern="0">
                                              <a:solidFill>
                                                <a:srgbClr val="FF9900"/>
                                              </a:solidFill>
                                              <a:latin typeface="Cambria Math" panose="02040503050406030204" pitchFamily="18" charset="0"/>
                                            </a:rPr>
                                            <m:t>𝑛</m:t>
                                          </m:r>
                                        </m:e>
                                        <m:sub>
                                          <m:r>
                                            <a:rPr lang="en-US" i="1" kern="0">
                                              <a:solidFill>
                                                <a:srgbClr val="FF9900"/>
                                              </a:solidFill>
                                              <a:latin typeface="Cambria Math" panose="02040503050406030204" pitchFamily="18" charset="0"/>
                                            </a:rPr>
                                            <m:t>𝑜</m:t>
                                          </m:r>
                                        </m:sub>
                                      </m:sSub>
                                    </m:e>
                                  </m:d>
                                  <m:r>
                                    <a:rPr lang="en-US" i="1" kern="0">
                                      <a:solidFill>
                                        <a:srgbClr val="FF9900"/>
                                      </a:solidFill>
                                      <a:latin typeface="Cambria Math" panose="02040503050406030204" pitchFamily="18" charset="0"/>
                                    </a:rPr>
                                    <m:t>𝑑</m:t>
                                  </m:r>
                                </m:num>
                                <m:den>
                                  <m:r>
                                    <a:rPr lang="en-US" i="1" kern="0">
                                      <a:solidFill>
                                        <a:srgbClr val="FF9900"/>
                                      </a:solidFill>
                                      <a:latin typeface="Cambria Math" panose="02040503050406030204" pitchFamily="18" charset="0"/>
                                    </a:rPr>
                                    <m:t>𝑛</m:t>
                                  </m:r>
                                  <m:sSub>
                                    <m:sSubPr>
                                      <m:ctrlPr>
                                        <a:rPr lang="en-US" i="1" kern="0">
                                          <a:solidFill>
                                            <a:srgbClr val="FF9900"/>
                                          </a:solidFill>
                                          <a:latin typeface="Cambria Math" panose="02040503050406030204" pitchFamily="18" charset="0"/>
                                        </a:rPr>
                                      </m:ctrlPr>
                                    </m:sSubPr>
                                    <m:e>
                                      <m:r>
                                        <a:rPr lang="en-US" i="1" kern="0">
                                          <a:solidFill>
                                            <a:srgbClr val="FF9900"/>
                                          </a:solidFill>
                                          <a:latin typeface="Cambria Math" panose="02040503050406030204" pitchFamily="18" charset="0"/>
                                        </a:rPr>
                                        <m:t>𝑅</m:t>
                                      </m:r>
                                    </m:e>
                                    <m:sub>
                                      <m:r>
                                        <a:rPr lang="en-US" i="1" kern="0">
                                          <a:solidFill>
                                            <a:srgbClr val="FF9900"/>
                                          </a:solidFill>
                                          <a:latin typeface="Cambria Math" panose="02040503050406030204" pitchFamily="18" charset="0"/>
                                        </a:rPr>
                                        <m:t>1</m:t>
                                      </m:r>
                                    </m:sub>
                                  </m:sSub>
                                  <m:sSub>
                                    <m:sSubPr>
                                      <m:ctrlPr>
                                        <a:rPr lang="en-US" i="1" kern="0">
                                          <a:solidFill>
                                            <a:srgbClr val="FF9900"/>
                                          </a:solidFill>
                                          <a:latin typeface="Cambria Math" panose="02040503050406030204" pitchFamily="18" charset="0"/>
                                        </a:rPr>
                                      </m:ctrlPr>
                                    </m:sSubPr>
                                    <m:e>
                                      <m:r>
                                        <a:rPr lang="en-US" i="1" kern="0">
                                          <a:solidFill>
                                            <a:srgbClr val="FF9900"/>
                                          </a:solidFill>
                                          <a:latin typeface="Cambria Math" panose="02040503050406030204" pitchFamily="18" charset="0"/>
                                        </a:rPr>
                                        <m:t>𝑅</m:t>
                                      </m:r>
                                    </m:e>
                                    <m:sub>
                                      <m:r>
                                        <a:rPr lang="en-US" i="1" kern="0">
                                          <a:solidFill>
                                            <a:srgbClr val="FF9900"/>
                                          </a:solidFill>
                                          <a:latin typeface="Cambria Math" panose="02040503050406030204" pitchFamily="18" charset="0"/>
                                        </a:rPr>
                                        <m:t>2</m:t>
                                      </m:r>
                                    </m:sub>
                                  </m:sSub>
                                </m:den>
                              </m:f>
                            </m:e>
                          </m:d>
                        </m:e>
                      </m:d>
                    </m:oMath>
                  </m:oMathPara>
                </a14:m>
                <a:endParaRPr lang="en-GB" kern="0" dirty="0" smtClean="0"/>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1116013" y="1412776"/>
                <a:ext cx="7704459" cy="4713387"/>
              </a:xfrm>
              <a:prstGeom prst="rect">
                <a:avLst/>
              </a:prstGeom>
              <a:blipFill>
                <a:blip r:embed="rId3"/>
                <a:stretch>
                  <a:fillRect l="-1978" t="-1682" r="-15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1014704394"/>
      </p:ext>
    </p:extLst>
  </p:cSld>
  <p:clrMapOvr>
    <a:masterClrMapping/>
  </p:clrMapOvr>
  <p:transition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Focal Length</a:t>
            </a: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1116013" y="1412776"/>
                <a:ext cx="7704459" cy="4713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sz="3200" b="1" kern="0" dirty="0" smtClean="0">
                    <a:cs typeface="Arial" panose="020B0604020202020204" pitchFamily="34" charset="0"/>
                  </a:rPr>
                  <a:t>An example</a:t>
                </a:r>
                <a:r>
                  <a:rPr lang="en-GB" sz="3200" b="1" kern="0" dirty="0" smtClean="0">
                    <a:cs typeface="Arial" panose="020B0604020202020204" pitchFamily="34" charset="0"/>
                  </a:rPr>
                  <a:t>:</a:t>
                </a:r>
              </a:p>
              <a:p>
                <a:pPr marL="0" indent="0" eaLnBrk="1" hangingPunct="1">
                  <a:buFontTx/>
                  <a:buNone/>
                </a:pPr>
                <a:endParaRPr lang="en-GB" sz="1000" b="1" kern="0" dirty="0" smtClean="0">
                  <a:cs typeface="Arial" panose="020B0604020202020204" pitchFamily="34" charset="0"/>
                </a:endParaRPr>
              </a:p>
              <a:p>
                <a:pPr marL="0" indent="0" eaLnBrk="1" hangingPunct="1">
                  <a:buFontTx/>
                  <a:buNone/>
                </a:pPr>
                <a14:m>
                  <m:oMathPara xmlns:m="http://schemas.openxmlformats.org/officeDocument/2006/math">
                    <m:oMathParaPr>
                      <m:jc m:val="left"/>
                    </m:oMathParaPr>
                    <m:oMath xmlns:m="http://schemas.openxmlformats.org/officeDocument/2006/math">
                      <m:sSub>
                        <m:sSubPr>
                          <m:ctrlPr>
                            <a:rPr lang="en-GB" sz="3300" i="1" kern="0" smtClean="0">
                              <a:latin typeface="Cambria Math" panose="02040503050406030204" pitchFamily="18" charset="0"/>
                            </a:rPr>
                          </m:ctrlPr>
                        </m:sSubPr>
                        <m:e>
                          <m:r>
                            <a:rPr lang="en-US" sz="3300" b="0" i="1" kern="0" smtClean="0">
                              <a:latin typeface="Cambria Math" panose="02040503050406030204" pitchFamily="18" charset="0"/>
                            </a:rPr>
                            <m:t>𝑅</m:t>
                          </m:r>
                        </m:e>
                        <m:sub>
                          <m:r>
                            <a:rPr lang="en-US" sz="3300" b="0" i="1" kern="0" smtClean="0">
                              <a:latin typeface="Cambria Math" panose="02040503050406030204" pitchFamily="18" charset="0"/>
                            </a:rPr>
                            <m:t>1</m:t>
                          </m:r>
                        </m:sub>
                      </m:sSub>
                      <m:r>
                        <a:rPr lang="en-US" sz="3300" b="0" i="1" kern="0" smtClean="0">
                          <a:latin typeface="Cambria Math" panose="02040503050406030204" pitchFamily="18" charset="0"/>
                        </a:rPr>
                        <m:t>=</m:t>
                      </m:r>
                      <m:sSub>
                        <m:sSubPr>
                          <m:ctrlPr>
                            <a:rPr lang="en-GB" sz="3300" i="1" kern="0">
                              <a:latin typeface="Cambria Math" panose="02040503050406030204" pitchFamily="18" charset="0"/>
                            </a:rPr>
                          </m:ctrlPr>
                        </m:sSubPr>
                        <m:e>
                          <m:r>
                            <a:rPr lang="en-US" sz="3300" i="1" kern="0">
                              <a:latin typeface="Cambria Math" panose="02040503050406030204" pitchFamily="18" charset="0"/>
                            </a:rPr>
                            <m:t>𝑅</m:t>
                          </m:r>
                        </m:e>
                        <m:sub>
                          <m:r>
                            <a:rPr lang="en-US" sz="3300" b="0" i="1" kern="0" smtClean="0">
                              <a:latin typeface="Cambria Math" panose="02040503050406030204" pitchFamily="18" charset="0"/>
                            </a:rPr>
                            <m:t>2</m:t>
                          </m:r>
                        </m:sub>
                      </m:sSub>
                      <m:r>
                        <a:rPr lang="en-US" sz="3300" i="1" kern="0">
                          <a:latin typeface="Cambria Math" panose="02040503050406030204" pitchFamily="18" charset="0"/>
                        </a:rPr>
                        <m:t>=</m:t>
                      </m:r>
                      <m:r>
                        <a:rPr lang="en-US" sz="3300" b="0" i="1" kern="0" smtClean="0">
                          <a:latin typeface="Cambria Math" panose="02040503050406030204" pitchFamily="18" charset="0"/>
                        </a:rPr>
                        <m:t>25</m:t>
                      </m:r>
                      <m:r>
                        <a:rPr lang="en-US" sz="3300" b="0" i="1" kern="0" smtClean="0">
                          <a:latin typeface="Cambria Math" panose="02040503050406030204" pitchFamily="18" charset="0"/>
                        </a:rPr>
                        <m:t>𝑐𝑚</m:t>
                      </m:r>
                    </m:oMath>
                  </m:oMathPara>
                </a14:m>
                <a:endParaRPr lang="en-GB" sz="3300" kern="0" dirty="0" smtClean="0"/>
              </a:p>
              <a:p>
                <a:pPr marL="0" indent="0" eaLnBrk="1" hangingPunct="1">
                  <a:buFontTx/>
                  <a:buNone/>
                </a:pPr>
                <a14:m>
                  <m:oMathPara xmlns:m="http://schemas.openxmlformats.org/officeDocument/2006/math">
                    <m:oMathParaPr>
                      <m:jc m:val="left"/>
                    </m:oMathParaPr>
                    <m:oMath xmlns:m="http://schemas.openxmlformats.org/officeDocument/2006/math">
                      <m:r>
                        <a:rPr lang="en-US" sz="3300" b="0" i="1" kern="0" smtClean="0">
                          <a:latin typeface="Cambria Math" panose="02040503050406030204" pitchFamily="18" charset="0"/>
                        </a:rPr>
                        <m:t>𝑑</m:t>
                      </m:r>
                      <m:r>
                        <a:rPr lang="en-US" sz="3300" i="1" kern="0">
                          <a:latin typeface="Cambria Math" panose="02040503050406030204" pitchFamily="18" charset="0"/>
                        </a:rPr>
                        <m:t>=</m:t>
                      </m:r>
                      <m:r>
                        <a:rPr lang="en-US" sz="3300" b="0" i="1" kern="0" smtClean="0">
                          <a:latin typeface="Cambria Math" panose="02040503050406030204" pitchFamily="18" charset="0"/>
                        </a:rPr>
                        <m:t>1</m:t>
                      </m:r>
                      <m:r>
                        <a:rPr lang="en-US" sz="3300" i="1" kern="0">
                          <a:latin typeface="Cambria Math" panose="02040503050406030204" pitchFamily="18" charset="0"/>
                        </a:rPr>
                        <m:t>𝑐𝑚</m:t>
                      </m:r>
                    </m:oMath>
                  </m:oMathPara>
                </a14:m>
                <a:endParaRPr lang="en-GB" sz="3300" kern="0" dirty="0" smtClean="0"/>
              </a:p>
              <a:p>
                <a:pPr marL="0" indent="0" eaLnBrk="1" hangingPunct="1">
                  <a:buFontTx/>
                  <a:buNone/>
                </a:pPr>
                <a14:m>
                  <m:oMath xmlns:m="http://schemas.openxmlformats.org/officeDocument/2006/math">
                    <m:r>
                      <a:rPr lang="en-US" sz="3300" b="0" i="1" kern="0" smtClean="0">
                        <a:latin typeface="Cambria Math" panose="02040503050406030204" pitchFamily="18" charset="0"/>
                      </a:rPr>
                      <m:t>𝑛</m:t>
                    </m:r>
                    <m:r>
                      <a:rPr lang="en-US" sz="3300" i="1" kern="0">
                        <a:latin typeface="Cambria Math" panose="02040503050406030204" pitchFamily="18" charset="0"/>
                      </a:rPr>
                      <m:t>=</m:t>
                    </m:r>
                    <m:r>
                      <a:rPr lang="en-US" sz="3300" b="0" i="1" kern="0" smtClean="0">
                        <a:latin typeface="Cambria Math" panose="02040503050406030204" pitchFamily="18" charset="0"/>
                      </a:rPr>
                      <m:t>1,55</m:t>
                    </m:r>
                  </m:oMath>
                </a14:m>
                <a:r>
                  <a:rPr lang="en-GB" b="1" kern="0" dirty="0" smtClean="0"/>
                  <a:t> (glass)</a:t>
                </a:r>
              </a:p>
              <a:p>
                <a:pPr marL="0" indent="0" eaLnBrk="1" hangingPunct="1">
                  <a:buFontTx/>
                  <a:buNone/>
                </a:pPr>
                <a:endParaRPr lang="en-GB" sz="1500" kern="0" dirty="0" smtClean="0"/>
              </a:p>
              <a:p>
                <a:pPr marL="0" indent="0" eaLnBrk="1" hangingPunct="1">
                  <a:buNone/>
                </a:pPr>
                <a:r>
                  <a:rPr lang="en-GB" sz="3200" b="1" kern="0" dirty="0"/>
                  <a:t>In </a:t>
                </a:r>
                <a:r>
                  <a:rPr lang="en-GB" sz="3200" b="1" kern="0" dirty="0" smtClean="0"/>
                  <a:t>vacuum </a:t>
                </a:r>
                <a:r>
                  <a:rPr lang="en-GB" sz="3200" b="1" kern="0" dirty="0"/>
                  <a:t>(</a:t>
                </a:r>
                <a14:m>
                  <m:oMath xmlns:m="http://schemas.openxmlformats.org/officeDocument/2006/math">
                    <m:sSub>
                      <m:sSubPr>
                        <m:ctrlPr>
                          <a:rPr lang="en-GB" sz="3200" i="1" kern="0" dirty="0">
                            <a:solidFill>
                              <a:srgbClr val="00FF00"/>
                            </a:solidFill>
                            <a:latin typeface="Cambria Math" panose="02040503050406030204" pitchFamily="18" charset="0"/>
                          </a:rPr>
                        </m:ctrlPr>
                      </m:sSubPr>
                      <m:e>
                        <m:r>
                          <a:rPr lang="en-US" sz="3200" i="1" kern="0" dirty="0">
                            <a:solidFill>
                              <a:srgbClr val="00FF00"/>
                            </a:solidFill>
                            <a:latin typeface="Cambria Math" panose="02040503050406030204" pitchFamily="18" charset="0"/>
                          </a:rPr>
                          <m:t>𝑛</m:t>
                        </m:r>
                      </m:e>
                      <m:sub>
                        <m:r>
                          <a:rPr lang="en-US" sz="3200" i="1" kern="0" dirty="0">
                            <a:solidFill>
                              <a:srgbClr val="00FF00"/>
                            </a:solidFill>
                            <a:latin typeface="Cambria Math" panose="02040503050406030204" pitchFamily="18" charset="0"/>
                          </a:rPr>
                          <m:t>𝑜</m:t>
                        </m:r>
                      </m:sub>
                    </m:sSub>
                    <m:r>
                      <a:rPr lang="en-US" sz="3200" i="1" kern="0" dirty="0">
                        <a:solidFill>
                          <a:srgbClr val="00FF00"/>
                        </a:solidFill>
                        <a:latin typeface="Cambria Math" panose="02040503050406030204" pitchFamily="18" charset="0"/>
                      </a:rPr>
                      <m:t>=</m:t>
                    </m:r>
                    <m:r>
                      <m:rPr>
                        <m:nor/>
                      </m:rPr>
                      <a:rPr lang="it-IT" sz="3200">
                        <a:solidFill>
                          <a:srgbClr val="00FF00"/>
                        </a:solidFill>
                      </a:rPr>
                      <m:t>1</m:t>
                    </m:r>
                  </m:oMath>
                </a14:m>
                <a:r>
                  <a:rPr lang="en-GB" sz="3200" b="1" kern="0" dirty="0" smtClean="0"/>
                  <a:t>):</a:t>
                </a:r>
              </a:p>
              <a:p>
                <a:pPr marL="0" indent="0" eaLnBrk="1" hangingPunct="1">
                  <a:buNone/>
                </a:pPr>
                <a14:m>
                  <m:oMathPara xmlns:m="http://schemas.openxmlformats.org/officeDocument/2006/math">
                    <m:oMathParaPr>
                      <m:jc m:val="centerGroup"/>
                    </m:oMathParaPr>
                    <m:oMath xmlns:m="http://schemas.openxmlformats.org/officeDocument/2006/math">
                      <m:r>
                        <a:rPr lang="en-US" sz="3300" b="0" i="1" kern="0" smtClean="0">
                          <a:latin typeface="Cambria Math" panose="02040503050406030204" pitchFamily="18" charset="0"/>
                          <a:ea typeface="Cambria Math" panose="02040503050406030204" pitchFamily="18" charset="0"/>
                        </a:rPr>
                        <m:t>𝑓</m:t>
                      </m:r>
                      <m:r>
                        <a:rPr lang="en-US" sz="3300" i="1" kern="0">
                          <a:latin typeface="Cambria Math" panose="02040503050406030204" pitchFamily="18" charset="0"/>
                          <a:ea typeface="Cambria Math" panose="02040503050406030204" pitchFamily="18" charset="0"/>
                        </a:rPr>
                        <m:t>=</m:t>
                      </m:r>
                      <m:r>
                        <m:rPr>
                          <m:nor/>
                        </m:rPr>
                        <a:rPr lang="it-IT" sz="3300" i="1">
                          <a:latin typeface="Cambria Math" panose="02040503050406030204" pitchFamily="18" charset="0"/>
                          <a:ea typeface="Cambria Math" panose="02040503050406030204" pitchFamily="18" charset="0"/>
                        </a:rPr>
                        <m:t>225</m:t>
                      </m:r>
                      <m:r>
                        <m:rPr>
                          <m:nor/>
                        </m:rPr>
                        <a:rPr lang="en-US" sz="3300" b="0" i="1" smtClean="0">
                          <a:latin typeface="Cambria Math" panose="02040503050406030204" pitchFamily="18" charset="0"/>
                          <a:ea typeface="Cambria Math" panose="02040503050406030204" pitchFamily="18" charset="0"/>
                        </a:rPr>
                        <m:t>,</m:t>
                      </m:r>
                      <m:r>
                        <m:rPr>
                          <m:nor/>
                        </m:rPr>
                        <a:rPr lang="it-IT" sz="3300" i="1">
                          <a:latin typeface="Cambria Math" panose="02040503050406030204" pitchFamily="18" charset="0"/>
                          <a:ea typeface="Cambria Math" panose="02040503050406030204" pitchFamily="18" charset="0"/>
                        </a:rPr>
                        <m:t>671</m:t>
                      </m:r>
                      <m:r>
                        <m:rPr>
                          <m:nor/>
                        </m:rPr>
                        <a:rPr lang="en-US" sz="3300" b="0" i="0" smtClean="0">
                          <a:latin typeface="Cambria Math" panose="02040503050406030204" pitchFamily="18" charset="0"/>
                          <a:ea typeface="Cambria Math" panose="02040503050406030204" pitchFamily="18" charset="0"/>
                        </a:rPr>
                        <m:t>mm</m:t>
                      </m:r>
                    </m:oMath>
                  </m:oMathPara>
                </a14:m>
                <a:endParaRPr lang="en-GB" sz="3300" b="1" kern="0" dirty="0">
                  <a:latin typeface="Cambria Math" panose="02040503050406030204" pitchFamily="18" charset="0"/>
                  <a:ea typeface="Cambria Math" panose="02040503050406030204" pitchFamily="18" charset="0"/>
                </a:endParaRPr>
              </a:p>
              <a:p>
                <a:pPr marL="0" indent="0" eaLnBrk="1" hangingPunct="1">
                  <a:buFontTx/>
                  <a:buNone/>
                </a:pPr>
                <a:r>
                  <a:rPr lang="en-GB" sz="3200" b="1" kern="0" dirty="0"/>
                  <a:t>In air (</a:t>
                </a:r>
                <a14:m>
                  <m:oMath xmlns:m="http://schemas.openxmlformats.org/officeDocument/2006/math">
                    <m:sSub>
                      <m:sSubPr>
                        <m:ctrlPr>
                          <a:rPr lang="en-GB" sz="3200" i="1" kern="0" dirty="0">
                            <a:solidFill>
                              <a:srgbClr val="00FF00"/>
                            </a:solidFill>
                            <a:latin typeface="Cambria Math" panose="02040503050406030204" pitchFamily="18" charset="0"/>
                          </a:rPr>
                        </m:ctrlPr>
                      </m:sSubPr>
                      <m:e>
                        <m:r>
                          <a:rPr lang="en-US" sz="3200" i="1" kern="0" dirty="0">
                            <a:solidFill>
                              <a:srgbClr val="00FF00"/>
                            </a:solidFill>
                            <a:latin typeface="Cambria Math" panose="02040503050406030204" pitchFamily="18" charset="0"/>
                          </a:rPr>
                          <m:t>𝑛</m:t>
                        </m:r>
                      </m:e>
                      <m:sub>
                        <m:r>
                          <a:rPr lang="en-US" sz="3200" i="1" kern="0" dirty="0">
                            <a:solidFill>
                              <a:srgbClr val="00FF00"/>
                            </a:solidFill>
                            <a:latin typeface="Cambria Math" panose="02040503050406030204" pitchFamily="18" charset="0"/>
                          </a:rPr>
                          <m:t>𝑜</m:t>
                        </m:r>
                      </m:sub>
                    </m:sSub>
                    <m:r>
                      <a:rPr lang="en-US" sz="3200" i="1" kern="0" dirty="0">
                        <a:solidFill>
                          <a:srgbClr val="00FF00"/>
                        </a:solidFill>
                        <a:latin typeface="Cambria Math" panose="02040503050406030204" pitchFamily="18" charset="0"/>
                      </a:rPr>
                      <m:t>=</m:t>
                    </m:r>
                    <m:r>
                      <m:rPr>
                        <m:nor/>
                      </m:rPr>
                      <a:rPr lang="it-IT" sz="3200">
                        <a:solidFill>
                          <a:srgbClr val="00FF00"/>
                        </a:solidFill>
                      </a:rPr>
                      <m:t>1.000277</m:t>
                    </m:r>
                  </m:oMath>
                </a14:m>
                <a:r>
                  <a:rPr lang="en-GB" sz="3200" b="1" kern="0" dirty="0"/>
                  <a:t>):</a:t>
                </a:r>
              </a:p>
              <a:p>
                <a:pPr marL="0" indent="0" eaLnBrk="1" hangingPunct="1">
                  <a:buFontTx/>
                  <a:buNone/>
                </a:pPr>
                <a:endParaRPr lang="en-GB" sz="1000" b="1" kern="0" dirty="0" smtClean="0"/>
              </a:p>
              <a:p>
                <a:pPr marL="0" indent="0" algn="ctr" eaLnBrk="1" hangingPunct="1">
                  <a:buNone/>
                </a:pPr>
                <a14:m>
                  <m:oMath xmlns:m="http://schemas.openxmlformats.org/officeDocument/2006/math">
                    <m:r>
                      <a:rPr lang="en-US" sz="3400" i="1" kern="0">
                        <a:latin typeface="Cambria Math" panose="02040503050406030204" pitchFamily="18" charset="0"/>
                        <a:ea typeface="Cambria Math" panose="02040503050406030204" pitchFamily="18" charset="0"/>
                      </a:rPr>
                      <m:t>𝑓</m:t>
                    </m:r>
                    <m:r>
                      <a:rPr lang="en-US" sz="3400" i="1" kern="0">
                        <a:latin typeface="Cambria Math" panose="02040503050406030204" pitchFamily="18" charset="0"/>
                        <a:ea typeface="Cambria Math" panose="02040503050406030204" pitchFamily="18" charset="0"/>
                      </a:rPr>
                      <m:t>=</m:t>
                    </m:r>
                    <m:r>
                      <m:rPr>
                        <m:nor/>
                      </m:rPr>
                      <a:rPr lang="it-IT" sz="3400">
                        <a:latin typeface="Cambria Math" panose="02040503050406030204" pitchFamily="18" charset="0"/>
                        <a:ea typeface="Cambria Math" panose="02040503050406030204" pitchFamily="18" charset="0"/>
                      </a:rPr>
                      <m:t>225</m:t>
                    </m:r>
                    <m:r>
                      <m:rPr>
                        <m:nor/>
                      </m:rPr>
                      <a:rPr lang="en-US" sz="3400">
                        <a:latin typeface="Cambria Math" panose="02040503050406030204" pitchFamily="18" charset="0"/>
                        <a:ea typeface="Cambria Math" panose="02040503050406030204" pitchFamily="18" charset="0"/>
                      </a:rPr>
                      <m:t>,</m:t>
                    </m:r>
                    <m:r>
                      <m:rPr>
                        <m:nor/>
                      </m:rPr>
                      <a:rPr lang="it-IT" sz="3400">
                        <a:latin typeface="Cambria Math" panose="02040503050406030204" pitchFamily="18" charset="0"/>
                        <a:ea typeface="Cambria Math" panose="02040503050406030204" pitchFamily="18" charset="0"/>
                      </a:rPr>
                      <m:t>795</m:t>
                    </m:r>
                    <m:r>
                      <m:rPr>
                        <m:nor/>
                      </m:rPr>
                      <a:rPr lang="en-US" sz="3400">
                        <a:latin typeface="Cambria Math" panose="02040503050406030204" pitchFamily="18" charset="0"/>
                        <a:ea typeface="Cambria Math" panose="02040503050406030204" pitchFamily="18" charset="0"/>
                      </a:rPr>
                      <m:t>mm</m:t>
                    </m:r>
                  </m:oMath>
                </a14:m>
                <a:r>
                  <a:rPr lang="en-GB" b="1" kern="0" dirty="0" smtClean="0">
                    <a:latin typeface="Cambria Math" panose="02040503050406030204" pitchFamily="18" charset="0"/>
                    <a:ea typeface="Cambria Math" panose="02040503050406030204" pitchFamily="18" charset="0"/>
                  </a:rPr>
                  <a:t>      </a:t>
                </a:r>
                <a:r>
                  <a:rPr lang="en-GB" b="1" kern="0" dirty="0" smtClean="0">
                    <a:latin typeface="Cambria Math" panose="02040503050406030204" pitchFamily="18" charset="0"/>
                    <a:ea typeface="Cambria Math" panose="02040503050406030204" pitchFamily="18" charset="0"/>
                    <a:sym typeface="Wingdings" panose="05000000000000000000" pitchFamily="2" charset="2"/>
                  </a:rPr>
                  <a:t>      </a:t>
                </a:r>
                <a14:m>
                  <m:oMath xmlns:m="http://schemas.openxmlformats.org/officeDocument/2006/math">
                    <m:r>
                      <a:rPr lang="en-US" sz="3400" i="1" kern="0" smtClean="0">
                        <a:solidFill>
                          <a:srgbClr val="00FF00"/>
                        </a:solidFill>
                        <a:latin typeface="Cambria Math" panose="02040503050406030204" pitchFamily="18" charset="0"/>
                        <a:ea typeface="Cambria Math" panose="02040503050406030204" pitchFamily="18" charset="0"/>
                      </a:rPr>
                      <m:t>∆</m:t>
                    </m:r>
                    <m:r>
                      <a:rPr lang="en-US" sz="3400" i="1" kern="0">
                        <a:solidFill>
                          <a:srgbClr val="00FF00"/>
                        </a:solidFill>
                        <a:latin typeface="Cambria Math" panose="02040503050406030204" pitchFamily="18" charset="0"/>
                        <a:ea typeface="Cambria Math" panose="02040503050406030204" pitchFamily="18" charset="0"/>
                      </a:rPr>
                      <m:t>𝑓</m:t>
                    </m:r>
                    <m:r>
                      <a:rPr lang="en-US" sz="3400" i="1" kern="0">
                        <a:solidFill>
                          <a:srgbClr val="00FF00"/>
                        </a:solidFill>
                        <a:latin typeface="Cambria Math" panose="02040503050406030204" pitchFamily="18" charset="0"/>
                        <a:ea typeface="Cambria Math" panose="02040503050406030204" pitchFamily="18" charset="0"/>
                      </a:rPr>
                      <m:t>=</m:t>
                    </m:r>
                    <m:r>
                      <m:rPr>
                        <m:nor/>
                      </m:rPr>
                      <a:rPr lang="en-US" sz="3400" b="0" i="0" smtClean="0">
                        <a:solidFill>
                          <a:srgbClr val="00FF00"/>
                        </a:solidFill>
                        <a:latin typeface="Cambria Math" panose="02040503050406030204" pitchFamily="18" charset="0"/>
                        <a:ea typeface="Cambria Math" panose="02040503050406030204" pitchFamily="18" charset="0"/>
                      </a:rPr>
                      <m:t>124</m:t>
                    </m:r>
                    <m:r>
                      <m:rPr>
                        <m:sty m:val="p"/>
                      </m:rPr>
                      <a:rPr lang="el-GR" sz="3400" b="0" i="1" smtClean="0">
                        <a:solidFill>
                          <a:srgbClr val="00FF00"/>
                        </a:solidFill>
                        <a:latin typeface="Cambria Math" panose="02040503050406030204" pitchFamily="18" charset="0"/>
                        <a:ea typeface="Cambria Math" panose="02040503050406030204" pitchFamily="18" charset="0"/>
                      </a:rPr>
                      <m:t>μ</m:t>
                    </m:r>
                    <m:r>
                      <m:rPr>
                        <m:nor/>
                      </m:rPr>
                      <a:rPr lang="en-US" sz="3400">
                        <a:solidFill>
                          <a:srgbClr val="00FF00"/>
                        </a:solidFill>
                        <a:latin typeface="Cambria Math" panose="02040503050406030204" pitchFamily="18" charset="0"/>
                        <a:ea typeface="Cambria Math" panose="02040503050406030204" pitchFamily="18" charset="0"/>
                      </a:rPr>
                      <m:t>m</m:t>
                    </m:r>
                  </m:oMath>
                </a14:m>
                <a:r>
                  <a:rPr lang="en-GB" sz="3400" b="1" kern="0" dirty="0" smtClean="0">
                    <a:solidFill>
                      <a:srgbClr val="00FF00"/>
                    </a:solidFill>
                    <a:latin typeface="Cambria Math" panose="02040503050406030204" pitchFamily="18" charset="0"/>
                    <a:ea typeface="Cambria Math" panose="02040503050406030204" pitchFamily="18" charset="0"/>
                  </a:rPr>
                  <a:t> !!!</a:t>
                </a:r>
                <a:endParaRPr lang="en-GB" sz="3400" b="1" kern="0" dirty="0">
                  <a:solidFill>
                    <a:srgbClr val="00FF00"/>
                  </a:solidFill>
                  <a:latin typeface="Cambria Math" panose="02040503050406030204" pitchFamily="18" charset="0"/>
                  <a:ea typeface="Cambria Math" panose="02040503050406030204" pitchFamily="18" charset="0"/>
                </a:endParaRPr>
              </a:p>
              <a:p>
                <a:pPr marL="0" indent="0" eaLnBrk="1" hangingPunct="1">
                  <a:buFontTx/>
                  <a:buNone/>
                </a:pPr>
                <a:endParaRPr lang="en-GB" kern="0" dirty="0" smtClean="0"/>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1116013" y="1412776"/>
                <a:ext cx="7704459" cy="4713387"/>
              </a:xfrm>
              <a:prstGeom prst="rect">
                <a:avLst/>
              </a:prstGeom>
              <a:blipFill>
                <a:blip r:embed="rId3"/>
                <a:stretch>
                  <a:fillRect l="-1820" t="-27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159886828"/>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operation – close distance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 name="Oval 3"/>
          <p:cNvSpPr/>
          <p:nvPr/>
        </p:nvSpPr>
        <p:spPr>
          <a:xfrm>
            <a:off x="3638277"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p:cNvSpPr txBox="1"/>
          <p:nvPr/>
        </p:nvSpPr>
        <p:spPr>
          <a:xfrm>
            <a:off x="5004048" y="3370903"/>
            <a:ext cx="1508746"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Lens center</a:t>
            </a:r>
            <a:endParaRPr lang="it-IT" dirty="0">
              <a:solidFill>
                <a:srgbClr val="FF0000"/>
              </a:solidFill>
              <a:latin typeface="Arial Narrow" panose="020B0606020202030204" pitchFamily="34" charset="0"/>
            </a:endParaRPr>
          </a:p>
        </p:txBody>
      </p:sp>
      <p:sp>
        <p:nvSpPr>
          <p:cNvPr id="11" name="TextBox 10"/>
          <p:cNvSpPr txBox="1"/>
          <p:nvPr/>
        </p:nvSpPr>
        <p:spPr>
          <a:xfrm>
            <a:off x="2771800" y="4194011"/>
            <a:ext cx="1423788"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point</a:t>
            </a:r>
            <a:endParaRPr lang="it-IT" dirty="0">
              <a:solidFill>
                <a:srgbClr val="FF0000"/>
              </a:solidFill>
              <a:latin typeface="Arial Narrow" panose="020B0606020202030204" pitchFamily="34" charset="0"/>
            </a:endParaRPr>
          </a:p>
        </p:txBody>
      </p:sp>
      <p:sp>
        <p:nvSpPr>
          <p:cNvPr id="12" name="TextBox 11"/>
          <p:cNvSpPr txBox="1"/>
          <p:nvPr/>
        </p:nvSpPr>
        <p:spPr>
          <a:xfrm>
            <a:off x="6804248" y="3356992"/>
            <a:ext cx="1423788"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point</a:t>
            </a:r>
            <a:endParaRPr lang="it-IT" dirty="0">
              <a:solidFill>
                <a:srgbClr val="FF000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6212456" y="2120018"/>
                <a:ext cx="515718" cy="58477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12456" y="2120018"/>
                <a:ext cx="515718" cy="584775"/>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84401" y="2109578"/>
                <a:ext cx="515718" cy="58477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384401" y="2109578"/>
                <a:ext cx="515718" cy="584775"/>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401510" y="1647913"/>
                <a:ext cx="658322" cy="58477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𝑆</m:t>
                          </m:r>
                        </m:e>
                        <m:sub>
                          <m:r>
                            <a:rPr lang="en-US" sz="3200" b="0" i="1" dirty="0" smtClean="0">
                              <a:solidFill>
                                <a:srgbClr val="FF0000"/>
                              </a:solidFill>
                              <a:latin typeface="Cambria Math" panose="02040503050406030204" pitchFamily="18" charset="0"/>
                            </a:rPr>
                            <m:t>1</m:t>
                          </m:r>
                        </m:sub>
                      </m:sSub>
                    </m:oMath>
                  </m:oMathPara>
                </a14:m>
                <a:endParaRPr lang="it-IT" sz="1800" dirty="0">
                  <a:solidFill>
                    <a:srgbClr val="FF0000"/>
                  </a:solidFill>
                  <a:latin typeface="Arial Narrow" panose="020B060602020203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401510" y="1647913"/>
                <a:ext cx="658322" cy="58477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645238" y="1628800"/>
                <a:ext cx="667811" cy="58477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FF0000"/>
                              </a:solidFill>
                              <a:latin typeface="Cambria Math" panose="02040503050406030204" pitchFamily="18" charset="0"/>
                            </a:rPr>
                          </m:ctrlPr>
                        </m:sSubPr>
                        <m:e>
                          <m:r>
                            <a:rPr lang="en-US" sz="3200" b="0" i="1" dirty="0" smtClean="0">
                              <a:solidFill>
                                <a:srgbClr val="FF0000"/>
                              </a:solidFill>
                              <a:latin typeface="Cambria Math" panose="02040503050406030204" pitchFamily="18" charset="0"/>
                            </a:rPr>
                            <m:t>𝑆</m:t>
                          </m:r>
                        </m:e>
                        <m:sub>
                          <m:r>
                            <a:rPr lang="en-US" sz="3200" b="0" i="1" dirty="0" smtClean="0">
                              <a:solidFill>
                                <a:srgbClr val="FF0000"/>
                              </a:solidFill>
                              <a:latin typeface="Cambria Math" panose="02040503050406030204" pitchFamily="18" charset="0"/>
                            </a:rPr>
                            <m:t>2</m:t>
                          </m:r>
                        </m:sub>
                      </m:sSub>
                    </m:oMath>
                  </m:oMathPara>
                </a14:m>
                <a:endParaRPr lang="it-IT" sz="1800" dirty="0">
                  <a:solidFill>
                    <a:srgbClr val="FF0000"/>
                  </a:solidFill>
                  <a:latin typeface="Arial Narrow" panose="020B060602020203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645238" y="1628800"/>
                <a:ext cx="667811" cy="584775"/>
              </a:xfrm>
              <a:prstGeom prst="rect">
                <a:avLst/>
              </a:prstGeom>
              <a:blipFill>
                <a:blip r:embed="rId7"/>
                <a:stretch>
                  <a:fillRect/>
                </a:stretch>
              </a:blipFill>
            </p:spPr>
            <p:txBody>
              <a:bodyPr/>
              <a:lstStyle/>
              <a:p>
                <a:r>
                  <a:rPr lang="it-IT">
                    <a:noFill/>
                  </a:rPr>
                  <a:t> </a:t>
                </a:r>
              </a:p>
            </p:txBody>
          </p:sp>
        </mc:Fallback>
      </mc:AlternateContent>
      <p:cxnSp>
        <p:nvCxnSpPr>
          <p:cNvPr id="6" name="Straight Arrow Connector 5"/>
          <p:cNvCxnSpPr/>
          <p:nvPr/>
        </p:nvCxnSpPr>
        <p:spPr>
          <a:xfrm flipV="1">
            <a:off x="539552" y="2901129"/>
            <a:ext cx="0" cy="1152128"/>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97950" y="4019353"/>
            <a:ext cx="0" cy="650612"/>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0091" y="4028874"/>
            <a:ext cx="887679"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Target</a:t>
            </a:r>
            <a:endParaRPr lang="it-IT" dirty="0">
              <a:solidFill>
                <a:srgbClr val="FF0000"/>
              </a:solidFill>
              <a:latin typeface="Arial Narrow" panose="020B0606020202030204" pitchFamily="34" charset="0"/>
            </a:endParaRPr>
          </a:p>
        </p:txBody>
      </p:sp>
      <p:sp>
        <p:nvSpPr>
          <p:cNvPr id="26" name="TextBox 25"/>
          <p:cNvSpPr txBox="1"/>
          <p:nvPr/>
        </p:nvSpPr>
        <p:spPr>
          <a:xfrm>
            <a:off x="7628612" y="4847509"/>
            <a:ext cx="1479892"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Real Image</a:t>
            </a:r>
            <a:endParaRPr lang="it-IT"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922684901"/>
      </p:ext>
    </p:extLst>
  </p:cSld>
  <p:clrMapOvr>
    <a:masterClrMapping/>
  </p:clrMapOvr>
  <p:transition advTm="4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29</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7704459" cy="504825"/>
          </a:xfrm>
        </p:spPr>
        <p:txBody>
          <a:bodyPr/>
          <a:lstStyle/>
          <a:p>
            <a:pPr eaLnBrk="1" hangingPunct="1"/>
            <a:r>
              <a:rPr lang="en-US" altLang="it-IT" dirty="0"/>
              <a:t>Lens operation – </a:t>
            </a:r>
            <a:r>
              <a:rPr lang="en-US" altLang="it-IT" dirty="0" smtClean="0"/>
              <a:t>variable distance</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858125" cy="4784725"/>
              </a:xfrm>
            </p:spPr>
            <p:txBody>
              <a:bodyPr>
                <a:normAutofit/>
              </a:bodyPr>
              <a:lstStyle/>
              <a:p>
                <a:pPr marL="0" indent="0" eaLnBrk="1" hangingPunct="1">
                  <a:buNone/>
                </a:pPr>
                <a:r>
                  <a:rPr lang="en-US" b="1" dirty="0" smtClean="0"/>
                  <a:t>The relationship between target distance</a:t>
                </a:r>
                <a:r>
                  <a:rPr lang="en-US" b="1" dirty="0" smtClean="0">
                    <a:solidFill>
                      <a:srgbClr val="FFFF00"/>
                    </a:solidFill>
                  </a:rPr>
                  <a:t> </a:t>
                </a:r>
                <a14:m>
                  <m:oMath xmlns:m="http://schemas.openxmlformats.org/officeDocument/2006/math">
                    <m:sSub>
                      <m:sSubPr>
                        <m:ctrlPr>
                          <a:rPr lang="en-US" sz="3200" i="1" dirty="0">
                            <a:solidFill>
                              <a:srgbClr val="FFFF00"/>
                            </a:solidFill>
                            <a:latin typeface="Cambria Math" panose="02040503050406030204" pitchFamily="18" charset="0"/>
                          </a:rPr>
                        </m:ctrlPr>
                      </m:sSubPr>
                      <m:e>
                        <m:r>
                          <a:rPr lang="en-US" sz="3200" i="1" dirty="0">
                            <a:solidFill>
                              <a:srgbClr val="FFFF00"/>
                            </a:solidFill>
                            <a:latin typeface="Cambria Math" panose="02040503050406030204" pitchFamily="18" charset="0"/>
                          </a:rPr>
                          <m:t>𝑆</m:t>
                        </m:r>
                      </m:e>
                      <m:sub>
                        <m:r>
                          <a:rPr lang="en-US" sz="3200" i="1" dirty="0">
                            <a:solidFill>
                              <a:srgbClr val="FFFF00"/>
                            </a:solidFill>
                            <a:latin typeface="Cambria Math" panose="02040503050406030204" pitchFamily="18" charset="0"/>
                          </a:rPr>
                          <m:t>1</m:t>
                        </m:r>
                      </m:sub>
                    </m:sSub>
                  </m:oMath>
                </a14:m>
                <a:r>
                  <a:rPr lang="en-US" b="1" dirty="0" smtClean="0"/>
                  <a:t>, focal length </a:t>
                </a:r>
                <a14:m>
                  <m:oMath xmlns:m="http://schemas.openxmlformats.org/officeDocument/2006/math">
                    <m:r>
                      <a:rPr lang="en-US" sz="3200" b="0" i="1" dirty="0" smtClean="0">
                        <a:latin typeface="Cambria Math" panose="02040503050406030204" pitchFamily="18" charset="0"/>
                      </a:rPr>
                      <m:t>𝑓</m:t>
                    </m:r>
                  </m:oMath>
                </a14:m>
                <a:r>
                  <a:rPr lang="en-US" b="1" dirty="0" smtClean="0"/>
                  <a:t> and position of projected image </a:t>
                </a:r>
                <a14:m>
                  <m:oMath xmlns:m="http://schemas.openxmlformats.org/officeDocument/2006/math">
                    <m:sSub>
                      <m:sSubPr>
                        <m:ctrlPr>
                          <a:rPr lang="en-US" sz="3200" i="1" dirty="0">
                            <a:latin typeface="Cambria Math" panose="02040503050406030204" pitchFamily="18" charset="0"/>
                          </a:rPr>
                        </m:ctrlPr>
                      </m:sSubPr>
                      <m:e>
                        <m:r>
                          <a:rPr lang="en-US" sz="3200" i="1" dirty="0">
                            <a:latin typeface="Cambria Math" panose="02040503050406030204" pitchFamily="18" charset="0"/>
                          </a:rPr>
                          <m:t>𝑆</m:t>
                        </m:r>
                      </m:e>
                      <m:sub>
                        <m:r>
                          <a:rPr lang="en-US" sz="3200" b="0" i="1" dirty="0" smtClean="0">
                            <a:latin typeface="Cambria Math" panose="02040503050406030204" pitchFamily="18" charset="0"/>
                          </a:rPr>
                          <m:t>2</m:t>
                        </m:r>
                      </m:sub>
                    </m:sSub>
                  </m:oMath>
                </a14:m>
                <a:r>
                  <a:rPr lang="en-GB" b="1" dirty="0" smtClean="0"/>
                  <a:t> is given by:</a:t>
                </a:r>
              </a:p>
              <a:p>
                <a:pPr marL="0" indent="0" eaLnBrk="1" hangingPunct="1">
                  <a:buNone/>
                </a:pPr>
                <a14:m>
                  <m:oMathPara xmlns:m="http://schemas.openxmlformats.org/officeDocument/2006/math">
                    <m:oMathParaPr>
                      <m:jc m:val="centerGroup"/>
                    </m:oMathParaPr>
                    <m:oMath xmlns:m="http://schemas.openxmlformats.org/officeDocument/2006/math">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num>
                        <m:den>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1</m:t>
                              </m:r>
                            </m:sub>
                          </m:sSub>
                        </m:den>
                      </m:f>
                      <m:r>
                        <a:rPr lang="en-US" sz="3600" b="0" i="1" dirty="0" smtClean="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1</m:t>
                          </m:r>
                        </m:num>
                        <m:den>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b="0" i="1" dirty="0" smtClean="0">
                                  <a:latin typeface="Cambria Math" panose="02040503050406030204" pitchFamily="18" charset="0"/>
                                </a:rPr>
                                <m:t>2</m:t>
                              </m:r>
                            </m:sub>
                          </m:sSub>
                        </m:den>
                      </m:f>
                      <m:r>
                        <a:rPr lang="en-US" sz="3600" b="0" i="1" dirty="0" smtClean="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1</m:t>
                          </m:r>
                        </m:num>
                        <m:den>
                          <m:r>
                            <a:rPr lang="en-US" sz="3600" b="0" i="1" dirty="0" smtClean="0">
                              <a:latin typeface="Cambria Math" panose="02040503050406030204" pitchFamily="18" charset="0"/>
                            </a:rPr>
                            <m:t>𝑓</m:t>
                          </m:r>
                        </m:den>
                      </m:f>
                    </m:oMath>
                  </m:oMathPara>
                </a14:m>
                <a:endParaRPr lang="en-GB" b="1" dirty="0" smtClean="0"/>
              </a:p>
              <a:p>
                <a:pPr marL="0" indent="0" eaLnBrk="1" hangingPunct="1">
                  <a:buNone/>
                </a:pPr>
                <a14:m>
                  <m:oMath xmlns:m="http://schemas.openxmlformats.org/officeDocument/2006/math">
                    <m:sSub>
                      <m:sSubPr>
                        <m:ctrlPr>
                          <a:rPr lang="en-US" sz="3200" i="1" dirty="0" smtClean="0">
                            <a:solidFill>
                              <a:srgbClr val="00FF00"/>
                            </a:solidFill>
                            <a:latin typeface="Cambria Math" panose="02040503050406030204" pitchFamily="18" charset="0"/>
                          </a:rPr>
                        </m:ctrlPr>
                      </m:sSubPr>
                      <m:e>
                        <m:r>
                          <a:rPr lang="en-US" sz="3200" i="1" dirty="0">
                            <a:solidFill>
                              <a:srgbClr val="00FF00"/>
                            </a:solidFill>
                            <a:latin typeface="Cambria Math" panose="02040503050406030204" pitchFamily="18" charset="0"/>
                          </a:rPr>
                          <m:t>𝑆</m:t>
                        </m:r>
                      </m:e>
                      <m:sub>
                        <m:r>
                          <a:rPr lang="en-US" sz="3200" i="1" dirty="0">
                            <a:solidFill>
                              <a:srgbClr val="00FF00"/>
                            </a:solidFill>
                            <a:latin typeface="Cambria Math" panose="02040503050406030204" pitchFamily="18" charset="0"/>
                          </a:rPr>
                          <m:t>1</m:t>
                        </m:r>
                      </m:sub>
                    </m:sSub>
                    <m:r>
                      <a:rPr lang="en-US" sz="3200" b="0" i="1" dirty="0" smtClean="0">
                        <a:solidFill>
                          <a:srgbClr val="00FF00"/>
                        </a:solidFill>
                        <a:latin typeface="Cambria Math" panose="02040503050406030204" pitchFamily="18" charset="0"/>
                      </a:rPr>
                      <m:t>=</m:t>
                    </m:r>
                    <m:sSub>
                      <m:sSubPr>
                        <m:ctrlPr>
                          <a:rPr lang="en-US" sz="3200" i="1" dirty="0">
                            <a:solidFill>
                              <a:srgbClr val="00FF00"/>
                            </a:solidFill>
                            <a:latin typeface="Cambria Math" panose="02040503050406030204" pitchFamily="18" charset="0"/>
                          </a:rPr>
                        </m:ctrlPr>
                      </m:sSubPr>
                      <m:e>
                        <m:r>
                          <a:rPr lang="en-US" sz="3200" i="1" dirty="0">
                            <a:solidFill>
                              <a:srgbClr val="00FF00"/>
                            </a:solidFill>
                            <a:latin typeface="Cambria Math" panose="02040503050406030204" pitchFamily="18" charset="0"/>
                          </a:rPr>
                          <m:t>𝑆</m:t>
                        </m:r>
                      </m:e>
                      <m:sub>
                        <m:r>
                          <a:rPr lang="en-US" sz="3200" b="0" i="1" dirty="0" smtClean="0">
                            <a:solidFill>
                              <a:srgbClr val="00FF00"/>
                            </a:solidFill>
                            <a:latin typeface="Cambria Math" panose="02040503050406030204" pitchFamily="18" charset="0"/>
                          </a:rPr>
                          <m:t>2</m:t>
                        </m:r>
                      </m:sub>
                    </m:sSub>
                    <m:r>
                      <a:rPr lang="en-US" sz="3200" b="0" i="1" dirty="0" smtClean="0">
                        <a:solidFill>
                          <a:srgbClr val="00FF00"/>
                        </a:solidFill>
                        <a:latin typeface="Cambria Math" panose="02040503050406030204" pitchFamily="18" charset="0"/>
                      </a:rPr>
                      <m:t>=2</m:t>
                    </m:r>
                    <m:r>
                      <a:rPr lang="en-US" sz="3200" b="0" i="1" dirty="0" smtClean="0">
                        <a:solidFill>
                          <a:srgbClr val="00FF00"/>
                        </a:solidFill>
                        <a:latin typeface="Cambria Math" panose="02040503050406030204" pitchFamily="18" charset="0"/>
                      </a:rPr>
                      <m:t>𝑓</m:t>
                    </m:r>
                  </m:oMath>
                </a14:m>
                <a:r>
                  <a:rPr lang="en-GB" b="1" dirty="0" smtClean="0">
                    <a:solidFill>
                      <a:srgbClr val="00FF00"/>
                    </a:solidFill>
                  </a:rPr>
                  <a:t> </a:t>
                </a:r>
                <a:r>
                  <a:rPr lang="en-GB" b="1" dirty="0" smtClean="0">
                    <a:solidFill>
                      <a:srgbClr val="00FF00"/>
                    </a:solidFill>
                    <a:sym typeface="Wingdings" panose="05000000000000000000" pitchFamily="2" charset="2"/>
                  </a:rPr>
                  <a:t> target and image same size</a:t>
                </a:r>
              </a:p>
              <a:p>
                <a:pPr marL="0" indent="0" eaLnBrk="1" hangingPunct="1">
                  <a:buNone/>
                </a:pPr>
                <a14:m>
                  <m:oMath xmlns:m="http://schemas.openxmlformats.org/officeDocument/2006/math">
                    <m:sSub>
                      <m:sSubPr>
                        <m:ctrlPr>
                          <a:rPr lang="en-US" sz="3200" i="1" dirty="0" smtClean="0">
                            <a:solidFill>
                              <a:srgbClr val="FF9900"/>
                            </a:solidFill>
                            <a:latin typeface="Cambria Math" panose="02040503050406030204" pitchFamily="18" charset="0"/>
                          </a:rPr>
                        </m:ctrlPr>
                      </m:sSubPr>
                      <m:e>
                        <m:r>
                          <a:rPr lang="en-US" sz="3200" i="1" dirty="0">
                            <a:solidFill>
                              <a:srgbClr val="FF9900"/>
                            </a:solidFill>
                            <a:latin typeface="Cambria Math" panose="02040503050406030204" pitchFamily="18" charset="0"/>
                          </a:rPr>
                          <m:t>𝑆</m:t>
                        </m:r>
                      </m:e>
                      <m:sub>
                        <m:r>
                          <a:rPr lang="en-US" sz="3200" i="1" dirty="0">
                            <a:solidFill>
                              <a:srgbClr val="FF9900"/>
                            </a:solidFill>
                            <a:latin typeface="Cambria Math" panose="02040503050406030204" pitchFamily="18" charset="0"/>
                          </a:rPr>
                          <m:t>1</m:t>
                        </m:r>
                      </m:sub>
                    </m:sSub>
                    <m:r>
                      <a:rPr lang="en-US" sz="3200" i="1" dirty="0">
                        <a:solidFill>
                          <a:srgbClr val="FF9900"/>
                        </a:solidFill>
                        <a:latin typeface="Cambria Math" panose="02040503050406030204" pitchFamily="18" charset="0"/>
                      </a:rPr>
                      <m:t>=</m:t>
                    </m:r>
                    <m:r>
                      <a:rPr lang="en-US" sz="3200" i="1" dirty="0" smtClean="0">
                        <a:solidFill>
                          <a:srgbClr val="FF9900"/>
                        </a:solidFill>
                        <a:latin typeface="Cambria Math" panose="02040503050406030204" pitchFamily="18" charset="0"/>
                        <a:ea typeface="Cambria Math" panose="02040503050406030204" pitchFamily="18" charset="0"/>
                      </a:rPr>
                      <m:t>∞</m:t>
                    </m:r>
                  </m:oMath>
                </a14:m>
                <a:r>
                  <a:rPr lang="en-GB" b="1" dirty="0">
                    <a:solidFill>
                      <a:srgbClr val="FF9900"/>
                    </a:solidFill>
                  </a:rPr>
                  <a:t> </a:t>
                </a:r>
                <a:r>
                  <a:rPr lang="en-GB" b="1" dirty="0">
                    <a:solidFill>
                      <a:srgbClr val="FF9900"/>
                    </a:solidFill>
                    <a:sym typeface="Wingdings" panose="05000000000000000000" pitchFamily="2" charset="2"/>
                  </a:rPr>
                  <a:t> </a:t>
                </a:r>
                <a14:m>
                  <m:oMath xmlns:m="http://schemas.openxmlformats.org/officeDocument/2006/math">
                    <m:sSub>
                      <m:sSubPr>
                        <m:ctrlPr>
                          <a:rPr lang="en-US" sz="3200" i="1" dirty="0">
                            <a:solidFill>
                              <a:srgbClr val="FF9900"/>
                            </a:solidFill>
                            <a:latin typeface="Cambria Math" panose="02040503050406030204" pitchFamily="18" charset="0"/>
                          </a:rPr>
                        </m:ctrlPr>
                      </m:sSubPr>
                      <m:e>
                        <m:r>
                          <a:rPr lang="en-US" sz="3200" i="1" dirty="0">
                            <a:solidFill>
                              <a:srgbClr val="FF9900"/>
                            </a:solidFill>
                            <a:latin typeface="Cambria Math" panose="02040503050406030204" pitchFamily="18" charset="0"/>
                          </a:rPr>
                          <m:t>𝑆</m:t>
                        </m:r>
                      </m:e>
                      <m:sub>
                        <m:r>
                          <a:rPr lang="en-US" sz="3200" i="1" dirty="0">
                            <a:solidFill>
                              <a:srgbClr val="FF9900"/>
                            </a:solidFill>
                            <a:latin typeface="Cambria Math" panose="02040503050406030204" pitchFamily="18" charset="0"/>
                          </a:rPr>
                          <m:t>2</m:t>
                        </m:r>
                      </m:sub>
                    </m:sSub>
                    <m:r>
                      <a:rPr lang="en-US" sz="3200" i="1" dirty="0">
                        <a:solidFill>
                          <a:srgbClr val="FF9900"/>
                        </a:solidFill>
                        <a:latin typeface="Cambria Math" panose="02040503050406030204" pitchFamily="18" charset="0"/>
                      </a:rPr>
                      <m:t>=</m:t>
                    </m:r>
                    <m:r>
                      <a:rPr lang="en-US" sz="3200" i="1" dirty="0">
                        <a:solidFill>
                          <a:srgbClr val="FF9900"/>
                        </a:solidFill>
                        <a:latin typeface="Cambria Math" panose="02040503050406030204" pitchFamily="18" charset="0"/>
                      </a:rPr>
                      <m:t>𝑓</m:t>
                    </m:r>
                  </m:oMath>
                </a14:m>
                <a:r>
                  <a:rPr lang="en-GB" b="1" dirty="0" smtClean="0">
                    <a:solidFill>
                      <a:srgbClr val="FF9900"/>
                    </a:solidFill>
                    <a:sym typeface="Wingdings" panose="05000000000000000000" pitchFamily="2" charset="2"/>
                  </a:rPr>
                  <a:t>  target at infinity, image in focal plane</a:t>
                </a:r>
                <a:endParaRPr lang="en-GB" b="1" dirty="0">
                  <a:solidFill>
                    <a:srgbClr val="FF9900"/>
                  </a:solidFill>
                </a:endParaRPr>
              </a:p>
              <a:p>
                <a:pPr marL="0" indent="0" eaLnBrk="1" hangingPunct="1">
                  <a:buNone/>
                </a:pPr>
                <a:endParaRPr lang="en-GB" b="1"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858125" cy="4784725"/>
              </a:xfrm>
              <a:blipFill>
                <a:blip r:embed="rId3"/>
                <a:stretch>
                  <a:fillRect l="-1552" t="-510" r="-465"/>
                </a:stretch>
              </a:blipFill>
            </p:spPr>
            <p:txBody>
              <a:bodyPr/>
              <a:lstStyle/>
              <a:p>
                <a:r>
                  <a:rPr lang="it-IT">
                    <a:noFill/>
                  </a:rPr>
                  <a:t> </a:t>
                </a:r>
              </a:p>
            </p:txBody>
          </p:sp>
        </mc:Fallback>
      </mc:AlternateContent>
    </p:spTree>
    <p:extLst>
      <p:ext uri="{BB962C8B-B14F-4D97-AF65-F5344CB8AC3E}">
        <p14:creationId xmlns:p14="http://schemas.microsoft.com/office/powerpoint/2010/main" val="179637885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What is a Telescope ?</a:t>
            </a:r>
          </a:p>
        </p:txBody>
      </p:sp>
      <p:sp>
        <p:nvSpPr>
          <p:cNvPr id="4099" name="Rectangle 3"/>
          <p:cNvSpPr>
            <a:spLocks noGrp="1" noChangeArrowheads="1"/>
          </p:cNvSpPr>
          <p:nvPr>
            <p:ph type="body" idx="1"/>
          </p:nvPr>
        </p:nvSpPr>
        <p:spPr>
          <a:xfrm>
            <a:off x="1116013" y="1341438"/>
            <a:ext cx="7704459" cy="4784725"/>
          </a:xfrm>
        </p:spPr>
        <p:txBody>
          <a:bodyPr/>
          <a:lstStyle/>
          <a:p>
            <a:pPr marL="0" indent="0" eaLnBrk="1" hangingPunct="1">
              <a:buNone/>
            </a:pPr>
            <a:r>
              <a:rPr lang="en-US" altLang="it-IT" b="1" dirty="0" smtClean="0"/>
              <a:t>An </a:t>
            </a:r>
            <a:r>
              <a:rPr lang="en-US" altLang="it-IT" b="1" dirty="0" smtClean="0">
                <a:solidFill>
                  <a:srgbClr val="FF9900"/>
                </a:solidFill>
              </a:rPr>
              <a:t>optical</a:t>
            </a:r>
            <a:r>
              <a:rPr lang="en-US" altLang="it-IT" b="1" dirty="0" smtClean="0"/>
              <a:t> instrument to see “far away” with a sufficient </a:t>
            </a:r>
            <a:r>
              <a:rPr lang="en-US" altLang="it-IT" b="1" dirty="0" smtClean="0">
                <a:solidFill>
                  <a:srgbClr val="FF9900"/>
                </a:solidFill>
              </a:rPr>
              <a:t>resolution</a:t>
            </a:r>
            <a:r>
              <a:rPr lang="en-US" altLang="it-IT" b="1" dirty="0" smtClean="0"/>
              <a:t> within a sufficient </a:t>
            </a:r>
            <a:r>
              <a:rPr lang="en-US" altLang="it-IT" b="1" dirty="0" smtClean="0">
                <a:solidFill>
                  <a:srgbClr val="FF9900"/>
                </a:solidFill>
              </a:rPr>
              <a:t>field of view</a:t>
            </a:r>
            <a:r>
              <a:rPr lang="en-US" altLang="it-IT" b="1" dirty="0" smtClean="0"/>
              <a:t>…</a:t>
            </a:r>
          </a:p>
        </p:txBody>
      </p:sp>
    </p:spTree>
    <p:extLst>
      <p:ext uri="{BB962C8B-B14F-4D97-AF65-F5344CB8AC3E}">
        <p14:creationId xmlns:p14="http://schemas.microsoft.com/office/powerpoint/2010/main" val="82453970"/>
      </p:ext>
    </p:extLst>
  </p:cSld>
  <p:clrMapOvr>
    <a:masterClrMapping/>
  </p:clrMapOvr>
  <p:transition advTm="4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1" name="Rectangle 40"/>
          <p:cNvSpPr/>
          <p:nvPr/>
        </p:nvSpPr>
        <p:spPr>
          <a:xfrm>
            <a:off x="251521" y="1638118"/>
            <a:ext cx="3316980"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operation – infinite distance</a:t>
            </a:r>
          </a:p>
        </p:txBody>
      </p:sp>
      <mc:AlternateContent xmlns:mc="http://schemas.openxmlformats.org/markup-compatibility/2006" xmlns:a14="http://schemas.microsoft.com/office/drawing/2010/main">
        <mc:Choice Requires="a14">
          <p:sp>
            <p:nvSpPr>
              <p:cNvPr id="13" name="TextBox 12"/>
              <p:cNvSpPr txBox="1"/>
              <p:nvPr/>
            </p:nvSpPr>
            <p:spPr>
              <a:xfrm>
                <a:off x="6253236" y="212001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53236" y="2120018"/>
                <a:ext cx="434157" cy="461665"/>
              </a:xfrm>
              <a:prstGeom prst="rect">
                <a:avLst/>
              </a:prstGeom>
              <a:blipFill>
                <a:blip r:embed="rId4"/>
                <a:stretch>
                  <a:fillRect l="-11268" b="-1973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25181" y="210957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25181" y="2109578"/>
                <a:ext cx="434157" cy="461665"/>
              </a:xfrm>
              <a:prstGeom prst="rect">
                <a:avLst/>
              </a:prstGeom>
              <a:blipFill>
                <a:blip r:embed="rId5"/>
                <a:stretch>
                  <a:fillRect l="-11268" b="-19737"/>
                </a:stretch>
              </a:blipFill>
            </p:spPr>
            <p:txBody>
              <a:bodyPr/>
              <a:lstStyle/>
              <a:p>
                <a:r>
                  <a:rPr lang="it-IT">
                    <a:noFill/>
                  </a:rPr>
                  <a:t> </a:t>
                </a:r>
              </a:p>
            </p:txBody>
          </p:sp>
        </mc:Fallback>
      </mc:AlternateContent>
      <p:sp>
        <p:nvSpPr>
          <p:cNvPr id="36" name="Rectangle 35"/>
          <p:cNvSpPr/>
          <p:nvPr/>
        </p:nvSpPr>
        <p:spPr>
          <a:xfrm>
            <a:off x="7524327" y="1628800"/>
            <a:ext cx="1538359"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p:cNvGrpSpPr/>
          <p:nvPr/>
        </p:nvGrpSpPr>
        <p:grpSpPr>
          <a:xfrm>
            <a:off x="251520" y="2936626"/>
            <a:ext cx="8270850" cy="2076550"/>
            <a:chOff x="251520" y="2936626"/>
            <a:chExt cx="8270850" cy="2076550"/>
          </a:xfrm>
        </p:grpSpPr>
        <p:sp>
          <p:nvSpPr>
            <p:cNvPr id="9" name="Oval 8"/>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Connector 6"/>
            <p:cNvCxnSpPr/>
            <p:nvPr/>
          </p:nvCxnSpPr>
          <p:spPr>
            <a:xfrm>
              <a:off x="299718" y="2936626"/>
              <a:ext cx="5232196" cy="10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3528" y="5013176"/>
              <a:ext cx="52083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520" y="4028874"/>
              <a:ext cx="7920880" cy="131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531914" y="3407516"/>
              <a:ext cx="2990456" cy="1605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531914" y="2947102"/>
              <a:ext cx="2926286" cy="17153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51520" y="2947099"/>
            <a:ext cx="8206680" cy="2558451"/>
            <a:chOff x="251520" y="2947099"/>
            <a:chExt cx="8206680" cy="2558451"/>
          </a:xfrm>
        </p:grpSpPr>
        <p:cxnSp>
          <p:nvCxnSpPr>
            <p:cNvPr id="28" name="Straight Connector 27"/>
            <p:cNvCxnSpPr/>
            <p:nvPr/>
          </p:nvCxnSpPr>
          <p:spPr>
            <a:xfrm flipV="1">
              <a:off x="299718" y="2947099"/>
              <a:ext cx="5232196" cy="48190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3528" y="5013176"/>
              <a:ext cx="5208386" cy="49237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531914" y="3212976"/>
              <a:ext cx="2856510" cy="18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531914" y="2947100"/>
              <a:ext cx="2926286" cy="15021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51520" y="3779688"/>
              <a:ext cx="8172400" cy="7547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947670" y="2115433"/>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7" name="Oval 46"/>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 48"/>
          <p:cNvSpPr/>
          <p:nvPr/>
        </p:nvSpPr>
        <p:spPr>
          <a:xfrm>
            <a:off x="7288545" y="3786705"/>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TextBox 32"/>
              <p:cNvSpPr txBox="1"/>
              <p:nvPr/>
            </p:nvSpPr>
            <p:spPr>
              <a:xfrm>
                <a:off x="309856" y="2408111"/>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09856" y="2408111"/>
                <a:ext cx="835486" cy="584775"/>
              </a:xfrm>
              <a:prstGeom prst="rect">
                <a:avLst/>
              </a:prstGeom>
              <a:blipFill>
                <a:blip r:embed="rId6"/>
                <a:stretch>
                  <a:fillRect l="-11679" b="-19792"/>
                </a:stretch>
              </a:blipFill>
            </p:spPr>
            <p:txBody>
              <a:bodyPr/>
              <a:lstStyle/>
              <a:p>
                <a:r>
                  <a:rPr lang="it-IT">
                    <a:noFill/>
                  </a:rPr>
                  <a:t> </a:t>
                </a:r>
              </a:p>
            </p:txBody>
          </p:sp>
        </mc:Fallback>
      </mc:AlternateContent>
      <p:sp>
        <p:nvSpPr>
          <p:cNvPr id="34" name="TextBox 33"/>
          <p:cNvSpPr txBox="1"/>
          <p:nvPr/>
        </p:nvSpPr>
        <p:spPr>
          <a:xfrm>
            <a:off x="6671322" y="3279095"/>
            <a:ext cx="1423788"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point</a:t>
            </a:r>
            <a:endParaRPr lang="it-IT" dirty="0">
              <a:solidFill>
                <a:srgbClr val="FF0000"/>
              </a:solidFill>
              <a:latin typeface="Arial Narrow" panose="020B0606020202030204" pitchFamily="34" charset="0"/>
            </a:endParaRPr>
          </a:p>
        </p:txBody>
      </p:sp>
      <p:sp>
        <p:nvSpPr>
          <p:cNvPr id="35" name="TextBox 34"/>
          <p:cNvSpPr txBox="1"/>
          <p:nvPr/>
        </p:nvSpPr>
        <p:spPr>
          <a:xfrm>
            <a:off x="4837871" y="3349636"/>
            <a:ext cx="1508746"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Lens center</a:t>
            </a:r>
            <a:endParaRPr lang="it-IT" dirty="0">
              <a:solidFill>
                <a:srgbClr val="FF000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rot="21233769">
                <a:off x="516522" y="3292632"/>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rot="21233769">
                <a:off x="516522" y="3292632"/>
                <a:ext cx="835486" cy="584775"/>
              </a:xfrm>
              <a:prstGeom prst="rect">
                <a:avLst/>
              </a:prstGeom>
              <a:blipFill>
                <a:blip r:embed="rId7"/>
                <a:stretch>
                  <a:fillRect l="-9524" b="-180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64415" y="2822741"/>
                <a:ext cx="5205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it-IT" sz="3200" i="1"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𝜃</m:t>
                      </m:r>
                    </m:oMath>
                  </m:oMathPara>
                </a14:m>
                <a:endParaRPr lang="it-IT" dirty="0">
                  <a:solidFill>
                    <a:srgbClr val="7030A0"/>
                  </a:solidFill>
                  <a:latin typeface="Arial Narrow" panose="020B060602020203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64415" y="2822741"/>
                <a:ext cx="520527" cy="584775"/>
              </a:xfrm>
              <a:prstGeom prst="rect">
                <a:avLst/>
              </a:prstGeom>
              <a:blipFill>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832182079"/>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animBg="1"/>
      <p:bldP spid="34" grpId="0"/>
      <p:bldP spid="35" grpId="0"/>
      <p:bldP spid="38"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1" name="Rectangle 40"/>
          <p:cNvSpPr/>
          <p:nvPr/>
        </p:nvSpPr>
        <p:spPr>
          <a:xfrm>
            <a:off x="251521" y="1638118"/>
            <a:ext cx="3316980"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 operation – infinite distance</a:t>
            </a:r>
          </a:p>
        </p:txBody>
      </p:sp>
      <mc:AlternateContent xmlns:mc="http://schemas.openxmlformats.org/markup-compatibility/2006" xmlns:a14="http://schemas.microsoft.com/office/drawing/2010/main">
        <mc:Choice Requires="a14">
          <p:sp>
            <p:nvSpPr>
              <p:cNvPr id="13" name="TextBox 12"/>
              <p:cNvSpPr txBox="1"/>
              <p:nvPr/>
            </p:nvSpPr>
            <p:spPr>
              <a:xfrm>
                <a:off x="6253236" y="212001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53236" y="2120018"/>
                <a:ext cx="434157" cy="461665"/>
              </a:xfrm>
              <a:prstGeom prst="rect">
                <a:avLst/>
              </a:prstGeom>
              <a:blipFill>
                <a:blip r:embed="rId4"/>
                <a:stretch>
                  <a:fillRect l="-11268" b="-1973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25181" y="210957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25181" y="2109578"/>
                <a:ext cx="434157" cy="461665"/>
              </a:xfrm>
              <a:prstGeom prst="rect">
                <a:avLst/>
              </a:prstGeom>
              <a:blipFill>
                <a:blip r:embed="rId5"/>
                <a:stretch>
                  <a:fillRect l="-11268" b="-19737"/>
                </a:stretch>
              </a:blipFill>
            </p:spPr>
            <p:txBody>
              <a:bodyPr/>
              <a:lstStyle/>
              <a:p>
                <a:r>
                  <a:rPr lang="it-IT">
                    <a:noFill/>
                  </a:rPr>
                  <a:t> </a:t>
                </a:r>
              </a:p>
            </p:txBody>
          </p:sp>
        </mc:Fallback>
      </mc:AlternateContent>
      <p:sp>
        <p:nvSpPr>
          <p:cNvPr id="36" name="Rectangle 35"/>
          <p:cNvSpPr/>
          <p:nvPr/>
        </p:nvSpPr>
        <p:spPr>
          <a:xfrm>
            <a:off x="7524327" y="1628800"/>
            <a:ext cx="1538359"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Straight Connector 17"/>
          <p:cNvCxnSpPr/>
          <p:nvPr/>
        </p:nvCxnSpPr>
        <p:spPr>
          <a:xfrm flipV="1">
            <a:off x="251520" y="4028874"/>
            <a:ext cx="8424168" cy="131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48171" y="3757594"/>
            <a:ext cx="8212261" cy="78423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947670" y="2115433"/>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6" name="Oval 45"/>
          <p:cNvSpPr/>
          <p:nvPr/>
        </p:nvSpPr>
        <p:spPr>
          <a:xfrm>
            <a:off x="3638277"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 48"/>
          <p:cNvSpPr/>
          <p:nvPr/>
        </p:nvSpPr>
        <p:spPr>
          <a:xfrm>
            <a:off x="7288545" y="3786705"/>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TextBox 32"/>
              <p:cNvSpPr txBox="1"/>
              <p:nvPr/>
            </p:nvSpPr>
            <p:spPr>
              <a:xfrm>
                <a:off x="309856" y="3501118"/>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09856" y="3501118"/>
                <a:ext cx="835486" cy="584775"/>
              </a:xfrm>
              <a:prstGeom prst="rect">
                <a:avLst/>
              </a:prstGeom>
              <a:blipFill>
                <a:blip r:embed="rId6"/>
                <a:stretch>
                  <a:fillRect l="-11679" b="-19792"/>
                </a:stretch>
              </a:blipFill>
            </p:spPr>
            <p:txBody>
              <a:bodyPr/>
              <a:lstStyle/>
              <a:p>
                <a:r>
                  <a:rPr lang="it-IT">
                    <a:noFill/>
                  </a:rPr>
                  <a:t> </a:t>
                </a:r>
              </a:p>
            </p:txBody>
          </p:sp>
        </mc:Fallback>
      </mc:AlternateContent>
      <p:sp>
        <p:nvSpPr>
          <p:cNvPr id="35" name="TextBox 34"/>
          <p:cNvSpPr txBox="1"/>
          <p:nvPr/>
        </p:nvSpPr>
        <p:spPr>
          <a:xfrm>
            <a:off x="4837871" y="3349636"/>
            <a:ext cx="1508746"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Lens center</a:t>
            </a:r>
            <a:endParaRPr lang="it-IT" dirty="0">
              <a:solidFill>
                <a:srgbClr val="FF000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rot="21233769">
                <a:off x="516522" y="4385639"/>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rot="21233769">
                <a:off x="516522" y="4385639"/>
                <a:ext cx="835486" cy="584775"/>
              </a:xfrm>
              <a:prstGeom prst="rect">
                <a:avLst/>
              </a:prstGeom>
              <a:blipFill>
                <a:blip r:embed="rId7"/>
                <a:stretch>
                  <a:fillRect l="-9524" b="-180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190242" y="3949665"/>
                <a:ext cx="5205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it-IT"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oMath>
                  </m:oMathPara>
                </a14:m>
                <a:endParaRPr lang="it-IT" dirty="0">
                  <a:solidFill>
                    <a:srgbClr val="FF3300"/>
                  </a:solidFill>
                  <a:latin typeface="Arial Narrow" panose="020B060602020203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190242" y="3949665"/>
                <a:ext cx="520527" cy="584775"/>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416782" y="3328265"/>
                <a:ext cx="527900"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oMath>
                  </m:oMathPara>
                </a14:m>
                <a:endParaRPr lang="it-IT" dirty="0">
                  <a:solidFill>
                    <a:srgbClr val="FF3300"/>
                  </a:solidFill>
                  <a:latin typeface="Arial Narrow" panose="020B060602020203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416782" y="3328265"/>
                <a:ext cx="527900" cy="584775"/>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307465" y="4932799"/>
                <a:ext cx="3656770" cy="584775"/>
              </a:xfrm>
              <a:prstGeom prst="rect">
                <a:avLst/>
              </a:prstGeom>
              <a:noFill/>
            </p:spPr>
            <p:txBody>
              <a:bodyPr wrap="none" rtlCol="0">
                <a:spAutoFit/>
              </a:bodyPr>
              <a:lstStyle/>
              <a:p>
                <a:pPr algn="ctr"/>
                <a14:m>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r>
                      <a:rPr lang="en-US" sz="320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func>
                      <m:funcPr>
                        <m:ctrlP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uncPr>
                      <m:fName>
                        <m:r>
                          <m:rPr>
                            <m:sty m:val="p"/>
                          </m:rPr>
                          <a:rPr lang="en-US" sz="3200" b="0" i="0"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tg</m:t>
                        </m:r>
                      </m:fName>
                      <m:e>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func>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r>
                      <a:rPr lang="en-US" sz="320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oMath>
                </a14:m>
                <a:r>
                  <a:rPr lang="en-US" sz="3200" dirty="0">
                    <a:solidFill>
                      <a:srgbClr val="FF3300"/>
                    </a:solidFill>
                    <a:ea typeface="Cambria Math" panose="02040503050406030204" pitchFamily="18" charset="0"/>
                    <a:sym typeface="Wingdings" panose="05000000000000000000" pitchFamily="2" charset="2"/>
                  </a:rPr>
                  <a:t> </a:t>
                </a:r>
                <a14:m>
                  <m:oMath xmlns:m="http://schemas.openxmlformats.org/officeDocument/2006/math">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oMath>
                </a14:m>
                <a:endParaRPr lang="it-IT" dirty="0">
                  <a:solidFill>
                    <a:srgbClr val="FF3300"/>
                  </a:solidFill>
                  <a:latin typeface="Arial Narrow" panose="020B060602020203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307465" y="4932799"/>
                <a:ext cx="3656770" cy="584775"/>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338083" y="3571834"/>
                <a:ext cx="5205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it-IT"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oMath>
                  </m:oMathPara>
                </a14:m>
                <a:endParaRPr lang="it-IT" dirty="0">
                  <a:solidFill>
                    <a:srgbClr val="FF3300"/>
                  </a:solidFill>
                  <a:latin typeface="Arial Narrow" panose="020B060602020203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8338083" y="3571834"/>
                <a:ext cx="520527" cy="584775"/>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943333004"/>
      </p:ext>
    </p:extLst>
  </p:cSld>
  <p:clrMapOvr>
    <a:masterClrMapping/>
  </p:clrMapOvr>
  <p:transition advTm="4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Lens operation – infinite distance</a:t>
            </a:r>
            <a:endParaRPr lang="en-US" altLang="it-IT" dirty="0" smtClean="0"/>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1116013" y="1412776"/>
                <a:ext cx="7704459" cy="4713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sz="3200" b="1" kern="0" dirty="0" smtClean="0">
                    <a:cs typeface="Arial" panose="020B0604020202020204" pitchFamily="34" charset="0"/>
                  </a:rPr>
                  <a:t>Position on detector surface of targets located at infinite distance is proportional to incident light beam angle</a:t>
                </a:r>
              </a:p>
              <a:p>
                <a:pPr marL="0" indent="0" eaLnBrk="1" hangingPunct="1">
                  <a:buFontTx/>
                  <a:buNone/>
                </a:pPr>
                <a:endParaRPr lang="en-US" sz="3200" b="1" kern="0" dirty="0" smtClean="0">
                  <a:cs typeface="Arial" panose="020B0604020202020204" pitchFamily="34" charset="0"/>
                </a:endParaRPr>
              </a:p>
              <a:p>
                <a:pPr marL="0" indent="0" eaLnBrk="1" hangingPunct="1">
                  <a:buFontTx/>
                  <a:buNone/>
                </a:pPr>
                <a14:m>
                  <m:oMathPara xmlns:m="http://schemas.openxmlformats.org/officeDocument/2006/math">
                    <m:oMathParaPr>
                      <m:jc m:val="centerGroup"/>
                    </m:oMathParaPr>
                    <m:oMath xmlns:m="http://schemas.openxmlformats.org/officeDocument/2006/math">
                      <m:r>
                        <a:rPr lang="en-US" sz="4000" i="1" smtClean="0">
                          <a:solidFill>
                            <a:srgbClr val="00FF00"/>
                          </a:solidFill>
                          <a:latin typeface="Cambria Math" panose="02040503050406030204" pitchFamily="18" charset="0"/>
                          <a:ea typeface="Cambria Math" panose="02040503050406030204" pitchFamily="18" charset="0"/>
                          <a:sym typeface="Wingdings" panose="05000000000000000000" pitchFamily="2" charset="2"/>
                        </a:rPr>
                        <m:t>𝑑</m:t>
                      </m:r>
                      <m:r>
                        <a:rPr lang="en-US" sz="4000" i="1" smtClean="0">
                          <a:solidFill>
                            <a:srgbClr val="00FF00"/>
                          </a:solidFill>
                          <a:latin typeface="Cambria Math" panose="02040503050406030204" pitchFamily="18" charset="0"/>
                          <a:ea typeface="Cambria Math" panose="02040503050406030204" pitchFamily="18" charset="0"/>
                          <a:sym typeface="Wingdings" panose="05000000000000000000" pitchFamily="2" charset="2"/>
                        </a:rPr>
                        <m:t>=</m:t>
                      </m:r>
                      <m:r>
                        <a:rPr lang="en-US" sz="4000" i="1" smtClean="0">
                          <a:solidFill>
                            <a:srgbClr val="00FF00"/>
                          </a:solidFill>
                          <a:latin typeface="Cambria Math" panose="02040503050406030204" pitchFamily="18" charset="0"/>
                          <a:ea typeface="Cambria Math" panose="02040503050406030204" pitchFamily="18" charset="0"/>
                          <a:sym typeface="Wingdings" panose="05000000000000000000" pitchFamily="2" charset="2"/>
                        </a:rPr>
                        <m:t>𝑓</m:t>
                      </m:r>
                      <m:r>
                        <a:rPr lang="en-US" sz="4000">
                          <a:solidFill>
                            <a:srgbClr val="00FF00"/>
                          </a:solidFill>
                          <a:latin typeface="Cambria Math" panose="02040503050406030204" pitchFamily="18" charset="0"/>
                          <a:ea typeface="Cambria Math" panose="02040503050406030204" pitchFamily="18" charset="0"/>
                          <a:sym typeface="Wingdings" panose="05000000000000000000" pitchFamily="2" charset="2"/>
                        </a:rPr>
                        <m:t>∗</m:t>
                      </m:r>
                      <m:func>
                        <m:funcPr>
                          <m:ctrlP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ctrlPr>
                        </m:funcPr>
                        <m:fName>
                          <m:r>
                            <m:rPr>
                              <m:sty m:val="p"/>
                            </m:rPr>
                            <a:rPr lang="en-US" sz="4000">
                              <a:solidFill>
                                <a:srgbClr val="00FF00"/>
                              </a:solidFill>
                              <a:latin typeface="Cambria Math" panose="02040503050406030204" pitchFamily="18" charset="0"/>
                              <a:ea typeface="Cambria Math" panose="02040503050406030204" pitchFamily="18" charset="0"/>
                              <a:sym typeface="Wingdings" panose="05000000000000000000" pitchFamily="2" charset="2"/>
                            </a:rPr>
                            <m:t>tg</m:t>
                          </m:r>
                        </m:fName>
                        <m:e>
                          <m: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t>𝜃</m:t>
                          </m:r>
                        </m:e>
                      </m:func>
                      <m: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t>≈</m:t>
                      </m:r>
                      <m: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t>𝑓</m:t>
                      </m:r>
                      <m:r>
                        <a:rPr lang="en-US" sz="4000">
                          <a:solidFill>
                            <a:srgbClr val="00FF00"/>
                          </a:solidFill>
                          <a:latin typeface="Cambria Math" panose="02040503050406030204" pitchFamily="18" charset="0"/>
                          <a:ea typeface="Cambria Math" panose="02040503050406030204" pitchFamily="18" charset="0"/>
                          <a:sym typeface="Wingdings" panose="05000000000000000000" pitchFamily="2" charset="2"/>
                        </a:rPr>
                        <m:t>∗</m:t>
                      </m:r>
                      <m: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t>𝜃</m:t>
                      </m:r>
                    </m:oMath>
                  </m:oMathPara>
                </a14:m>
                <a:endParaRPr lang="en-US" sz="3200" b="1" kern="0" dirty="0" smtClean="0">
                  <a:cs typeface="Arial" panose="020B0604020202020204" pitchFamily="34" charset="0"/>
                </a:endParaRPr>
              </a:p>
              <a:p>
                <a:pPr marL="0" indent="0" eaLnBrk="1" hangingPunct="1">
                  <a:buFontTx/>
                  <a:buNone/>
                </a:pPr>
                <a:endParaRPr lang="en-GB" kern="0" dirty="0" smtClean="0"/>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1116013" y="1412776"/>
                <a:ext cx="7704459" cy="4713387"/>
              </a:xfrm>
              <a:prstGeom prst="rect">
                <a:avLst/>
              </a:prstGeom>
              <a:blipFill>
                <a:blip r:embed="rId3"/>
                <a:stretch>
                  <a:fillRect l="-1978" t="-1682" r="-24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1648457303"/>
      </p:ext>
    </p:extLst>
  </p:cSld>
  <p:clrMapOvr>
    <a:masterClrMapping/>
  </p:clrMapOvr>
  <p:transition advTm="4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Earth (Moon) images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p:sp>
        <p:nvSpPr>
          <p:cNvPr id="4" name="Oval 3"/>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Connector 26"/>
          <p:cNvCxnSpPr>
            <a:stCxn id="4" idx="4"/>
          </p:cNvCxnSpPr>
          <p:nvPr/>
        </p:nvCxnSpPr>
        <p:spPr>
          <a:xfrm flipH="1">
            <a:off x="4715322" y="2043807"/>
            <a:ext cx="144016"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4"/>
            <a:endCxn id="31" idx="0"/>
          </p:cNvCxnSpPr>
          <p:nvPr/>
        </p:nvCxnSpPr>
        <p:spPr>
          <a:xfrm>
            <a:off x="4859338" y="2043807"/>
            <a:ext cx="72702"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44008" y="3573016"/>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 30"/>
          <p:cNvSpPr/>
          <p:nvPr/>
        </p:nvSpPr>
        <p:spPr>
          <a:xfrm>
            <a:off x="4860032" y="3573016"/>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3" name="Rectangle 12"/>
              <p:cNvSpPr/>
              <p:nvPr/>
            </p:nvSpPr>
            <p:spPr>
              <a:xfrm>
                <a:off x="5336469" y="1526073"/>
                <a:ext cx="280076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panose="02040503050406030204" pitchFamily="18" charset="0"/>
                        </a:rPr>
                        <m:t>𝑫</m:t>
                      </m:r>
                      <m:r>
                        <a:rPr lang="en-US" sz="3600" b="1" i="1">
                          <a:solidFill>
                            <a:srgbClr val="FFFF00"/>
                          </a:solidFill>
                          <a:latin typeface="Cambria Math" panose="02040503050406030204" pitchFamily="18" charset="0"/>
                        </a:rPr>
                        <m:t>=</m:t>
                      </m:r>
                      <m:r>
                        <a:rPr lang="en-US" sz="3600" b="1" i="1">
                          <a:solidFill>
                            <a:srgbClr val="FFFF00"/>
                          </a:solidFill>
                          <a:latin typeface="Cambria Math" panose="02040503050406030204" pitchFamily="18" charset="0"/>
                        </a:rPr>
                        <m:t>𝑯</m:t>
                      </m:r>
                      <m:r>
                        <a:rPr lang="en-US" sz="3600" b="1" i="1">
                          <a:solidFill>
                            <a:srgbClr val="FFFF00"/>
                          </a:solidFill>
                          <a:latin typeface="Cambria Math" panose="02040503050406030204" pitchFamily="18" charset="0"/>
                        </a:rPr>
                        <m:t>∗</m:t>
                      </m:r>
                      <m:func>
                        <m:funcPr>
                          <m:ctrlPr>
                            <a:rPr lang="en-US" sz="3600" b="1" i="1" smtClean="0">
                              <a:solidFill>
                                <a:srgbClr val="FFFF00"/>
                              </a:solidFill>
                              <a:latin typeface="Cambria Math" panose="02040503050406030204" pitchFamily="18" charset="0"/>
                            </a:rPr>
                          </m:ctrlPr>
                        </m:funcPr>
                        <m:fName>
                          <m:r>
                            <m:rPr>
                              <m:sty m:val="p"/>
                            </m:rPr>
                            <a:rPr lang="en-US" sz="3600" b="0" i="0" smtClean="0">
                              <a:solidFill>
                                <a:srgbClr val="FFFF00"/>
                              </a:solidFill>
                              <a:latin typeface="Cambria Math" panose="02040503050406030204" pitchFamily="18" charset="0"/>
                            </a:rPr>
                            <m:t>tg</m:t>
                          </m:r>
                        </m:fName>
                        <m:e>
                          <m:r>
                            <a:rPr lang="en-US" sz="3600" b="1" i="1">
                              <a:solidFill>
                                <a:srgbClr val="FFFF00"/>
                              </a:solidFill>
                              <a:latin typeface="Cambria Math" panose="02040503050406030204" pitchFamily="18" charset="0"/>
                              <a:ea typeface="Cambria Math" panose="02040503050406030204" pitchFamily="18" charset="0"/>
                            </a:rPr>
                            <m:t>𝜽</m:t>
                          </m:r>
                        </m:e>
                      </m:func>
                    </m:oMath>
                  </m:oMathPara>
                </a14:m>
                <a:endParaRPr lang="it-IT" sz="3600" dirty="0">
                  <a:solidFill>
                    <a:srgbClr val="FFFF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5336469" y="1526073"/>
                <a:ext cx="2800767" cy="64633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293626" y="2408509"/>
                <a:ext cx="5084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panose="02040503050406030204" pitchFamily="18" charset="0"/>
                          <a:ea typeface="Cambria Math" panose="02040503050406030204" pitchFamily="18" charset="0"/>
                        </a:rPr>
                        <m:t>𝜽</m:t>
                      </m:r>
                    </m:oMath>
                  </m:oMathPara>
                </a14:m>
                <a:endParaRPr lang="it-IT" sz="2800" dirty="0">
                  <a:solidFill>
                    <a:srgbClr val="FFFF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4293626" y="2408509"/>
                <a:ext cx="508473" cy="52322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4894149" y="3653463"/>
                <a:ext cx="5533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panose="02040503050406030204" pitchFamily="18" charset="0"/>
                        </a:rPr>
                        <m:t>𝑫</m:t>
                      </m:r>
                    </m:oMath>
                  </m:oMathPara>
                </a14:m>
                <a:endParaRPr lang="it-IT" sz="2800" dirty="0">
                  <a:solidFill>
                    <a:srgbClr val="FFFF00"/>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4894149" y="3653463"/>
                <a:ext cx="553357" cy="52322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4930652" y="2211549"/>
                <a:ext cx="5677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panose="02040503050406030204" pitchFamily="18" charset="0"/>
                        </a:rPr>
                        <m:t>𝑯</m:t>
                      </m:r>
                    </m:oMath>
                  </m:oMathPara>
                </a14:m>
                <a:endParaRPr lang="it-IT" sz="2800" dirty="0">
                  <a:solidFill>
                    <a:srgbClr val="FFFF00"/>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4930652" y="2211549"/>
                <a:ext cx="567783" cy="523220"/>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99592" y="1708368"/>
                <a:ext cx="2896306" cy="12413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3600" b="1" i="1" smtClean="0">
                              <a:solidFill>
                                <a:srgbClr val="00FF00"/>
                              </a:solidFill>
                              <a:latin typeface="Cambria Math" panose="02040503050406030204" pitchFamily="18" charset="0"/>
                            </a:rPr>
                          </m:ctrlPr>
                        </m:funcPr>
                        <m:fName>
                          <m:r>
                            <m:rPr>
                              <m:sty m:val="p"/>
                            </m:rPr>
                            <a:rPr lang="en-US" sz="3600" b="0" i="0" smtClean="0">
                              <a:solidFill>
                                <a:srgbClr val="00FF00"/>
                              </a:solidFill>
                              <a:latin typeface="Cambria Math" panose="02040503050406030204" pitchFamily="18" charset="0"/>
                            </a:rPr>
                            <m:t>tg</m:t>
                          </m:r>
                        </m:fName>
                        <m:e>
                          <m:r>
                            <a:rPr lang="en-US" sz="3600" b="1" i="1">
                              <a:solidFill>
                                <a:srgbClr val="00FF00"/>
                              </a:solidFill>
                              <a:latin typeface="Cambria Math" panose="02040503050406030204" pitchFamily="18" charset="0"/>
                              <a:ea typeface="Cambria Math" panose="02040503050406030204" pitchFamily="18" charset="0"/>
                            </a:rPr>
                            <m:t>𝜽</m:t>
                          </m:r>
                        </m:e>
                      </m:func>
                      <m:r>
                        <a:rPr lang="en-US" sz="3600" b="0" i="0" smtClean="0">
                          <a:solidFill>
                            <a:srgbClr val="00FF00"/>
                          </a:solidFill>
                          <a:latin typeface="Cambria Math" panose="02040503050406030204" pitchFamily="18" charset="0"/>
                        </a:rPr>
                        <m:t>=</m:t>
                      </m:r>
                      <m:f>
                        <m:fPr>
                          <m:ctrlPr>
                            <a:rPr lang="en-US" sz="3600" b="0" i="1" smtClean="0">
                              <a:solidFill>
                                <a:srgbClr val="00FF00"/>
                              </a:solidFill>
                              <a:latin typeface="Cambria Math" panose="02040503050406030204" pitchFamily="18" charset="0"/>
                            </a:rPr>
                          </m:ctrlPr>
                        </m:fPr>
                        <m:num>
                          <m:r>
                            <a:rPr lang="en-US" sz="3600" b="0" i="1" smtClean="0">
                              <a:solidFill>
                                <a:srgbClr val="00FF00"/>
                              </a:solidFill>
                              <a:latin typeface="Cambria Math" panose="02040503050406030204" pitchFamily="18" charset="0"/>
                            </a:rPr>
                            <m:t>𝐷</m:t>
                          </m:r>
                        </m:num>
                        <m:den>
                          <m:r>
                            <a:rPr lang="en-US" sz="3600" b="0" i="1" smtClean="0">
                              <a:solidFill>
                                <a:srgbClr val="00FF00"/>
                              </a:solidFill>
                              <a:latin typeface="Cambria Math" panose="02040503050406030204" pitchFamily="18" charset="0"/>
                            </a:rPr>
                            <m:t>𝐻</m:t>
                          </m:r>
                        </m:den>
                      </m:f>
                      <m:r>
                        <a:rPr lang="en-US" sz="3600">
                          <a:solidFill>
                            <a:srgbClr val="00FF00"/>
                          </a:solidFill>
                          <a:latin typeface="Cambria Math" panose="02040503050406030204" pitchFamily="18" charset="0"/>
                        </a:rPr>
                        <m:t>=</m:t>
                      </m:r>
                      <m:f>
                        <m:fPr>
                          <m:ctrlPr>
                            <a:rPr lang="en-US" sz="3600" i="1">
                              <a:solidFill>
                                <a:srgbClr val="00FF00"/>
                              </a:solidFill>
                              <a:latin typeface="Cambria Math" panose="02040503050406030204" pitchFamily="18" charset="0"/>
                            </a:rPr>
                          </m:ctrlPr>
                        </m:fPr>
                        <m:num>
                          <m:r>
                            <a:rPr lang="en-US" sz="3600" b="0" i="1" smtClean="0">
                              <a:solidFill>
                                <a:srgbClr val="00FF00"/>
                              </a:solidFill>
                              <a:latin typeface="Cambria Math" panose="02040503050406030204" pitchFamily="18" charset="0"/>
                            </a:rPr>
                            <m:t>𝑑</m:t>
                          </m:r>
                        </m:num>
                        <m:den>
                          <m:r>
                            <a:rPr lang="en-US" sz="3600" i="1" smtClean="0">
                              <a:solidFill>
                                <a:srgbClr val="00FF00"/>
                              </a:solidFill>
                              <a:latin typeface="Cambria Math" panose="02040503050406030204" pitchFamily="18" charset="0"/>
                            </a:rPr>
                            <m:t>𝑓</m:t>
                          </m:r>
                        </m:den>
                      </m:f>
                    </m:oMath>
                  </m:oMathPara>
                </a14:m>
                <a:endParaRPr lang="it-IT" sz="3600" dirty="0">
                  <a:solidFill>
                    <a:srgbClr val="00FF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899592" y="1708368"/>
                <a:ext cx="2896306" cy="1241302"/>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99592" y="3106665"/>
                <a:ext cx="2321276" cy="1141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panose="02040503050406030204" pitchFamily="18" charset="0"/>
                        </a:rPr>
                        <m:t>𝒅</m:t>
                      </m:r>
                      <m:r>
                        <a:rPr lang="en-US" sz="3600" b="1" i="1" smtClean="0">
                          <a:solidFill>
                            <a:srgbClr val="FF9900"/>
                          </a:solidFill>
                          <a:latin typeface="Cambria Math" panose="02040503050406030204" pitchFamily="18" charset="0"/>
                        </a:rPr>
                        <m:t>=</m:t>
                      </m:r>
                      <m:f>
                        <m:fPr>
                          <m:ctrlPr>
                            <a:rPr lang="en-US" sz="3600" b="0" i="1" smtClean="0">
                              <a:solidFill>
                                <a:srgbClr val="00FF00"/>
                              </a:solidFill>
                              <a:latin typeface="Cambria Math" panose="02040503050406030204" pitchFamily="18" charset="0"/>
                            </a:rPr>
                          </m:ctrlPr>
                        </m:fPr>
                        <m:num>
                          <m:r>
                            <a:rPr lang="en-US" sz="3600" b="0" i="1" smtClean="0">
                              <a:solidFill>
                                <a:srgbClr val="00FF00"/>
                              </a:solidFill>
                              <a:latin typeface="Cambria Math" panose="02040503050406030204" pitchFamily="18" charset="0"/>
                            </a:rPr>
                            <m:t>𝑓</m:t>
                          </m:r>
                        </m:num>
                        <m:den>
                          <m:r>
                            <a:rPr lang="en-US" sz="3600" b="0" i="1" smtClean="0">
                              <a:solidFill>
                                <a:srgbClr val="00FF00"/>
                              </a:solidFill>
                              <a:latin typeface="Cambria Math" panose="02040503050406030204" pitchFamily="18" charset="0"/>
                            </a:rPr>
                            <m:t>𝐻</m:t>
                          </m:r>
                        </m:den>
                      </m:f>
                      <m:r>
                        <a:rPr lang="en-US" sz="3600" b="0" i="1" smtClean="0">
                          <a:solidFill>
                            <a:srgbClr val="00FF00"/>
                          </a:solidFill>
                          <a:latin typeface="Cambria Math" panose="02040503050406030204" pitchFamily="18" charset="0"/>
                          <a:ea typeface="Cambria Math" panose="02040503050406030204" pitchFamily="18" charset="0"/>
                        </a:rPr>
                        <m:t>∗</m:t>
                      </m:r>
                      <m:r>
                        <a:rPr lang="en-US" sz="3600" i="1">
                          <a:solidFill>
                            <a:srgbClr val="FFFF00"/>
                          </a:solidFill>
                          <a:latin typeface="Cambria Math" panose="02040503050406030204" pitchFamily="18" charset="0"/>
                        </a:rPr>
                        <m:t>𝐷</m:t>
                      </m:r>
                    </m:oMath>
                  </m:oMathPara>
                </a14:m>
                <a:endParaRPr lang="it-IT" sz="3600" dirty="0">
                  <a:solidFill>
                    <a:srgbClr val="FF99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899592" y="3106665"/>
                <a:ext cx="2321276" cy="1141851"/>
              </a:xfrm>
              <a:prstGeom prst="rect">
                <a:avLst/>
              </a:prstGeom>
              <a:blipFill>
                <a:blip r:embed="rId10"/>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94503611"/>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Sky images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116013" y="2204864"/>
                <a:ext cx="2811091"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panose="02040503050406030204" pitchFamily="18" charset="0"/>
                        </a:rPr>
                        <m:t>𝒅</m:t>
                      </m:r>
                      <m:r>
                        <a:rPr lang="en-US" sz="3600" b="1" i="1" smtClean="0">
                          <a:solidFill>
                            <a:srgbClr val="FF9900"/>
                          </a:solidFill>
                          <a:latin typeface="Cambria Math" panose="02040503050406030204" pitchFamily="18" charset="0"/>
                        </a:rPr>
                        <m:t>=</m:t>
                      </m:r>
                      <m: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t>𝑓</m:t>
                      </m:r>
                      <m:r>
                        <a:rPr lang="en-US" sz="4000">
                          <a:solidFill>
                            <a:srgbClr val="00FF00"/>
                          </a:solidFill>
                          <a:latin typeface="Cambria Math" panose="02040503050406030204" pitchFamily="18" charset="0"/>
                          <a:ea typeface="Cambria Math" panose="02040503050406030204" pitchFamily="18" charset="0"/>
                          <a:sym typeface="Wingdings" panose="05000000000000000000" pitchFamily="2" charset="2"/>
                        </a:rPr>
                        <m:t>∗</m:t>
                      </m:r>
                      <m:func>
                        <m:funcPr>
                          <m:ctrlPr>
                            <a:rPr lang="en-US" sz="4000" i="1">
                              <a:solidFill>
                                <a:srgbClr val="00FF00"/>
                              </a:solidFill>
                              <a:latin typeface="Cambria Math" panose="02040503050406030204" pitchFamily="18" charset="0"/>
                              <a:ea typeface="Cambria Math" panose="02040503050406030204" pitchFamily="18" charset="0"/>
                              <a:sym typeface="Wingdings" panose="05000000000000000000" pitchFamily="2" charset="2"/>
                            </a:rPr>
                          </m:ctrlPr>
                        </m:funcPr>
                        <m:fName>
                          <m:r>
                            <m:rPr>
                              <m:sty m:val="p"/>
                            </m:rPr>
                            <a:rPr lang="en-US" sz="4000">
                              <a:solidFill>
                                <a:srgbClr val="00FF00"/>
                              </a:solidFill>
                              <a:latin typeface="Cambria Math" panose="02040503050406030204" pitchFamily="18" charset="0"/>
                              <a:ea typeface="Cambria Math" panose="02040503050406030204" pitchFamily="18" charset="0"/>
                              <a:sym typeface="Wingdings" panose="05000000000000000000" pitchFamily="2" charset="2"/>
                            </a:rPr>
                            <m:t>tg</m:t>
                          </m:r>
                        </m:fName>
                        <m:e>
                          <m:r>
                            <a:rPr lang="en-US" sz="4000" i="1" smtClean="0">
                              <a:solidFill>
                                <a:srgbClr val="FFFF00"/>
                              </a:solidFill>
                              <a:latin typeface="Cambria Math" panose="02040503050406030204" pitchFamily="18" charset="0"/>
                              <a:ea typeface="Cambria Math" panose="02040503050406030204" pitchFamily="18" charset="0"/>
                              <a:sym typeface="Wingdings" panose="05000000000000000000" pitchFamily="2" charset="2"/>
                            </a:rPr>
                            <m:t>𝜃</m:t>
                          </m:r>
                        </m:e>
                      </m:func>
                    </m:oMath>
                  </m:oMathPara>
                </a14:m>
                <a:endParaRPr lang="it-IT" sz="3600" dirty="0">
                  <a:solidFill>
                    <a:srgbClr val="FF99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1116013" y="2204864"/>
                <a:ext cx="2811091" cy="707886"/>
              </a:xfrm>
              <a:prstGeom prst="rect">
                <a:avLst/>
              </a:prstGeom>
              <a:blipFill>
                <a:blip r:embed="rId5"/>
                <a:stretch>
                  <a:fillRect/>
                </a:stretch>
              </a:blipFill>
            </p:spPr>
            <p:txBody>
              <a:bodyPr/>
              <a:lstStyle/>
              <a:p>
                <a:r>
                  <a:rPr lang="it-IT">
                    <a:noFill/>
                  </a:rPr>
                  <a:t> </a:t>
                </a:r>
              </a:p>
            </p:txBody>
          </p:sp>
        </mc:Fallback>
      </mc:AlternateContent>
      <p:sp>
        <p:nvSpPr>
          <p:cNvPr id="17" name="Oval 16"/>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8" name="Rectangle 17"/>
              <p:cNvSpPr/>
              <p:nvPr/>
            </p:nvSpPr>
            <p:spPr>
              <a:xfrm>
                <a:off x="5917530" y="1007326"/>
                <a:ext cx="60144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FF00"/>
                          </a:solidFill>
                          <a:latin typeface="Cambria Math" panose="02040503050406030204" pitchFamily="18" charset="0"/>
                          <a:ea typeface="Cambria Math" panose="02040503050406030204" pitchFamily="18" charset="0"/>
                        </a:rPr>
                        <m:t>𝜽</m:t>
                      </m:r>
                    </m:oMath>
                  </m:oMathPara>
                </a14:m>
                <a:endParaRPr lang="it-IT" sz="3600" dirty="0">
                  <a:solidFill>
                    <a:srgbClr val="FFFF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917530" y="1007326"/>
                <a:ext cx="601447" cy="646331"/>
              </a:xfrm>
              <a:prstGeom prst="rect">
                <a:avLst/>
              </a:prstGeom>
              <a:blipFill>
                <a:blip r:embed="rId6"/>
                <a:stretch>
                  <a:fillRect/>
                </a:stretch>
              </a:blipFill>
            </p:spPr>
            <p:txBody>
              <a:bodyPr/>
              <a:lstStyle/>
              <a:p>
                <a:r>
                  <a:rPr lang="it-IT">
                    <a:noFill/>
                  </a:rPr>
                  <a:t> </a:t>
                </a:r>
              </a:p>
            </p:txBody>
          </p:sp>
        </mc:Fallback>
      </mc:AlternateContent>
      <p:cxnSp>
        <p:nvCxnSpPr>
          <p:cNvPr id="19" name="Straight Connector 18"/>
          <p:cNvCxnSpPr>
            <a:stCxn id="17" idx="6"/>
            <a:endCxn id="21" idx="2"/>
          </p:cNvCxnSpPr>
          <p:nvPr/>
        </p:nvCxnSpPr>
        <p:spPr>
          <a:xfrm flipV="1">
            <a:off x="5003354" y="1035674"/>
            <a:ext cx="3240534" cy="86411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6"/>
          </p:cNvCxnSpPr>
          <p:nvPr/>
        </p:nvCxnSpPr>
        <p:spPr>
          <a:xfrm flipV="1">
            <a:off x="5003354" y="1268936"/>
            <a:ext cx="3254609" cy="63085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243888" y="963666"/>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 21"/>
          <p:cNvSpPr/>
          <p:nvPr/>
        </p:nvSpPr>
        <p:spPr>
          <a:xfrm>
            <a:off x="8257963" y="1151722"/>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20516189"/>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Refracting Telescope for eye</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endParaRPr lang="en-GB"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4" y="1341438"/>
            <a:ext cx="9211310" cy="4175794"/>
          </a:xfrm>
          <a:prstGeom prst="rect">
            <a:avLst/>
          </a:prstGeom>
        </p:spPr>
      </p:pic>
    </p:spTree>
    <p:extLst>
      <p:ext uri="{BB962C8B-B14F-4D97-AF65-F5344CB8AC3E}">
        <p14:creationId xmlns:p14="http://schemas.microsoft.com/office/powerpoint/2010/main" val="598104493"/>
      </p:ext>
    </p:extLst>
  </p:cSld>
  <p:clrMapOvr>
    <a:masterClrMapping/>
  </p:clrMapOvr>
  <p:transition advTm="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4" y="1341438"/>
            <a:ext cx="9211310" cy="4175794"/>
          </a:xfrm>
          <a:prstGeom prst="rect">
            <a:avLst/>
          </a:prstGeom>
        </p:spPr>
      </p:pic>
      <p:pic>
        <p:nvPicPr>
          <p:cNvPr id="3" name="Picture 2"/>
          <p:cNvPicPr>
            <a:picLocks noChangeAspect="1"/>
          </p:cNvPicPr>
          <p:nvPr/>
        </p:nvPicPr>
        <p:blipFill>
          <a:blip r:embed="rId4"/>
          <a:stretch>
            <a:fillRect/>
          </a:stretch>
        </p:blipFill>
        <p:spPr>
          <a:xfrm>
            <a:off x="7236295" y="1936173"/>
            <a:ext cx="1782461" cy="3102544"/>
          </a:xfrm>
          <a:prstGeom prst="rect">
            <a:avLst/>
          </a:prstGeom>
        </p:spPr>
      </p:pic>
      <p:cxnSp>
        <p:nvCxnSpPr>
          <p:cNvPr id="10" name="Straight Connector 9"/>
          <p:cNvCxnSpPr>
            <a:stCxn id="7" idx="2"/>
            <a:endCxn id="8" idx="6"/>
          </p:cNvCxnSpPr>
          <p:nvPr/>
        </p:nvCxnSpPr>
        <p:spPr>
          <a:xfrm flipH="1">
            <a:off x="7452320" y="2446946"/>
            <a:ext cx="717724" cy="8740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Refracting Telescope for space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738"/>
          <a:stretch/>
        </p:blipFill>
        <p:spPr>
          <a:xfrm>
            <a:off x="7225183" y="955316"/>
            <a:ext cx="1889721" cy="1491630"/>
          </a:xfrm>
          <a:prstGeom prst="rect">
            <a:avLst/>
          </a:prstGeom>
          <a:ln w="57150">
            <a:solidFill>
              <a:srgbClr val="FF0000"/>
            </a:solidFill>
          </a:ln>
        </p:spPr>
      </p:pic>
      <p:sp>
        <p:nvSpPr>
          <p:cNvPr id="8" name="Oval 7"/>
          <p:cNvSpPr/>
          <p:nvPr/>
        </p:nvSpPr>
        <p:spPr>
          <a:xfrm>
            <a:off x="6876256" y="2564904"/>
            <a:ext cx="576064"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4785790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Reflecting – Mirror Principle</a:t>
            </a:r>
          </a:p>
        </p:txBody>
      </p:sp>
      <p:pic>
        <p:nvPicPr>
          <p:cNvPr id="2" name="Picture 1"/>
          <p:cNvPicPr>
            <a:picLocks noChangeAspect="1"/>
          </p:cNvPicPr>
          <p:nvPr/>
        </p:nvPicPr>
        <p:blipFill>
          <a:blip r:embed="rId3"/>
          <a:stretch>
            <a:fillRect/>
          </a:stretch>
        </p:blipFill>
        <p:spPr>
          <a:xfrm>
            <a:off x="1749597" y="1340768"/>
            <a:ext cx="6219482" cy="4204996"/>
          </a:xfrm>
          <a:prstGeom prst="rect">
            <a:avLst/>
          </a:prstGeom>
        </p:spPr>
      </p:pic>
    </p:spTree>
    <p:extLst>
      <p:ext uri="{BB962C8B-B14F-4D97-AF65-F5344CB8AC3E}">
        <p14:creationId xmlns:p14="http://schemas.microsoft.com/office/powerpoint/2010/main" val="2879579962"/>
      </p:ext>
    </p:extLst>
  </p:cSld>
  <p:clrMapOvr>
    <a:masterClrMapping/>
  </p:clrMapOvr>
  <p:transition advTm="4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Reflecting – Mirror Principle</a:t>
            </a:r>
          </a:p>
        </p:txBody>
      </p:sp>
      <p:pic>
        <p:nvPicPr>
          <p:cNvPr id="3" name="Picture 2"/>
          <p:cNvPicPr>
            <a:picLocks noChangeAspect="1"/>
          </p:cNvPicPr>
          <p:nvPr/>
        </p:nvPicPr>
        <p:blipFill>
          <a:blip r:embed="rId3"/>
          <a:stretch>
            <a:fillRect/>
          </a:stretch>
        </p:blipFill>
        <p:spPr>
          <a:xfrm>
            <a:off x="2555775" y="1367941"/>
            <a:ext cx="5400601" cy="4177823"/>
          </a:xfrm>
          <a:prstGeom prst="rect">
            <a:avLst/>
          </a:prstGeom>
        </p:spPr>
      </p:pic>
    </p:spTree>
    <p:extLst>
      <p:ext uri="{BB962C8B-B14F-4D97-AF65-F5344CB8AC3E}">
        <p14:creationId xmlns:p14="http://schemas.microsoft.com/office/powerpoint/2010/main" val="30188715"/>
      </p:ext>
    </p:extLst>
  </p:cSld>
  <p:clrMapOvr>
    <a:masterClrMapping/>
  </p:clrMapOvr>
  <p:transition advTm="4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39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Focal Length</a:t>
            </a: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1116013" y="1412776"/>
                <a:ext cx="7704459" cy="4713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sz="3200" b="1" kern="0" dirty="0" smtClean="0">
                    <a:cs typeface="Arial" panose="020B0604020202020204" pitchFamily="34" charset="0"/>
                  </a:rPr>
                  <a:t>For a mirror, focal length is simple…</a:t>
                </a:r>
                <a:endParaRPr lang="en-GB" sz="3200" b="1" kern="0" dirty="0" smtClean="0">
                  <a:cs typeface="Arial" panose="020B0604020202020204" pitchFamily="34" charset="0"/>
                </a:endParaRPr>
              </a:p>
              <a:p>
                <a:pPr marL="0" indent="0" eaLnBrk="1" hangingPunct="1">
                  <a:buFontTx/>
                  <a:buNone/>
                </a:pPr>
                <a:endParaRPr lang="en-GB" sz="1000" b="1" kern="0" dirty="0" smtClean="0">
                  <a:cs typeface="Arial" panose="020B0604020202020204" pitchFamily="34" charset="0"/>
                </a:endParaRPr>
              </a:p>
              <a:p>
                <a:pPr marL="0" indent="0" eaLnBrk="1" hangingPunct="1">
                  <a:buFontTx/>
                  <a:buNone/>
                </a:pPr>
                <a14:m>
                  <m:oMathPara xmlns:m="http://schemas.openxmlformats.org/officeDocument/2006/math">
                    <m:oMathParaPr>
                      <m:jc m:val="centerGroup"/>
                    </m:oMathParaPr>
                    <m:oMath xmlns:m="http://schemas.openxmlformats.org/officeDocument/2006/math">
                      <m:r>
                        <a:rPr lang="en-US" sz="3600" b="0" i="1" kern="0" smtClean="0">
                          <a:latin typeface="Cambria Math" panose="02040503050406030204" pitchFamily="18" charset="0"/>
                        </a:rPr>
                        <m:t>𝑓</m:t>
                      </m:r>
                      <m:r>
                        <a:rPr lang="en-US" sz="3600" b="0" i="1" kern="0" smtClean="0">
                          <a:latin typeface="Cambria Math" panose="02040503050406030204" pitchFamily="18" charset="0"/>
                        </a:rPr>
                        <m:t>= </m:t>
                      </m:r>
                      <m:f>
                        <m:fPr>
                          <m:ctrlPr>
                            <a:rPr lang="en-US" sz="3600" b="0" i="1" kern="0" smtClean="0">
                              <a:latin typeface="Cambria Math" panose="02040503050406030204" pitchFamily="18" charset="0"/>
                            </a:rPr>
                          </m:ctrlPr>
                        </m:fPr>
                        <m:num>
                          <m:r>
                            <a:rPr lang="en-US" sz="3600" b="0" i="1" kern="0" smtClean="0">
                              <a:latin typeface="Cambria Math" panose="02040503050406030204" pitchFamily="18" charset="0"/>
                            </a:rPr>
                            <m:t>𝑅</m:t>
                          </m:r>
                        </m:num>
                        <m:den>
                          <m:r>
                            <a:rPr lang="en-US" sz="3600" b="0" i="1" kern="0" smtClean="0">
                              <a:latin typeface="Cambria Math" panose="02040503050406030204" pitchFamily="18" charset="0"/>
                            </a:rPr>
                            <m:t>2</m:t>
                          </m:r>
                        </m:den>
                      </m:f>
                    </m:oMath>
                  </m:oMathPara>
                </a14:m>
                <a:endParaRPr lang="en-GB" kern="0" dirty="0" smtClean="0"/>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1116013" y="1412776"/>
                <a:ext cx="7704459" cy="4713387"/>
              </a:xfrm>
              <a:prstGeom prst="rect">
                <a:avLst/>
              </a:prstGeom>
              <a:blipFill>
                <a:blip r:embed="rId3"/>
                <a:stretch>
                  <a:fillRect l="-1978" t="-1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051240905"/>
      </p:ext>
    </p:extLst>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it-IT" sz="3200" dirty="0" smtClean="0"/>
              <a:t>Zeiss-</a:t>
            </a:r>
            <a:r>
              <a:rPr lang="it-IT" sz="3200" dirty="0" err="1" smtClean="0"/>
              <a:t>Gautier</a:t>
            </a:r>
            <a:r>
              <a:rPr lang="it-IT" sz="3200" dirty="0" smtClean="0"/>
              <a:t> Ground </a:t>
            </a:r>
            <a:r>
              <a:rPr lang="it-IT" sz="3200" dirty="0" err="1" smtClean="0"/>
              <a:t>Telescope</a:t>
            </a:r>
            <a:endParaRPr lang="en-US" altLang="it-IT" sz="3400" dirty="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4</a:t>
            </a:fld>
            <a:endParaRPr lang="it-IT" alt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62145"/>
            <a:ext cx="7056784" cy="5372262"/>
          </a:xfrm>
          <a:prstGeom prst="rect">
            <a:avLst/>
          </a:prstGeom>
        </p:spPr>
      </p:pic>
    </p:spTree>
    <p:extLst>
      <p:ext uri="{BB962C8B-B14F-4D97-AF65-F5344CB8AC3E}">
        <p14:creationId xmlns:p14="http://schemas.microsoft.com/office/powerpoint/2010/main" val="3540426546"/>
      </p:ext>
    </p:extLst>
  </p:cSld>
  <p:clrMapOvr>
    <a:masterClrMapping/>
  </p:clrMapOvr>
  <p:transition advTm="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40</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Mirror </a:t>
            </a:r>
            <a:r>
              <a:rPr lang="en-US" altLang="it-IT" dirty="0"/>
              <a:t>operation – </a:t>
            </a:r>
            <a:r>
              <a:rPr lang="en-US" altLang="it-IT" dirty="0" smtClean="0"/>
              <a:t>variable distance</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858125" cy="4784725"/>
              </a:xfrm>
            </p:spPr>
            <p:txBody>
              <a:bodyPr>
                <a:normAutofit/>
              </a:bodyPr>
              <a:lstStyle/>
              <a:p>
                <a:pPr marL="0" indent="0" eaLnBrk="1" hangingPunct="1">
                  <a:buNone/>
                </a:pPr>
                <a:r>
                  <a:rPr lang="en-US" b="1" dirty="0" smtClean="0"/>
                  <a:t>The relationship between target distance</a:t>
                </a:r>
                <a:r>
                  <a:rPr lang="en-US" b="1" dirty="0" smtClean="0">
                    <a:solidFill>
                      <a:srgbClr val="FFFF00"/>
                    </a:solidFill>
                  </a:rPr>
                  <a:t> </a:t>
                </a:r>
                <a14:m>
                  <m:oMath xmlns:m="http://schemas.openxmlformats.org/officeDocument/2006/math">
                    <m:sSub>
                      <m:sSubPr>
                        <m:ctrlPr>
                          <a:rPr lang="en-US" sz="3200" i="1" dirty="0">
                            <a:solidFill>
                              <a:srgbClr val="FFFF00"/>
                            </a:solidFill>
                            <a:latin typeface="Cambria Math" panose="02040503050406030204" pitchFamily="18" charset="0"/>
                          </a:rPr>
                        </m:ctrlPr>
                      </m:sSubPr>
                      <m:e>
                        <m:r>
                          <a:rPr lang="en-US" sz="3200" i="1" dirty="0">
                            <a:solidFill>
                              <a:srgbClr val="FFFF00"/>
                            </a:solidFill>
                            <a:latin typeface="Cambria Math" panose="02040503050406030204" pitchFamily="18" charset="0"/>
                          </a:rPr>
                          <m:t>𝑆</m:t>
                        </m:r>
                      </m:e>
                      <m:sub>
                        <m:r>
                          <a:rPr lang="en-US" sz="3200" i="1" dirty="0">
                            <a:solidFill>
                              <a:srgbClr val="FFFF00"/>
                            </a:solidFill>
                            <a:latin typeface="Cambria Math" panose="02040503050406030204" pitchFamily="18" charset="0"/>
                          </a:rPr>
                          <m:t>1</m:t>
                        </m:r>
                      </m:sub>
                    </m:sSub>
                  </m:oMath>
                </a14:m>
                <a:r>
                  <a:rPr lang="en-US" b="1" dirty="0" smtClean="0"/>
                  <a:t>, focal length </a:t>
                </a:r>
                <a14:m>
                  <m:oMath xmlns:m="http://schemas.openxmlformats.org/officeDocument/2006/math">
                    <m:r>
                      <a:rPr lang="en-US" sz="3200" b="0" i="1" dirty="0" smtClean="0">
                        <a:latin typeface="Cambria Math" panose="02040503050406030204" pitchFamily="18" charset="0"/>
                      </a:rPr>
                      <m:t>𝑓</m:t>
                    </m:r>
                  </m:oMath>
                </a14:m>
                <a:r>
                  <a:rPr lang="en-US" b="1" dirty="0" smtClean="0"/>
                  <a:t> and position of projected image </a:t>
                </a:r>
                <a14:m>
                  <m:oMath xmlns:m="http://schemas.openxmlformats.org/officeDocument/2006/math">
                    <m:sSub>
                      <m:sSubPr>
                        <m:ctrlPr>
                          <a:rPr lang="en-US" sz="3200" i="1" dirty="0">
                            <a:latin typeface="Cambria Math" panose="02040503050406030204" pitchFamily="18" charset="0"/>
                          </a:rPr>
                        </m:ctrlPr>
                      </m:sSubPr>
                      <m:e>
                        <m:r>
                          <a:rPr lang="en-US" sz="3200" i="1" dirty="0">
                            <a:latin typeface="Cambria Math" panose="02040503050406030204" pitchFamily="18" charset="0"/>
                          </a:rPr>
                          <m:t>𝑆</m:t>
                        </m:r>
                      </m:e>
                      <m:sub>
                        <m:r>
                          <a:rPr lang="en-US" sz="3200" b="0" i="1" dirty="0" smtClean="0">
                            <a:latin typeface="Cambria Math" panose="02040503050406030204" pitchFamily="18" charset="0"/>
                          </a:rPr>
                          <m:t>2</m:t>
                        </m:r>
                      </m:sub>
                    </m:sSub>
                  </m:oMath>
                </a14:m>
                <a:r>
                  <a:rPr lang="en-GB" b="1" dirty="0" smtClean="0"/>
                  <a:t> is given by:</a:t>
                </a:r>
              </a:p>
              <a:p>
                <a:pPr marL="0" indent="0" eaLnBrk="1" hangingPunct="1">
                  <a:buNone/>
                </a:pPr>
                <a14:m>
                  <m:oMathPara xmlns:m="http://schemas.openxmlformats.org/officeDocument/2006/math">
                    <m:oMathParaPr>
                      <m:jc m:val="centerGroup"/>
                    </m:oMathParaPr>
                    <m:oMath xmlns:m="http://schemas.openxmlformats.org/officeDocument/2006/math">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num>
                        <m:den>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i="1" dirty="0">
                                  <a:latin typeface="Cambria Math" panose="02040503050406030204" pitchFamily="18" charset="0"/>
                                </a:rPr>
                                <m:t>1</m:t>
                              </m:r>
                            </m:sub>
                          </m:sSub>
                        </m:den>
                      </m:f>
                      <m:r>
                        <a:rPr lang="en-US" sz="3600" b="0" i="1" dirty="0" smtClean="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1</m:t>
                          </m:r>
                        </m:num>
                        <m:den>
                          <m:sSub>
                            <m:sSubPr>
                              <m:ctrlPr>
                                <a:rPr lang="en-US" sz="3600" i="1" dirty="0">
                                  <a:latin typeface="Cambria Math" panose="02040503050406030204" pitchFamily="18" charset="0"/>
                                </a:rPr>
                              </m:ctrlPr>
                            </m:sSubPr>
                            <m:e>
                              <m:r>
                                <a:rPr lang="en-US" sz="3600" i="1" dirty="0">
                                  <a:latin typeface="Cambria Math" panose="02040503050406030204" pitchFamily="18" charset="0"/>
                                </a:rPr>
                                <m:t>𝑆</m:t>
                              </m:r>
                            </m:e>
                            <m:sub>
                              <m:r>
                                <a:rPr lang="en-US" sz="3600" b="0" i="1" dirty="0" smtClean="0">
                                  <a:latin typeface="Cambria Math" panose="02040503050406030204" pitchFamily="18" charset="0"/>
                                </a:rPr>
                                <m:t>2</m:t>
                              </m:r>
                            </m:sub>
                          </m:sSub>
                        </m:den>
                      </m:f>
                      <m:r>
                        <a:rPr lang="en-US" sz="3600" b="0" i="1" dirty="0" smtClean="0">
                          <a:latin typeface="Cambria Math" panose="02040503050406030204" pitchFamily="18" charset="0"/>
                        </a:rPr>
                        <m:t>=</m:t>
                      </m:r>
                      <m:f>
                        <m:fPr>
                          <m:ctrlPr>
                            <a:rPr lang="en-US" sz="3600" i="1" dirty="0">
                              <a:latin typeface="Cambria Math" panose="02040503050406030204" pitchFamily="18" charset="0"/>
                            </a:rPr>
                          </m:ctrlPr>
                        </m:fPr>
                        <m:num>
                          <m:r>
                            <a:rPr lang="en-US" sz="3600" i="1" dirty="0">
                              <a:latin typeface="Cambria Math" panose="02040503050406030204" pitchFamily="18" charset="0"/>
                            </a:rPr>
                            <m:t>1</m:t>
                          </m:r>
                        </m:num>
                        <m:den>
                          <m:r>
                            <a:rPr lang="en-US" sz="3600" b="0" i="1" dirty="0" smtClean="0">
                              <a:latin typeface="Cambria Math" panose="02040503050406030204" pitchFamily="18" charset="0"/>
                            </a:rPr>
                            <m:t>𝑓</m:t>
                          </m:r>
                        </m:den>
                      </m:f>
                    </m:oMath>
                  </m:oMathPara>
                </a14:m>
                <a:endParaRPr lang="en-GB" b="1" dirty="0" smtClean="0"/>
              </a:p>
              <a:p>
                <a:pPr marL="0" indent="0" eaLnBrk="1" hangingPunct="1">
                  <a:buNone/>
                </a:pPr>
                <a14:m>
                  <m:oMath xmlns:m="http://schemas.openxmlformats.org/officeDocument/2006/math">
                    <m:sSub>
                      <m:sSubPr>
                        <m:ctrlPr>
                          <a:rPr lang="en-US" sz="3200" i="1" dirty="0" smtClean="0">
                            <a:solidFill>
                              <a:srgbClr val="00FF00"/>
                            </a:solidFill>
                            <a:latin typeface="Cambria Math" panose="02040503050406030204" pitchFamily="18" charset="0"/>
                          </a:rPr>
                        </m:ctrlPr>
                      </m:sSubPr>
                      <m:e>
                        <m:r>
                          <a:rPr lang="en-US" sz="3200" i="1" dirty="0">
                            <a:solidFill>
                              <a:srgbClr val="00FF00"/>
                            </a:solidFill>
                            <a:latin typeface="Cambria Math" panose="02040503050406030204" pitchFamily="18" charset="0"/>
                          </a:rPr>
                          <m:t>𝑆</m:t>
                        </m:r>
                      </m:e>
                      <m:sub>
                        <m:r>
                          <a:rPr lang="en-US" sz="3200" i="1" dirty="0">
                            <a:solidFill>
                              <a:srgbClr val="00FF00"/>
                            </a:solidFill>
                            <a:latin typeface="Cambria Math" panose="02040503050406030204" pitchFamily="18" charset="0"/>
                          </a:rPr>
                          <m:t>1</m:t>
                        </m:r>
                      </m:sub>
                    </m:sSub>
                    <m:r>
                      <a:rPr lang="en-US" sz="3200" b="0" i="1" dirty="0" smtClean="0">
                        <a:solidFill>
                          <a:srgbClr val="00FF00"/>
                        </a:solidFill>
                        <a:latin typeface="Cambria Math" panose="02040503050406030204" pitchFamily="18" charset="0"/>
                      </a:rPr>
                      <m:t>=</m:t>
                    </m:r>
                    <m:sSub>
                      <m:sSubPr>
                        <m:ctrlPr>
                          <a:rPr lang="en-US" sz="3200" i="1" dirty="0">
                            <a:solidFill>
                              <a:srgbClr val="00FF00"/>
                            </a:solidFill>
                            <a:latin typeface="Cambria Math" panose="02040503050406030204" pitchFamily="18" charset="0"/>
                          </a:rPr>
                        </m:ctrlPr>
                      </m:sSubPr>
                      <m:e>
                        <m:r>
                          <a:rPr lang="en-US" sz="3200" i="1" dirty="0">
                            <a:solidFill>
                              <a:srgbClr val="00FF00"/>
                            </a:solidFill>
                            <a:latin typeface="Cambria Math" panose="02040503050406030204" pitchFamily="18" charset="0"/>
                          </a:rPr>
                          <m:t>𝑆</m:t>
                        </m:r>
                      </m:e>
                      <m:sub>
                        <m:r>
                          <a:rPr lang="en-US" sz="3200" b="0" i="1" dirty="0" smtClean="0">
                            <a:solidFill>
                              <a:srgbClr val="00FF00"/>
                            </a:solidFill>
                            <a:latin typeface="Cambria Math" panose="02040503050406030204" pitchFamily="18" charset="0"/>
                          </a:rPr>
                          <m:t>2</m:t>
                        </m:r>
                      </m:sub>
                    </m:sSub>
                    <m:r>
                      <a:rPr lang="en-US" sz="3200" b="0" i="1" dirty="0" smtClean="0">
                        <a:solidFill>
                          <a:srgbClr val="00FF00"/>
                        </a:solidFill>
                        <a:latin typeface="Cambria Math" panose="02040503050406030204" pitchFamily="18" charset="0"/>
                      </a:rPr>
                      <m:t>=2</m:t>
                    </m:r>
                    <m:r>
                      <a:rPr lang="en-US" sz="3200" b="0" i="1" dirty="0" smtClean="0">
                        <a:solidFill>
                          <a:srgbClr val="00FF00"/>
                        </a:solidFill>
                        <a:latin typeface="Cambria Math" panose="02040503050406030204" pitchFamily="18" charset="0"/>
                      </a:rPr>
                      <m:t>𝑓</m:t>
                    </m:r>
                  </m:oMath>
                </a14:m>
                <a:r>
                  <a:rPr lang="en-GB" b="1" dirty="0" smtClean="0">
                    <a:solidFill>
                      <a:srgbClr val="00FF00"/>
                    </a:solidFill>
                  </a:rPr>
                  <a:t> </a:t>
                </a:r>
                <a:r>
                  <a:rPr lang="en-GB" b="1" dirty="0" smtClean="0">
                    <a:solidFill>
                      <a:srgbClr val="00FF00"/>
                    </a:solidFill>
                    <a:sym typeface="Wingdings" panose="05000000000000000000" pitchFamily="2" charset="2"/>
                  </a:rPr>
                  <a:t> target and image same size</a:t>
                </a:r>
              </a:p>
              <a:p>
                <a:pPr marL="0" indent="0" eaLnBrk="1" hangingPunct="1">
                  <a:buNone/>
                </a:pPr>
                <a14:m>
                  <m:oMath xmlns:m="http://schemas.openxmlformats.org/officeDocument/2006/math">
                    <m:sSub>
                      <m:sSubPr>
                        <m:ctrlPr>
                          <a:rPr lang="en-US" sz="3200" i="1" dirty="0" smtClean="0">
                            <a:solidFill>
                              <a:srgbClr val="FF9900"/>
                            </a:solidFill>
                            <a:latin typeface="Cambria Math" panose="02040503050406030204" pitchFamily="18" charset="0"/>
                          </a:rPr>
                        </m:ctrlPr>
                      </m:sSubPr>
                      <m:e>
                        <m:r>
                          <a:rPr lang="en-US" sz="3200" i="1" dirty="0">
                            <a:solidFill>
                              <a:srgbClr val="FF9900"/>
                            </a:solidFill>
                            <a:latin typeface="Cambria Math" panose="02040503050406030204" pitchFamily="18" charset="0"/>
                          </a:rPr>
                          <m:t>𝑆</m:t>
                        </m:r>
                      </m:e>
                      <m:sub>
                        <m:r>
                          <a:rPr lang="en-US" sz="3200" i="1" dirty="0">
                            <a:solidFill>
                              <a:srgbClr val="FF9900"/>
                            </a:solidFill>
                            <a:latin typeface="Cambria Math" panose="02040503050406030204" pitchFamily="18" charset="0"/>
                          </a:rPr>
                          <m:t>1</m:t>
                        </m:r>
                      </m:sub>
                    </m:sSub>
                    <m:r>
                      <a:rPr lang="en-US" sz="3200" i="1" dirty="0">
                        <a:solidFill>
                          <a:srgbClr val="FF9900"/>
                        </a:solidFill>
                        <a:latin typeface="Cambria Math" panose="02040503050406030204" pitchFamily="18" charset="0"/>
                      </a:rPr>
                      <m:t>=</m:t>
                    </m:r>
                    <m:r>
                      <a:rPr lang="en-US" sz="3200" i="1" dirty="0" smtClean="0">
                        <a:solidFill>
                          <a:srgbClr val="FF9900"/>
                        </a:solidFill>
                        <a:latin typeface="Cambria Math" panose="02040503050406030204" pitchFamily="18" charset="0"/>
                        <a:ea typeface="Cambria Math" panose="02040503050406030204" pitchFamily="18" charset="0"/>
                      </a:rPr>
                      <m:t>∞</m:t>
                    </m:r>
                  </m:oMath>
                </a14:m>
                <a:r>
                  <a:rPr lang="en-GB" b="1" dirty="0">
                    <a:solidFill>
                      <a:srgbClr val="FF9900"/>
                    </a:solidFill>
                  </a:rPr>
                  <a:t> </a:t>
                </a:r>
                <a:r>
                  <a:rPr lang="en-GB" b="1" dirty="0">
                    <a:solidFill>
                      <a:srgbClr val="FF9900"/>
                    </a:solidFill>
                    <a:sym typeface="Wingdings" panose="05000000000000000000" pitchFamily="2" charset="2"/>
                  </a:rPr>
                  <a:t> </a:t>
                </a:r>
                <a14:m>
                  <m:oMath xmlns:m="http://schemas.openxmlformats.org/officeDocument/2006/math">
                    <m:sSub>
                      <m:sSubPr>
                        <m:ctrlPr>
                          <a:rPr lang="en-US" sz="3200" i="1" dirty="0">
                            <a:solidFill>
                              <a:srgbClr val="FF9900"/>
                            </a:solidFill>
                            <a:latin typeface="Cambria Math" panose="02040503050406030204" pitchFamily="18" charset="0"/>
                          </a:rPr>
                        </m:ctrlPr>
                      </m:sSubPr>
                      <m:e>
                        <m:r>
                          <a:rPr lang="en-US" sz="3200" i="1" dirty="0">
                            <a:solidFill>
                              <a:srgbClr val="FF9900"/>
                            </a:solidFill>
                            <a:latin typeface="Cambria Math" panose="02040503050406030204" pitchFamily="18" charset="0"/>
                          </a:rPr>
                          <m:t>𝑆</m:t>
                        </m:r>
                      </m:e>
                      <m:sub>
                        <m:r>
                          <a:rPr lang="en-US" sz="3200" i="1" dirty="0">
                            <a:solidFill>
                              <a:srgbClr val="FF9900"/>
                            </a:solidFill>
                            <a:latin typeface="Cambria Math" panose="02040503050406030204" pitchFamily="18" charset="0"/>
                          </a:rPr>
                          <m:t>2</m:t>
                        </m:r>
                      </m:sub>
                    </m:sSub>
                    <m:r>
                      <a:rPr lang="en-US" sz="3200" i="1" dirty="0">
                        <a:solidFill>
                          <a:srgbClr val="FF9900"/>
                        </a:solidFill>
                        <a:latin typeface="Cambria Math" panose="02040503050406030204" pitchFamily="18" charset="0"/>
                      </a:rPr>
                      <m:t>=</m:t>
                    </m:r>
                    <m:r>
                      <a:rPr lang="en-US" sz="3200" i="1" dirty="0">
                        <a:solidFill>
                          <a:srgbClr val="FF9900"/>
                        </a:solidFill>
                        <a:latin typeface="Cambria Math" panose="02040503050406030204" pitchFamily="18" charset="0"/>
                      </a:rPr>
                      <m:t>𝑓</m:t>
                    </m:r>
                  </m:oMath>
                </a14:m>
                <a:r>
                  <a:rPr lang="en-GB" b="1" dirty="0" smtClean="0">
                    <a:solidFill>
                      <a:srgbClr val="FF9900"/>
                    </a:solidFill>
                    <a:sym typeface="Wingdings" panose="05000000000000000000" pitchFamily="2" charset="2"/>
                  </a:rPr>
                  <a:t>  target at infinity, image in focal plane</a:t>
                </a:r>
                <a:endParaRPr lang="en-GB" b="1" dirty="0">
                  <a:solidFill>
                    <a:srgbClr val="FF9900"/>
                  </a:solidFill>
                </a:endParaRPr>
              </a:p>
              <a:p>
                <a:pPr marL="0" indent="0" eaLnBrk="1" hangingPunct="1">
                  <a:buNone/>
                </a:pPr>
                <a:endParaRPr lang="en-GB" b="1"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858125" cy="4784725"/>
              </a:xfrm>
              <a:blipFill>
                <a:blip r:embed="rId3"/>
                <a:stretch>
                  <a:fillRect l="-1552" t="-510" r="-465"/>
                </a:stretch>
              </a:blipFill>
            </p:spPr>
            <p:txBody>
              <a:bodyPr/>
              <a:lstStyle/>
              <a:p>
                <a:r>
                  <a:rPr lang="it-IT">
                    <a:noFill/>
                  </a:rPr>
                  <a:t> </a:t>
                </a:r>
              </a:p>
            </p:txBody>
          </p:sp>
        </mc:Fallback>
      </mc:AlternateContent>
    </p:spTree>
    <p:extLst>
      <p:ext uri="{BB962C8B-B14F-4D97-AF65-F5344CB8AC3E}">
        <p14:creationId xmlns:p14="http://schemas.microsoft.com/office/powerpoint/2010/main" val="1040173513"/>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41</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4099" name="Rectangle 3"/>
          <p:cNvSpPr>
            <a:spLocks noGrp="1" noChangeArrowheads="1"/>
          </p:cNvSpPr>
          <p:nvPr>
            <p:ph type="body" idx="1"/>
          </p:nvPr>
        </p:nvSpPr>
        <p:spPr>
          <a:xfrm>
            <a:off x="1116013" y="1341438"/>
            <a:ext cx="7858125" cy="4784725"/>
          </a:xfrm>
        </p:spPr>
        <p:txBody>
          <a:bodyPr>
            <a:normAutofit/>
          </a:bodyPr>
          <a:lstStyle/>
          <a:p>
            <a:pPr marL="0" indent="0" eaLnBrk="1" hangingPunct="1">
              <a:buNone/>
            </a:pPr>
            <a:r>
              <a:rPr lang="en-US" b="1" dirty="0" smtClean="0"/>
              <a:t>In principle, detector must be placed on focal plane.</a:t>
            </a:r>
          </a:p>
          <a:p>
            <a:pPr marL="0" indent="0" eaLnBrk="1" hangingPunct="1">
              <a:buNone/>
            </a:pPr>
            <a:r>
              <a:rPr lang="en-US" b="1" dirty="0" smtClean="0">
                <a:solidFill>
                  <a:srgbClr val="FF9900"/>
                </a:solidFill>
              </a:rPr>
              <a:t>Both lens/mirror and detector must be inside the same S/C</a:t>
            </a:r>
          </a:p>
          <a:p>
            <a:pPr eaLnBrk="1" hangingPunct="1">
              <a:buFont typeface="Wingdings" panose="05000000000000000000" pitchFamily="2" charset="2"/>
              <a:buChar char="à"/>
            </a:pPr>
            <a:r>
              <a:rPr lang="en-US" b="1" dirty="0" smtClean="0">
                <a:solidFill>
                  <a:srgbClr val="FF9900"/>
                </a:solidFill>
                <a:sym typeface="Wingdings" panose="05000000000000000000" pitchFamily="2" charset="2"/>
              </a:rPr>
              <a:t>Focal length &lt; largest S/C size !!!</a:t>
            </a:r>
          </a:p>
          <a:p>
            <a:pPr marL="0" indent="0" eaLnBrk="1" hangingPunct="1">
              <a:buNone/>
            </a:pPr>
            <a:r>
              <a:rPr lang="en-US" b="1" dirty="0" smtClean="0">
                <a:sym typeface="Wingdings" panose="05000000000000000000" pitchFamily="2" charset="2"/>
              </a:rPr>
              <a:t>There are though some optical configurations which allow to have longer focal lengths than S/C size. Most of them are for mirrors, but you can also use them with lenses</a:t>
            </a:r>
            <a:endParaRPr lang="en-GB" b="1" dirty="0"/>
          </a:p>
          <a:p>
            <a:pPr marL="0" indent="0" eaLnBrk="1" hangingPunct="1">
              <a:buNone/>
            </a:pPr>
            <a:endParaRPr lang="en-GB" b="1" dirty="0" smtClean="0"/>
          </a:p>
        </p:txBody>
      </p:sp>
    </p:spTree>
    <p:extLst>
      <p:ext uri="{BB962C8B-B14F-4D97-AF65-F5344CB8AC3E}">
        <p14:creationId xmlns:p14="http://schemas.microsoft.com/office/powerpoint/2010/main" val="3883890902"/>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42</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2" name="Content Placeholder 1"/>
          <p:cNvSpPr>
            <a:spLocks noGrp="1"/>
          </p:cNvSpPr>
          <p:nvPr>
            <p:ph idx="1"/>
          </p:nvPr>
        </p:nvSpPr>
        <p:spPr/>
        <p:txBody>
          <a:bodyPr/>
          <a:lstStyle/>
          <a:p>
            <a:pPr marL="0" indent="0">
              <a:buNone/>
            </a:pPr>
            <a:r>
              <a:rPr lang="it-IT" dirty="0" smtClean="0"/>
              <a:t>Galileo (</a:t>
            </a:r>
            <a:r>
              <a:rPr lang="it-IT" dirty="0" err="1" smtClean="0"/>
              <a:t>only</a:t>
            </a:r>
            <a:r>
              <a:rPr lang="it-IT" dirty="0" smtClean="0"/>
              <a:t> for human </a:t>
            </a:r>
            <a:r>
              <a:rPr lang="it-IT" dirty="0" err="1" smtClean="0"/>
              <a:t>eye</a:t>
            </a:r>
            <a:r>
              <a:rPr lang="it-IT" dirty="0" smtClean="0"/>
              <a:t>)</a:t>
            </a:r>
            <a:endParaRPr lang="it-IT" dirty="0"/>
          </a:p>
        </p:txBody>
      </p:sp>
      <p:pic>
        <p:nvPicPr>
          <p:cNvPr id="3" name="Picture 2"/>
          <p:cNvPicPr>
            <a:picLocks noChangeAspect="1"/>
          </p:cNvPicPr>
          <p:nvPr/>
        </p:nvPicPr>
        <p:blipFill rotWithShape="1">
          <a:blip r:embed="rId3"/>
          <a:srcRect l="2089" t="2273" r="1961" b="3858"/>
          <a:stretch/>
        </p:blipFill>
        <p:spPr>
          <a:xfrm>
            <a:off x="-1" y="2342484"/>
            <a:ext cx="9144001" cy="4516612"/>
          </a:xfrm>
          <a:prstGeom prst="rect">
            <a:avLst/>
          </a:prstGeom>
        </p:spPr>
      </p:pic>
    </p:spTree>
    <p:extLst>
      <p:ext uri="{BB962C8B-B14F-4D97-AF65-F5344CB8AC3E}">
        <p14:creationId xmlns:p14="http://schemas.microsoft.com/office/powerpoint/2010/main" val="1091014263"/>
      </p:ext>
    </p:extLst>
  </p:cSld>
  <p:clrMapOvr>
    <a:masterClrMapping/>
  </p:clrMapOvr>
  <p:transition advTm="4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43</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2" name="Content Placeholder 1"/>
          <p:cNvSpPr>
            <a:spLocks noGrp="1"/>
          </p:cNvSpPr>
          <p:nvPr>
            <p:ph idx="1"/>
          </p:nvPr>
        </p:nvSpPr>
        <p:spPr/>
        <p:txBody>
          <a:bodyPr/>
          <a:lstStyle/>
          <a:p>
            <a:pPr marL="0" indent="0">
              <a:buNone/>
            </a:pPr>
            <a:r>
              <a:rPr lang="it-IT" dirty="0" err="1" smtClean="0"/>
              <a:t>Reflecting</a:t>
            </a:r>
            <a:endParaRPr lang="it-IT" dirty="0"/>
          </a:p>
        </p:txBody>
      </p:sp>
      <p:pic>
        <p:nvPicPr>
          <p:cNvPr id="4" name="Picture 3"/>
          <p:cNvPicPr>
            <a:picLocks noChangeAspect="1"/>
          </p:cNvPicPr>
          <p:nvPr/>
        </p:nvPicPr>
        <p:blipFill>
          <a:blip r:embed="rId3"/>
          <a:stretch>
            <a:fillRect/>
          </a:stretch>
        </p:blipFill>
        <p:spPr>
          <a:xfrm>
            <a:off x="2162944" y="2161155"/>
            <a:ext cx="6948264" cy="4691869"/>
          </a:xfrm>
          <a:prstGeom prst="rect">
            <a:avLst/>
          </a:prstGeom>
        </p:spPr>
      </p:pic>
      <p:grpSp>
        <p:nvGrpSpPr>
          <p:cNvPr id="8" name="Group 7"/>
          <p:cNvGrpSpPr/>
          <p:nvPr/>
        </p:nvGrpSpPr>
        <p:grpSpPr>
          <a:xfrm>
            <a:off x="3229195" y="4679855"/>
            <a:ext cx="2998989" cy="461665"/>
            <a:chOff x="3229195" y="4679855"/>
            <a:chExt cx="2998989" cy="461665"/>
          </a:xfrm>
        </p:grpSpPr>
        <p:cxnSp>
          <p:nvCxnSpPr>
            <p:cNvPr id="6" name="Straight Connector 5"/>
            <p:cNvCxnSpPr/>
            <p:nvPr/>
          </p:nvCxnSpPr>
          <p:spPr>
            <a:xfrm>
              <a:off x="5220072" y="4910688"/>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9195" y="4679855"/>
              <a:ext cx="1871859" cy="461665"/>
            </a:xfrm>
            <a:prstGeom prst="rect">
              <a:avLst/>
            </a:prstGeom>
            <a:noFill/>
            <a:ln w="38100">
              <a:solidFill>
                <a:srgbClr val="FF0000"/>
              </a:solidFill>
            </a:ln>
          </p:spPr>
          <p:txBody>
            <a:bodyPr wrap="none" rtlCol="0">
              <a:spAutoFit/>
            </a:bodyPr>
            <a:lstStyle/>
            <a:p>
              <a:r>
                <a:rPr lang="it-IT" sz="2400" b="1" dirty="0" smtClean="0">
                  <a:solidFill>
                    <a:srgbClr val="FF0000"/>
                  </a:solidFill>
                </a:rPr>
                <a:t>DETECTOR</a:t>
              </a:r>
              <a:endParaRPr lang="it-IT" sz="2400" b="1" dirty="0">
                <a:solidFill>
                  <a:srgbClr val="FF0000"/>
                </a:solidFill>
              </a:endParaRPr>
            </a:p>
          </p:txBody>
        </p:sp>
      </p:grpSp>
      <p:grpSp>
        <p:nvGrpSpPr>
          <p:cNvPr id="10" name="Group 9"/>
          <p:cNvGrpSpPr/>
          <p:nvPr/>
        </p:nvGrpSpPr>
        <p:grpSpPr>
          <a:xfrm>
            <a:off x="4901406" y="2276872"/>
            <a:ext cx="3559026" cy="2864648"/>
            <a:chOff x="4901406" y="2276872"/>
            <a:chExt cx="3559026" cy="2864648"/>
          </a:xfrm>
        </p:grpSpPr>
        <p:sp>
          <p:nvSpPr>
            <p:cNvPr id="9" name="Rectangle 8"/>
            <p:cNvSpPr/>
            <p:nvPr/>
          </p:nvSpPr>
          <p:spPr>
            <a:xfrm>
              <a:off x="4901406" y="2276872"/>
              <a:ext cx="3559026" cy="286464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4901406" y="2277950"/>
              <a:ext cx="2266583" cy="461665"/>
            </a:xfrm>
            <a:prstGeom prst="rect">
              <a:avLst/>
            </a:prstGeom>
            <a:noFill/>
            <a:ln w="38100">
              <a:solidFill>
                <a:srgbClr val="002060"/>
              </a:solidFill>
            </a:ln>
          </p:spPr>
          <p:txBody>
            <a:bodyPr wrap="none" rtlCol="0">
              <a:spAutoFit/>
            </a:bodyPr>
            <a:lstStyle/>
            <a:p>
              <a:r>
                <a:rPr lang="it-IT" sz="2400" b="1" dirty="0" smtClean="0">
                  <a:solidFill>
                    <a:srgbClr val="002060"/>
                  </a:solidFill>
                </a:rPr>
                <a:t>SPACECRAFT</a:t>
              </a:r>
              <a:endParaRPr lang="it-IT" sz="2400" b="1" dirty="0">
                <a:solidFill>
                  <a:srgbClr val="002060"/>
                </a:solidFill>
              </a:endParaRPr>
            </a:p>
          </p:txBody>
        </p:sp>
      </p:grpSp>
    </p:spTree>
    <p:extLst>
      <p:ext uri="{BB962C8B-B14F-4D97-AF65-F5344CB8AC3E}">
        <p14:creationId xmlns:p14="http://schemas.microsoft.com/office/powerpoint/2010/main" val="21623124"/>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048774"/>
            <a:ext cx="9144000" cy="2760452"/>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44</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2" name="Content Placeholder 1"/>
          <p:cNvSpPr>
            <a:spLocks noGrp="1"/>
          </p:cNvSpPr>
          <p:nvPr>
            <p:ph idx="1"/>
          </p:nvPr>
        </p:nvSpPr>
        <p:spPr/>
        <p:txBody>
          <a:bodyPr/>
          <a:lstStyle/>
          <a:p>
            <a:pPr marL="0" indent="0">
              <a:buNone/>
            </a:pPr>
            <a:r>
              <a:rPr lang="it-IT" dirty="0" smtClean="0"/>
              <a:t>Gregory</a:t>
            </a:r>
            <a:endParaRPr lang="it-IT" dirty="0"/>
          </a:p>
        </p:txBody>
      </p:sp>
      <p:grpSp>
        <p:nvGrpSpPr>
          <p:cNvPr id="8" name="Group 7"/>
          <p:cNvGrpSpPr/>
          <p:nvPr/>
        </p:nvGrpSpPr>
        <p:grpSpPr>
          <a:xfrm rot="16200000">
            <a:off x="7243811" y="4362498"/>
            <a:ext cx="2998989" cy="461665"/>
            <a:chOff x="3229195" y="4679855"/>
            <a:chExt cx="2998989" cy="461665"/>
          </a:xfrm>
        </p:grpSpPr>
        <p:cxnSp>
          <p:nvCxnSpPr>
            <p:cNvPr id="6" name="Straight Connector 5"/>
            <p:cNvCxnSpPr/>
            <p:nvPr/>
          </p:nvCxnSpPr>
          <p:spPr>
            <a:xfrm>
              <a:off x="5220072" y="4910688"/>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9195" y="4679855"/>
              <a:ext cx="1871859" cy="461665"/>
            </a:xfrm>
            <a:prstGeom prst="rect">
              <a:avLst/>
            </a:prstGeom>
            <a:solidFill>
              <a:schemeClr val="bg1"/>
            </a:solidFill>
            <a:ln w="38100">
              <a:solidFill>
                <a:srgbClr val="FF0000"/>
              </a:solidFill>
            </a:ln>
          </p:spPr>
          <p:txBody>
            <a:bodyPr wrap="none" rtlCol="0">
              <a:spAutoFit/>
            </a:bodyPr>
            <a:lstStyle/>
            <a:p>
              <a:r>
                <a:rPr lang="it-IT" sz="2400" b="1" dirty="0" smtClean="0">
                  <a:solidFill>
                    <a:srgbClr val="FF0000"/>
                  </a:solidFill>
                </a:rPr>
                <a:t>DETECTOR</a:t>
              </a:r>
              <a:endParaRPr lang="it-IT" sz="2400" b="1" dirty="0">
                <a:solidFill>
                  <a:srgbClr val="FF0000"/>
                </a:solidFill>
              </a:endParaRPr>
            </a:p>
          </p:txBody>
        </p:sp>
      </p:grpSp>
      <p:grpSp>
        <p:nvGrpSpPr>
          <p:cNvPr id="10" name="Group 9"/>
          <p:cNvGrpSpPr/>
          <p:nvPr/>
        </p:nvGrpSpPr>
        <p:grpSpPr>
          <a:xfrm>
            <a:off x="323528" y="2276872"/>
            <a:ext cx="8650610" cy="2864648"/>
            <a:chOff x="323528" y="2276872"/>
            <a:chExt cx="8650610" cy="2864648"/>
          </a:xfrm>
        </p:grpSpPr>
        <p:sp>
          <p:nvSpPr>
            <p:cNvPr id="9" name="Rectangle 8"/>
            <p:cNvSpPr/>
            <p:nvPr/>
          </p:nvSpPr>
          <p:spPr>
            <a:xfrm>
              <a:off x="323528" y="2276872"/>
              <a:ext cx="8650610" cy="286464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4901406" y="2277950"/>
              <a:ext cx="2266583" cy="461665"/>
            </a:xfrm>
            <a:prstGeom prst="rect">
              <a:avLst/>
            </a:prstGeom>
            <a:noFill/>
            <a:ln w="38100">
              <a:solidFill>
                <a:srgbClr val="002060"/>
              </a:solidFill>
            </a:ln>
          </p:spPr>
          <p:txBody>
            <a:bodyPr wrap="none" rtlCol="0">
              <a:spAutoFit/>
            </a:bodyPr>
            <a:lstStyle/>
            <a:p>
              <a:r>
                <a:rPr lang="it-IT" sz="2400" b="1" dirty="0" smtClean="0">
                  <a:solidFill>
                    <a:srgbClr val="002060"/>
                  </a:solidFill>
                </a:rPr>
                <a:t>SPACECRAFT</a:t>
              </a:r>
              <a:endParaRPr lang="it-IT" sz="2400" b="1" dirty="0">
                <a:solidFill>
                  <a:srgbClr val="002060"/>
                </a:solidFill>
              </a:endParaRPr>
            </a:p>
          </p:txBody>
        </p:sp>
      </p:grpSp>
    </p:spTree>
    <p:extLst>
      <p:ext uri="{BB962C8B-B14F-4D97-AF65-F5344CB8AC3E}">
        <p14:creationId xmlns:p14="http://schemas.microsoft.com/office/powerpoint/2010/main" val="1324499060"/>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9512" y="2370610"/>
            <a:ext cx="8794626" cy="2498550"/>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45</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2" name="Content Placeholder 1"/>
          <p:cNvSpPr>
            <a:spLocks noGrp="1"/>
          </p:cNvSpPr>
          <p:nvPr>
            <p:ph idx="1"/>
          </p:nvPr>
        </p:nvSpPr>
        <p:spPr/>
        <p:txBody>
          <a:bodyPr/>
          <a:lstStyle/>
          <a:p>
            <a:pPr marL="0" indent="0">
              <a:buNone/>
            </a:pPr>
            <a:r>
              <a:rPr lang="it-IT" dirty="0" err="1" smtClean="0"/>
              <a:t>Cassegrain</a:t>
            </a:r>
            <a:endParaRPr lang="it-IT" dirty="0"/>
          </a:p>
        </p:txBody>
      </p:sp>
      <p:grpSp>
        <p:nvGrpSpPr>
          <p:cNvPr id="8" name="Group 7"/>
          <p:cNvGrpSpPr/>
          <p:nvPr/>
        </p:nvGrpSpPr>
        <p:grpSpPr>
          <a:xfrm rot="16200000">
            <a:off x="7243811" y="4362498"/>
            <a:ext cx="2998989" cy="461665"/>
            <a:chOff x="3229195" y="4679855"/>
            <a:chExt cx="2998989" cy="461665"/>
          </a:xfrm>
        </p:grpSpPr>
        <p:cxnSp>
          <p:nvCxnSpPr>
            <p:cNvPr id="6" name="Straight Connector 5"/>
            <p:cNvCxnSpPr/>
            <p:nvPr/>
          </p:nvCxnSpPr>
          <p:spPr>
            <a:xfrm>
              <a:off x="5220072" y="4910688"/>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9195" y="4679855"/>
              <a:ext cx="1871859" cy="461665"/>
            </a:xfrm>
            <a:prstGeom prst="rect">
              <a:avLst/>
            </a:prstGeom>
            <a:solidFill>
              <a:schemeClr val="bg1"/>
            </a:solidFill>
            <a:ln w="38100">
              <a:solidFill>
                <a:srgbClr val="FF0000"/>
              </a:solidFill>
            </a:ln>
          </p:spPr>
          <p:txBody>
            <a:bodyPr wrap="none" rtlCol="0">
              <a:spAutoFit/>
            </a:bodyPr>
            <a:lstStyle/>
            <a:p>
              <a:r>
                <a:rPr lang="it-IT" sz="2400" b="1" dirty="0" smtClean="0">
                  <a:solidFill>
                    <a:srgbClr val="FF0000"/>
                  </a:solidFill>
                </a:rPr>
                <a:t>DETECTOR</a:t>
              </a:r>
              <a:endParaRPr lang="it-IT" sz="2400" b="1" dirty="0">
                <a:solidFill>
                  <a:srgbClr val="FF0000"/>
                </a:solidFill>
              </a:endParaRPr>
            </a:p>
          </p:txBody>
        </p:sp>
      </p:grpSp>
      <p:grpSp>
        <p:nvGrpSpPr>
          <p:cNvPr id="10" name="Group 9"/>
          <p:cNvGrpSpPr/>
          <p:nvPr/>
        </p:nvGrpSpPr>
        <p:grpSpPr>
          <a:xfrm>
            <a:off x="2483768" y="2276872"/>
            <a:ext cx="6490370" cy="2864648"/>
            <a:chOff x="2483768" y="2276872"/>
            <a:chExt cx="6490370" cy="2864648"/>
          </a:xfrm>
        </p:grpSpPr>
        <p:sp>
          <p:nvSpPr>
            <p:cNvPr id="9" name="Rectangle 8"/>
            <p:cNvSpPr/>
            <p:nvPr/>
          </p:nvSpPr>
          <p:spPr>
            <a:xfrm>
              <a:off x="2483768" y="2276872"/>
              <a:ext cx="6490370" cy="286464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4901406" y="2277950"/>
              <a:ext cx="2266583" cy="461665"/>
            </a:xfrm>
            <a:prstGeom prst="rect">
              <a:avLst/>
            </a:prstGeom>
            <a:noFill/>
            <a:ln w="38100">
              <a:solidFill>
                <a:srgbClr val="002060"/>
              </a:solidFill>
            </a:ln>
          </p:spPr>
          <p:txBody>
            <a:bodyPr wrap="none" rtlCol="0">
              <a:spAutoFit/>
            </a:bodyPr>
            <a:lstStyle/>
            <a:p>
              <a:r>
                <a:rPr lang="it-IT" sz="2400" b="1" dirty="0" smtClean="0">
                  <a:solidFill>
                    <a:srgbClr val="002060"/>
                  </a:solidFill>
                </a:rPr>
                <a:t>SPACECRAFT</a:t>
              </a:r>
              <a:endParaRPr lang="it-IT" sz="2400" b="1" dirty="0">
                <a:solidFill>
                  <a:srgbClr val="002060"/>
                </a:solidFill>
              </a:endParaRPr>
            </a:p>
          </p:txBody>
        </p:sp>
      </p:grpSp>
    </p:spTree>
    <p:extLst>
      <p:ext uri="{BB962C8B-B14F-4D97-AF65-F5344CB8AC3E}">
        <p14:creationId xmlns:p14="http://schemas.microsoft.com/office/powerpoint/2010/main" val="3343073317"/>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17286"/>
            <a:ext cx="9144000" cy="4264042"/>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46</a:t>
            </a:fld>
            <a:r>
              <a:rPr lang="it-IT" altLang="it-IT" sz="1400">
                <a:solidFill>
                  <a:srgbClr val="080808"/>
                </a:solidFill>
              </a:rPr>
              <a:t>/19</a:t>
            </a:r>
          </a:p>
        </p:txBody>
      </p:sp>
      <p:sp>
        <p:nvSpPr>
          <p:cNvPr id="5124" name="Rectangle 2"/>
          <p:cNvSpPr>
            <a:spLocks noGrp="1" noChangeArrowheads="1"/>
          </p:cNvSpPr>
          <p:nvPr>
            <p:ph type="title"/>
          </p:nvPr>
        </p:nvSpPr>
        <p:spPr>
          <a:xfrm>
            <a:off x="1116013" y="260350"/>
            <a:ext cx="8027987" cy="504825"/>
          </a:xfrm>
        </p:spPr>
        <p:txBody>
          <a:bodyPr/>
          <a:lstStyle/>
          <a:p>
            <a:pPr eaLnBrk="1" hangingPunct="1"/>
            <a:r>
              <a:rPr lang="en-US" altLang="it-IT" dirty="0" smtClean="0"/>
              <a:t>Optical Configurations</a:t>
            </a:r>
          </a:p>
        </p:txBody>
      </p:sp>
      <p:sp>
        <p:nvSpPr>
          <p:cNvPr id="2" name="Content Placeholder 1"/>
          <p:cNvSpPr>
            <a:spLocks noGrp="1"/>
          </p:cNvSpPr>
          <p:nvPr>
            <p:ph idx="1"/>
          </p:nvPr>
        </p:nvSpPr>
        <p:spPr/>
        <p:txBody>
          <a:bodyPr/>
          <a:lstStyle/>
          <a:p>
            <a:pPr marL="0" indent="0">
              <a:buNone/>
            </a:pPr>
            <a:r>
              <a:rPr lang="it-IT" dirty="0" smtClean="0"/>
              <a:t>Gregory</a:t>
            </a:r>
            <a:endParaRPr lang="it-IT" dirty="0"/>
          </a:p>
        </p:txBody>
      </p:sp>
      <p:grpSp>
        <p:nvGrpSpPr>
          <p:cNvPr id="8" name="Group 7"/>
          <p:cNvGrpSpPr/>
          <p:nvPr/>
        </p:nvGrpSpPr>
        <p:grpSpPr>
          <a:xfrm>
            <a:off x="4165299" y="5686535"/>
            <a:ext cx="2998989" cy="461665"/>
            <a:chOff x="3229195" y="4679855"/>
            <a:chExt cx="2998989" cy="461665"/>
          </a:xfrm>
        </p:grpSpPr>
        <p:cxnSp>
          <p:nvCxnSpPr>
            <p:cNvPr id="6" name="Straight Connector 5"/>
            <p:cNvCxnSpPr/>
            <p:nvPr/>
          </p:nvCxnSpPr>
          <p:spPr>
            <a:xfrm>
              <a:off x="5220072" y="4910688"/>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9195" y="4679855"/>
              <a:ext cx="1871859" cy="461665"/>
            </a:xfrm>
            <a:prstGeom prst="rect">
              <a:avLst/>
            </a:prstGeom>
            <a:solidFill>
              <a:schemeClr val="bg1"/>
            </a:solidFill>
            <a:ln w="38100">
              <a:solidFill>
                <a:srgbClr val="FF0000"/>
              </a:solidFill>
            </a:ln>
          </p:spPr>
          <p:txBody>
            <a:bodyPr wrap="none" rtlCol="0">
              <a:spAutoFit/>
            </a:bodyPr>
            <a:lstStyle/>
            <a:p>
              <a:r>
                <a:rPr lang="it-IT" sz="2400" b="1" dirty="0" smtClean="0">
                  <a:solidFill>
                    <a:srgbClr val="FF0000"/>
                  </a:solidFill>
                </a:rPr>
                <a:t>DETECTOR</a:t>
              </a:r>
              <a:endParaRPr lang="it-IT" sz="2400" b="1" dirty="0">
                <a:solidFill>
                  <a:srgbClr val="FF0000"/>
                </a:solidFill>
              </a:endParaRPr>
            </a:p>
          </p:txBody>
        </p:sp>
      </p:grpSp>
      <p:grpSp>
        <p:nvGrpSpPr>
          <p:cNvPr id="10" name="Group 9"/>
          <p:cNvGrpSpPr/>
          <p:nvPr/>
        </p:nvGrpSpPr>
        <p:grpSpPr>
          <a:xfrm>
            <a:off x="2771800" y="2276872"/>
            <a:ext cx="6202338" cy="4104456"/>
            <a:chOff x="2771800" y="2276872"/>
            <a:chExt cx="6202338" cy="4104456"/>
          </a:xfrm>
        </p:grpSpPr>
        <p:sp>
          <p:nvSpPr>
            <p:cNvPr id="9" name="Rectangle 8"/>
            <p:cNvSpPr/>
            <p:nvPr/>
          </p:nvSpPr>
          <p:spPr>
            <a:xfrm>
              <a:off x="2771800" y="2276872"/>
              <a:ext cx="6202338" cy="410445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4901406" y="2277950"/>
              <a:ext cx="2266583" cy="461665"/>
            </a:xfrm>
            <a:prstGeom prst="rect">
              <a:avLst/>
            </a:prstGeom>
            <a:noFill/>
            <a:ln w="38100">
              <a:solidFill>
                <a:srgbClr val="002060"/>
              </a:solidFill>
            </a:ln>
          </p:spPr>
          <p:txBody>
            <a:bodyPr wrap="none" rtlCol="0">
              <a:spAutoFit/>
            </a:bodyPr>
            <a:lstStyle/>
            <a:p>
              <a:r>
                <a:rPr lang="it-IT" sz="2400" b="1" dirty="0" smtClean="0">
                  <a:solidFill>
                    <a:srgbClr val="002060"/>
                  </a:solidFill>
                </a:rPr>
                <a:t>SPACECRAFT</a:t>
              </a:r>
              <a:endParaRPr lang="it-IT" sz="2400" b="1" dirty="0">
                <a:solidFill>
                  <a:srgbClr val="002060"/>
                </a:solidFill>
              </a:endParaRPr>
            </a:p>
          </p:txBody>
        </p:sp>
      </p:grpSp>
    </p:spTree>
    <p:extLst>
      <p:ext uri="{BB962C8B-B14F-4D97-AF65-F5344CB8AC3E}">
        <p14:creationId xmlns:p14="http://schemas.microsoft.com/office/powerpoint/2010/main" val="2853204417"/>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Angular Resolution</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lstStyle/>
              <a:p>
                <a:pPr marL="0" indent="0" eaLnBrk="1" hangingPunct="1">
                  <a:buNone/>
                </a:pPr>
                <a:r>
                  <a:rPr lang="en-GB" b="1" dirty="0" smtClean="0">
                    <a:solidFill>
                      <a:srgbClr val="FF9900"/>
                    </a:solidFill>
                  </a:rPr>
                  <a:t>Angular resolution </a:t>
                </a:r>
                <a14:m>
                  <m:oMath xmlns:m="http://schemas.openxmlformats.org/officeDocument/2006/math">
                    <m:sSub>
                      <m:sSubPr>
                        <m:ctrlPr>
                          <a:rPr lang="en-GB" b="1" i="1" smtClean="0">
                            <a:solidFill>
                              <a:srgbClr val="FF9900"/>
                            </a:solidFill>
                            <a:latin typeface="Cambria Math" panose="02040503050406030204" pitchFamily="18" charset="0"/>
                          </a:rPr>
                        </m:ctrlPr>
                      </m:sSubPr>
                      <m:e>
                        <m:r>
                          <a:rPr lang="en-GB" b="1" i="1" smtClean="0">
                            <a:solidFill>
                              <a:srgbClr val="FF9900"/>
                            </a:solidFill>
                            <a:latin typeface="Cambria Math" panose="02040503050406030204" pitchFamily="18" charset="0"/>
                            <a:ea typeface="Cambria Math" panose="02040503050406030204" pitchFamily="18" charset="0"/>
                          </a:rPr>
                          <m:t>𝜽</m:t>
                        </m:r>
                      </m:e>
                      <m:sub>
                        <m:r>
                          <a:rPr lang="en-US" b="1" i="1" smtClean="0">
                            <a:solidFill>
                              <a:srgbClr val="FF9900"/>
                            </a:solidFill>
                            <a:latin typeface="Cambria Math" panose="02040503050406030204" pitchFamily="18" charset="0"/>
                          </a:rPr>
                          <m:t>𝑹</m:t>
                        </m:r>
                      </m:sub>
                    </m:sSub>
                  </m:oMath>
                </a14:m>
                <a:r>
                  <a:rPr lang="en-GB" dirty="0" smtClean="0">
                    <a:solidFill>
                      <a:srgbClr val="FF9900"/>
                    </a:solidFill>
                  </a:rPr>
                  <a:t> </a:t>
                </a:r>
                <a:r>
                  <a:rPr lang="en-GB" dirty="0" smtClean="0"/>
                  <a:t>is (roughly) the smallest angular distance (in degrees or radians) between two bright points which allows to distinguish them from each other.</a:t>
                </a:r>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1274"/>
                </a:stretch>
              </a:blipFill>
            </p:spPr>
            <p:txBody>
              <a:bodyPr/>
              <a:lstStyle/>
              <a:p>
                <a:r>
                  <a:rPr lang="it-IT">
                    <a:noFill/>
                  </a:rPr>
                  <a:t> </a:t>
                </a:r>
              </a:p>
            </p:txBody>
          </p:sp>
        </mc:Fallback>
      </mc:AlternateContent>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 b="65808"/>
          <a:stretch/>
        </p:blipFill>
        <p:spPr>
          <a:xfrm rot="16200000">
            <a:off x="6894399" y="3910733"/>
            <a:ext cx="2698980" cy="1413573"/>
          </a:xfrm>
          <a:prstGeom prst="rect">
            <a:avLst/>
          </a:prstGeom>
        </p:spPr>
      </p:pic>
      <p:sp>
        <p:nvSpPr>
          <p:cNvPr id="7" name="Oval 6"/>
          <p:cNvSpPr/>
          <p:nvPr/>
        </p:nvSpPr>
        <p:spPr>
          <a:xfrm>
            <a:off x="1331640" y="494116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aight Connector 7"/>
          <p:cNvCxnSpPr>
            <a:endCxn id="11" idx="2"/>
          </p:cNvCxnSpPr>
          <p:nvPr/>
        </p:nvCxnSpPr>
        <p:spPr>
          <a:xfrm flipV="1">
            <a:off x="1591865" y="3885426"/>
            <a:ext cx="3796038" cy="119780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5" idx="2"/>
          </p:cNvCxnSpPr>
          <p:nvPr/>
        </p:nvCxnSpPr>
        <p:spPr>
          <a:xfrm flipV="1">
            <a:off x="1591865" y="4037826"/>
            <a:ext cx="3829942" cy="1045404"/>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87903" y="3813418"/>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 14"/>
          <p:cNvSpPr/>
          <p:nvPr/>
        </p:nvSpPr>
        <p:spPr>
          <a:xfrm>
            <a:off x="5421807" y="3965818"/>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Arc 13"/>
          <p:cNvSpPr/>
          <p:nvPr/>
        </p:nvSpPr>
        <p:spPr>
          <a:xfrm>
            <a:off x="57596" y="3780436"/>
            <a:ext cx="2836119" cy="2806358"/>
          </a:xfrm>
          <a:prstGeom prst="arc">
            <a:avLst>
              <a:gd name="adj1" fmla="val 19326581"/>
              <a:gd name="adj2" fmla="val 21596627"/>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TextBox 15"/>
          <p:cNvSpPr txBox="1"/>
          <p:nvPr/>
        </p:nvSpPr>
        <p:spPr>
          <a:xfrm>
            <a:off x="2740834" y="3780436"/>
            <a:ext cx="873436" cy="707886"/>
          </a:xfrm>
          <a:prstGeom prst="rect">
            <a:avLst/>
          </a:prstGeom>
          <a:noFill/>
        </p:spPr>
        <p:txBody>
          <a:bodyPr wrap="square" rtlCol="0">
            <a:spAutoFit/>
          </a:bodyPr>
          <a:lstStyle/>
          <a:p>
            <a:r>
              <a:rPr lang="el-GR" sz="4000" dirty="0" smtClean="0">
                <a:solidFill>
                  <a:srgbClr val="FFFF00"/>
                </a:solidFill>
              </a:rPr>
              <a:t>θ</a:t>
            </a:r>
            <a:r>
              <a:rPr lang="en-US" sz="4000" baseline="-25000" dirty="0" smtClean="0">
                <a:solidFill>
                  <a:srgbClr val="FFFF00"/>
                </a:solidFill>
              </a:rPr>
              <a:t>R</a:t>
            </a:r>
            <a:endParaRPr lang="it-IT" sz="4000" baseline="-25000" dirty="0">
              <a:solidFill>
                <a:srgbClr val="FFFF00"/>
              </a:solidFill>
            </a:endParaRPr>
          </a:p>
        </p:txBody>
      </p:sp>
      <p:grpSp>
        <p:nvGrpSpPr>
          <p:cNvPr id="18" name="Group 17"/>
          <p:cNvGrpSpPr/>
          <p:nvPr/>
        </p:nvGrpSpPr>
        <p:grpSpPr>
          <a:xfrm>
            <a:off x="5934315" y="3250969"/>
            <a:ext cx="1373989" cy="2698980"/>
            <a:chOff x="5580112" y="3250969"/>
            <a:chExt cx="1373989" cy="2698980"/>
          </a:xfrm>
        </p:grpSpPr>
        <p:sp>
          <p:nvSpPr>
            <p:cNvPr id="17" name="Rectangle 16"/>
            <p:cNvSpPr/>
            <p:nvPr/>
          </p:nvSpPr>
          <p:spPr>
            <a:xfrm>
              <a:off x="5580112" y="3250969"/>
              <a:ext cx="1373989" cy="2698980"/>
            </a:xfrm>
            <a:prstGeom prst="rect">
              <a:avLst/>
            </a:prstGeom>
            <a:solidFill>
              <a:srgbClr val="08080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 21"/>
            <p:cNvSpPr/>
            <p:nvPr/>
          </p:nvSpPr>
          <p:spPr>
            <a:xfrm>
              <a:off x="6130703" y="4205909"/>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 22"/>
            <p:cNvSpPr/>
            <p:nvPr/>
          </p:nvSpPr>
          <p:spPr>
            <a:xfrm>
              <a:off x="6123090" y="4725144"/>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745438830"/>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Angular Resolution</a:t>
            </a:r>
          </a:p>
        </p:txBody>
      </p:sp>
      <p:sp>
        <p:nvSpPr>
          <p:cNvPr id="4099" name="Rectangle 3"/>
          <p:cNvSpPr>
            <a:spLocks noGrp="1" noChangeArrowheads="1"/>
          </p:cNvSpPr>
          <p:nvPr>
            <p:ph type="body" idx="1"/>
          </p:nvPr>
        </p:nvSpPr>
        <p:spPr>
          <a:xfrm>
            <a:off x="1116013" y="1341438"/>
            <a:ext cx="4513189" cy="4784725"/>
          </a:xfrm>
        </p:spPr>
        <p:txBody>
          <a:bodyPr/>
          <a:lstStyle/>
          <a:p>
            <a:pPr marL="0" indent="0" eaLnBrk="1" hangingPunct="1">
              <a:buNone/>
            </a:pPr>
            <a:r>
              <a:rPr lang="en-GB" dirty="0" smtClean="0"/>
              <a:t>Two points </a:t>
            </a:r>
            <a:r>
              <a:rPr lang="en-GB" dirty="0" smtClean="0">
                <a:solidFill>
                  <a:srgbClr val="FF9900"/>
                </a:solidFill>
              </a:rPr>
              <a:t>closer</a:t>
            </a:r>
            <a:r>
              <a:rPr lang="en-GB" dirty="0" smtClean="0"/>
              <a:t> than the angular resolution are perceived as being a single (unfocused) point.</a:t>
            </a:r>
          </a:p>
          <a:p>
            <a:pPr marL="0" indent="0" eaLnBrk="1" hangingPunct="1">
              <a:buNone/>
            </a:pPr>
            <a:r>
              <a:rPr lang="en-GB" dirty="0" smtClean="0"/>
              <a:t>Angular resolution is usually measured at the nadir, as this is the direction offering the sharpest image.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202" y="1002330"/>
            <a:ext cx="3344936" cy="5123834"/>
          </a:xfrm>
          <a:prstGeom prst="rect">
            <a:avLst/>
          </a:prstGeom>
        </p:spPr>
      </p:pic>
      <p:cxnSp>
        <p:nvCxnSpPr>
          <p:cNvPr id="3" name="Straight Connector 2"/>
          <p:cNvCxnSpPr/>
          <p:nvPr/>
        </p:nvCxnSpPr>
        <p:spPr>
          <a:xfrm>
            <a:off x="7092280" y="2996952"/>
            <a:ext cx="0" cy="1152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52320" y="2996952"/>
            <a:ext cx="0" cy="1152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98865" y="2671848"/>
            <a:ext cx="873436" cy="707886"/>
          </a:xfrm>
          <a:prstGeom prst="rect">
            <a:avLst/>
          </a:prstGeom>
          <a:noFill/>
        </p:spPr>
        <p:txBody>
          <a:bodyPr wrap="square" rtlCol="0">
            <a:spAutoFit/>
          </a:bodyPr>
          <a:lstStyle/>
          <a:p>
            <a:r>
              <a:rPr lang="el-GR" sz="4000" dirty="0" smtClean="0">
                <a:solidFill>
                  <a:srgbClr val="FFC000"/>
                </a:solidFill>
              </a:rPr>
              <a:t>θ</a:t>
            </a:r>
            <a:r>
              <a:rPr lang="en-US" sz="4000" baseline="-25000" dirty="0" smtClean="0">
                <a:solidFill>
                  <a:srgbClr val="FFC000"/>
                </a:solidFill>
              </a:rPr>
              <a:t>R</a:t>
            </a:r>
            <a:endParaRPr lang="it-IT" sz="4000" baseline="-25000" dirty="0">
              <a:solidFill>
                <a:srgbClr val="FFC000"/>
              </a:solidFill>
            </a:endParaRPr>
          </a:p>
        </p:txBody>
      </p:sp>
    </p:spTree>
    <p:extLst>
      <p:ext uri="{BB962C8B-B14F-4D97-AF65-F5344CB8AC3E}">
        <p14:creationId xmlns:p14="http://schemas.microsoft.com/office/powerpoint/2010/main" val="2830252991"/>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49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Ground Resolution</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lstStyle/>
              <a:p>
                <a:pPr marL="0" indent="0" eaLnBrk="1" hangingPunct="1">
                  <a:buNone/>
                </a:pPr>
                <a:r>
                  <a:rPr lang="en-GB" b="1" dirty="0" smtClean="0">
                    <a:solidFill>
                      <a:srgbClr val="FF9900"/>
                    </a:solidFill>
                  </a:rPr>
                  <a:t>Ground resolution</a:t>
                </a:r>
                <a:r>
                  <a:rPr lang="en-GB" dirty="0" smtClean="0">
                    <a:solidFill>
                      <a:srgbClr val="FF9900"/>
                    </a:solidFill>
                  </a:rPr>
                  <a:t> </a:t>
                </a:r>
                <a14:m>
                  <m:oMath xmlns:m="http://schemas.openxmlformats.org/officeDocument/2006/math">
                    <m:sSub>
                      <m:sSubPr>
                        <m:ctrlPr>
                          <a:rPr lang="en-GB" b="1" i="1">
                            <a:solidFill>
                              <a:srgbClr val="FF9900"/>
                            </a:solidFill>
                            <a:latin typeface="Cambria Math" panose="02040503050406030204" pitchFamily="18" charset="0"/>
                          </a:rPr>
                        </m:ctrlPr>
                      </m:sSubPr>
                      <m:e>
                        <m:r>
                          <a:rPr lang="en-US" b="1" i="1" smtClean="0">
                            <a:solidFill>
                              <a:srgbClr val="FF9900"/>
                            </a:solidFill>
                            <a:latin typeface="Cambria Math" panose="02040503050406030204" pitchFamily="18" charset="0"/>
                            <a:ea typeface="Cambria Math" panose="02040503050406030204" pitchFamily="18" charset="0"/>
                          </a:rPr>
                          <m:t>𝑫</m:t>
                        </m:r>
                      </m:e>
                      <m:sub>
                        <m:r>
                          <a:rPr lang="en-US" b="1" i="1">
                            <a:solidFill>
                              <a:srgbClr val="FF9900"/>
                            </a:solidFill>
                            <a:latin typeface="Cambria Math" panose="02040503050406030204" pitchFamily="18" charset="0"/>
                          </a:rPr>
                          <m:t>𝑹</m:t>
                        </m:r>
                      </m:sub>
                    </m:sSub>
                  </m:oMath>
                </a14:m>
                <a:r>
                  <a:rPr lang="en-GB" dirty="0">
                    <a:solidFill>
                      <a:srgbClr val="FF9900"/>
                    </a:solidFill>
                  </a:rPr>
                  <a:t> </a:t>
                </a:r>
                <a:r>
                  <a:rPr lang="en-GB" dirty="0" smtClean="0"/>
                  <a:t>is (roughly) the smallest geometrical distance (in meters) between two bright points on the Earth (or Moon or any other planet) which allows to distinguish them from each other.</a:t>
                </a:r>
              </a:p>
              <a:p>
                <a:pPr marL="0" indent="0" eaLnBrk="1" hangingPunct="1">
                  <a:buNone/>
                </a:pPr>
                <a:r>
                  <a:rPr lang="en-GB" dirty="0" smtClean="0"/>
                  <a:t>For a spacecraft orbiting at an altitude </a:t>
                </a:r>
                <a14:m>
                  <m:oMath xmlns:m="http://schemas.openxmlformats.org/officeDocument/2006/math">
                    <m:r>
                      <a:rPr lang="en-US" b="1" i="1" smtClean="0">
                        <a:solidFill>
                          <a:srgbClr val="FF9900"/>
                        </a:solidFill>
                        <a:latin typeface="Cambria Math" panose="02040503050406030204" pitchFamily="18" charset="0"/>
                      </a:rPr>
                      <m:t>𝑯</m:t>
                    </m:r>
                  </m:oMath>
                </a14:m>
                <a:r>
                  <a:rPr lang="en-GB" dirty="0" smtClean="0"/>
                  <a:t>, at the nadir:</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GB" b="1" i="1">
                              <a:solidFill>
                                <a:srgbClr val="FF9900"/>
                              </a:solidFill>
                              <a:latin typeface="Cambria Math" panose="02040503050406030204" pitchFamily="18" charset="0"/>
                            </a:rPr>
                          </m:ctrlPr>
                        </m:sSubPr>
                        <m:e>
                          <m:r>
                            <a:rPr lang="en-US" b="1" i="1" smtClean="0">
                              <a:solidFill>
                                <a:srgbClr val="FF9900"/>
                              </a:solidFill>
                              <a:latin typeface="Cambria Math" panose="02040503050406030204" pitchFamily="18" charset="0"/>
                              <a:ea typeface="Cambria Math" panose="02040503050406030204" pitchFamily="18" charset="0"/>
                            </a:rPr>
                            <m:t>𝑫</m:t>
                          </m:r>
                        </m:e>
                        <m:sub>
                          <m:r>
                            <a:rPr lang="en-US" b="1" i="1">
                              <a:solidFill>
                                <a:srgbClr val="FF9900"/>
                              </a:solidFill>
                              <a:latin typeface="Cambria Math" panose="02040503050406030204" pitchFamily="18" charset="0"/>
                            </a:rPr>
                            <m:t>𝑹</m:t>
                          </m:r>
                        </m:sub>
                      </m:sSub>
                      <m:r>
                        <a:rPr lang="en-US" b="1" i="1" smtClean="0">
                          <a:solidFill>
                            <a:srgbClr val="FF9900"/>
                          </a:solidFill>
                          <a:latin typeface="Cambria Math" panose="02040503050406030204" pitchFamily="18" charset="0"/>
                        </a:rPr>
                        <m:t>=</m:t>
                      </m:r>
                      <m:r>
                        <a:rPr lang="en-US" b="1" i="1" smtClean="0">
                          <a:solidFill>
                            <a:srgbClr val="FF9900"/>
                          </a:solidFill>
                          <a:latin typeface="Cambria Math" panose="02040503050406030204" pitchFamily="18" charset="0"/>
                        </a:rPr>
                        <m:t>𝑯</m:t>
                      </m:r>
                      <m:r>
                        <a:rPr lang="en-US" b="1" i="1" smtClean="0">
                          <a:solidFill>
                            <a:srgbClr val="FF9900"/>
                          </a:solidFill>
                          <a:latin typeface="Cambria Math" panose="02040503050406030204" pitchFamily="18" charset="0"/>
                        </a:rPr>
                        <m:t>∗</m:t>
                      </m:r>
                      <m:sSub>
                        <m:sSubPr>
                          <m:ctrlPr>
                            <a:rPr lang="en-GB" b="1" i="1">
                              <a:solidFill>
                                <a:srgbClr val="FF9900"/>
                              </a:solidFill>
                              <a:latin typeface="Cambria Math" panose="02040503050406030204" pitchFamily="18" charset="0"/>
                            </a:rPr>
                          </m:ctrlPr>
                        </m:sSubPr>
                        <m:e>
                          <m:r>
                            <a:rPr lang="en-US" b="1" i="1" smtClean="0">
                              <a:solidFill>
                                <a:srgbClr val="FF9900"/>
                              </a:solidFill>
                              <a:latin typeface="Cambria Math" panose="02040503050406030204" pitchFamily="18" charset="0"/>
                              <a:ea typeface="Cambria Math" panose="02040503050406030204" pitchFamily="18" charset="0"/>
                            </a:rPr>
                            <m:t>𝜽</m:t>
                          </m:r>
                        </m:e>
                        <m:sub>
                          <m:r>
                            <a:rPr lang="en-US" b="1" i="1">
                              <a:solidFill>
                                <a:srgbClr val="FF9900"/>
                              </a:solidFill>
                              <a:latin typeface="Cambria Math" panose="02040503050406030204" pitchFamily="18" charset="0"/>
                            </a:rPr>
                            <m:t>𝑹</m:t>
                          </m:r>
                        </m:sub>
                      </m:sSub>
                    </m:oMath>
                  </m:oMathPara>
                </a14:m>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1274" r="-1978"/>
                </a:stretch>
              </a:blipFill>
            </p:spPr>
            <p:txBody>
              <a:bodyPr/>
              <a:lstStyle/>
              <a:p>
                <a:r>
                  <a:rPr lang="it-IT">
                    <a:noFill/>
                  </a:rPr>
                  <a:t> </a:t>
                </a:r>
              </a:p>
            </p:txBody>
          </p:sp>
        </mc:Fallback>
      </mc:AlternateContent>
    </p:spTree>
    <p:extLst>
      <p:ext uri="{BB962C8B-B14F-4D97-AF65-F5344CB8AC3E}">
        <p14:creationId xmlns:p14="http://schemas.microsoft.com/office/powerpoint/2010/main" val="1931282451"/>
      </p:ext>
    </p:extLst>
  </p:cSld>
  <p:clrMapOvr>
    <a:masterClrMapping/>
  </p:clrMapOvr>
  <p:transition advTm="4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Space Telescope</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A </a:t>
            </a:r>
            <a:r>
              <a:rPr lang="en-US" b="1" dirty="0" smtClean="0">
                <a:solidFill>
                  <a:srgbClr val="FF9900"/>
                </a:solidFill>
              </a:rPr>
              <a:t>space</a:t>
            </a:r>
            <a:r>
              <a:rPr lang="en-US" b="1" dirty="0" smtClean="0"/>
              <a:t> telescope is an optical device made of four major elements:</a:t>
            </a:r>
          </a:p>
          <a:p>
            <a:pPr eaLnBrk="1" hangingPunct="1"/>
            <a:r>
              <a:rPr lang="en-US" b="1" dirty="0" smtClean="0"/>
              <a:t>The </a:t>
            </a:r>
            <a:r>
              <a:rPr lang="en-US" b="1" dirty="0" smtClean="0">
                <a:solidFill>
                  <a:srgbClr val="FF9900"/>
                </a:solidFill>
              </a:rPr>
              <a:t>optical system </a:t>
            </a:r>
            <a:r>
              <a:rPr lang="en-US" b="1" dirty="0" smtClean="0"/>
              <a:t>(made of lenses and mirrors)</a:t>
            </a:r>
          </a:p>
          <a:p>
            <a:pPr eaLnBrk="1" hangingPunct="1"/>
            <a:r>
              <a:rPr lang="en-US" b="1" dirty="0" smtClean="0"/>
              <a:t>A </a:t>
            </a:r>
            <a:r>
              <a:rPr lang="en-US" b="1" dirty="0" smtClean="0">
                <a:solidFill>
                  <a:srgbClr val="FF9900"/>
                </a:solidFill>
              </a:rPr>
              <a:t>mechanical structure</a:t>
            </a:r>
          </a:p>
          <a:p>
            <a:pPr eaLnBrk="1" hangingPunct="1"/>
            <a:r>
              <a:rPr lang="en-US" b="1" dirty="0" smtClean="0"/>
              <a:t>An </a:t>
            </a:r>
            <a:r>
              <a:rPr lang="en-US" b="1" dirty="0" smtClean="0">
                <a:solidFill>
                  <a:srgbClr val="FF9900"/>
                </a:solidFill>
              </a:rPr>
              <a:t>optoelectronic detector </a:t>
            </a:r>
            <a:r>
              <a:rPr lang="en-US" b="1" dirty="0" smtClean="0"/>
              <a:t>(other detectors are ruled out in space!)</a:t>
            </a:r>
          </a:p>
          <a:p>
            <a:pPr eaLnBrk="1" hangingPunct="1"/>
            <a:r>
              <a:rPr lang="en-US" b="1" dirty="0" smtClean="0"/>
              <a:t>The </a:t>
            </a:r>
            <a:r>
              <a:rPr lang="en-US" b="1" dirty="0" smtClean="0">
                <a:solidFill>
                  <a:srgbClr val="00FF00"/>
                </a:solidFill>
              </a:rPr>
              <a:t>target</a:t>
            </a:r>
            <a:r>
              <a:rPr lang="en-US" b="1" dirty="0" smtClean="0"/>
              <a:t>!</a:t>
            </a:r>
            <a:endParaRPr lang="en-GB" dirty="0" smtClean="0"/>
          </a:p>
        </p:txBody>
      </p:sp>
    </p:spTree>
    <p:extLst>
      <p:ext uri="{BB962C8B-B14F-4D97-AF65-F5344CB8AC3E}">
        <p14:creationId xmlns:p14="http://schemas.microsoft.com/office/powerpoint/2010/main" val="1180293322"/>
      </p:ext>
    </p:extLst>
  </p:cSld>
  <p:clrMapOvr>
    <a:masterClrMapping/>
  </p:clrMapOvr>
  <p:transition advTm="4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Ground Resolution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p:sp>
        <p:nvSpPr>
          <p:cNvPr id="4" name="Oval 3"/>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Connector 26"/>
          <p:cNvCxnSpPr>
            <a:stCxn id="4" idx="4"/>
          </p:cNvCxnSpPr>
          <p:nvPr/>
        </p:nvCxnSpPr>
        <p:spPr>
          <a:xfrm flipH="1">
            <a:off x="4715322" y="2043807"/>
            <a:ext cx="144016"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4"/>
            <a:endCxn id="31" idx="0"/>
          </p:cNvCxnSpPr>
          <p:nvPr/>
        </p:nvCxnSpPr>
        <p:spPr>
          <a:xfrm>
            <a:off x="4859338" y="2043807"/>
            <a:ext cx="72702"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44008" y="3573016"/>
            <a:ext cx="144016" cy="14401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 30"/>
          <p:cNvSpPr/>
          <p:nvPr/>
        </p:nvSpPr>
        <p:spPr>
          <a:xfrm>
            <a:off x="4860032" y="3573016"/>
            <a:ext cx="144016" cy="14401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3" name="Rectangle 12"/>
              <p:cNvSpPr/>
              <p:nvPr/>
            </p:nvSpPr>
            <p:spPr>
              <a:xfrm>
                <a:off x="1604564" y="1395596"/>
                <a:ext cx="284712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3600" b="1" i="1">
                              <a:solidFill>
                                <a:srgbClr val="FF9900"/>
                              </a:solidFill>
                              <a:latin typeface="Cambria Math" panose="02040503050406030204" pitchFamily="18" charset="0"/>
                            </a:rPr>
                          </m:ctrlPr>
                        </m:sSubPr>
                        <m:e>
                          <m:r>
                            <a:rPr lang="en-US" sz="3600" b="1" i="1">
                              <a:solidFill>
                                <a:srgbClr val="FF9900"/>
                              </a:solidFill>
                              <a:latin typeface="Cambria Math" panose="02040503050406030204" pitchFamily="18" charset="0"/>
                              <a:ea typeface="Cambria Math" panose="02040503050406030204" pitchFamily="18" charset="0"/>
                            </a:rPr>
                            <m:t>𝑫</m:t>
                          </m:r>
                        </m:e>
                        <m:sub>
                          <m:r>
                            <a:rPr lang="en-US" sz="3600" b="1" i="1">
                              <a:solidFill>
                                <a:srgbClr val="FF9900"/>
                              </a:solidFill>
                              <a:latin typeface="Cambria Math" panose="02040503050406030204" pitchFamily="18" charset="0"/>
                            </a:rPr>
                            <m:t>𝑹</m:t>
                          </m:r>
                        </m:sub>
                      </m:sSub>
                      <m:r>
                        <a:rPr lang="en-US" sz="3600" b="1" i="1">
                          <a:solidFill>
                            <a:srgbClr val="FF9900"/>
                          </a:solidFill>
                          <a:latin typeface="Cambria Math" panose="02040503050406030204" pitchFamily="18" charset="0"/>
                        </a:rPr>
                        <m:t>=</m:t>
                      </m:r>
                      <m:r>
                        <a:rPr lang="en-US" sz="3600" b="1" i="1">
                          <a:solidFill>
                            <a:srgbClr val="FF9900"/>
                          </a:solidFill>
                          <a:latin typeface="Cambria Math" panose="02040503050406030204" pitchFamily="18" charset="0"/>
                        </a:rPr>
                        <m:t>𝑯</m:t>
                      </m:r>
                      <m:r>
                        <a:rPr lang="en-US" sz="3600" b="1" i="1">
                          <a:solidFill>
                            <a:srgbClr val="FF9900"/>
                          </a:solidFill>
                          <a:latin typeface="Cambria Math" panose="02040503050406030204" pitchFamily="18" charset="0"/>
                        </a:rPr>
                        <m:t>∗</m:t>
                      </m:r>
                      <m:sSub>
                        <m:sSubPr>
                          <m:ctrlPr>
                            <a:rPr lang="en-GB" sz="3600" b="1" i="1">
                              <a:solidFill>
                                <a:srgbClr val="FF9900"/>
                              </a:solidFill>
                              <a:latin typeface="Cambria Math" panose="02040503050406030204" pitchFamily="18" charset="0"/>
                            </a:rPr>
                          </m:ctrlPr>
                        </m:sSubPr>
                        <m:e>
                          <m:r>
                            <a:rPr lang="en-US" sz="3600" b="1" i="1">
                              <a:solidFill>
                                <a:srgbClr val="FF9900"/>
                              </a:solidFill>
                              <a:latin typeface="Cambria Math" panose="02040503050406030204" pitchFamily="18" charset="0"/>
                              <a:ea typeface="Cambria Math" panose="02040503050406030204" pitchFamily="18" charset="0"/>
                            </a:rPr>
                            <m:t>𝜽</m:t>
                          </m:r>
                        </m:e>
                        <m:sub>
                          <m:r>
                            <a:rPr lang="en-US" sz="3600" b="1" i="1">
                              <a:solidFill>
                                <a:srgbClr val="FF9900"/>
                              </a:solidFill>
                              <a:latin typeface="Cambria Math" panose="02040503050406030204" pitchFamily="18" charset="0"/>
                            </a:rPr>
                            <m:t>𝑹</m:t>
                          </m:r>
                        </m:sub>
                      </m:sSub>
                    </m:oMath>
                  </m:oMathPara>
                </a14:m>
                <a:endParaRPr lang="it-IT" sz="3600" dirty="0"/>
              </a:p>
            </p:txBody>
          </p:sp>
        </mc:Choice>
        <mc:Fallback xmlns="">
          <p:sp>
            <p:nvSpPr>
              <p:cNvPr id="13" name="Rectangle 12"/>
              <p:cNvSpPr>
                <a:spLocks noRot="1" noChangeAspect="1" noMove="1" noResize="1" noEditPoints="1" noAdjustHandles="1" noChangeArrowheads="1" noChangeShapeType="1" noTextEdit="1"/>
              </p:cNvSpPr>
              <p:nvPr/>
            </p:nvSpPr>
            <p:spPr>
              <a:xfrm>
                <a:off x="1604564" y="1395596"/>
                <a:ext cx="2847126" cy="64633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188058" y="2393881"/>
                <a:ext cx="7060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ea typeface="Cambria Math" panose="02040503050406030204" pitchFamily="18" charset="0"/>
                            </a:rPr>
                            <m:t>𝜽</m:t>
                          </m:r>
                        </m:e>
                        <m:sub>
                          <m:r>
                            <a:rPr lang="en-US" sz="2800" b="1" i="1">
                              <a:solidFill>
                                <a:srgbClr val="FF0000"/>
                              </a:solidFill>
                              <a:latin typeface="Cambria Math" panose="02040503050406030204" pitchFamily="18" charset="0"/>
                            </a:rPr>
                            <m:t>𝑹</m:t>
                          </m:r>
                        </m:sub>
                      </m:sSub>
                    </m:oMath>
                  </m:oMathPara>
                </a14:m>
                <a:endParaRPr lang="it-IT" sz="2800" dirty="0">
                  <a:solidFill>
                    <a:srgbClr val="FF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4188058" y="2393881"/>
                <a:ext cx="706091" cy="52322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4894149" y="3653463"/>
                <a:ext cx="7509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00FF00"/>
                              </a:solidFill>
                              <a:latin typeface="Cambria Math" panose="02040503050406030204" pitchFamily="18" charset="0"/>
                            </a:rPr>
                          </m:ctrlPr>
                        </m:sSubPr>
                        <m:e>
                          <m:r>
                            <a:rPr lang="en-US" sz="2800" b="1" i="1">
                              <a:solidFill>
                                <a:srgbClr val="00FF00"/>
                              </a:solidFill>
                              <a:latin typeface="Cambria Math" panose="02040503050406030204" pitchFamily="18" charset="0"/>
                              <a:ea typeface="Cambria Math" panose="02040503050406030204" pitchFamily="18" charset="0"/>
                            </a:rPr>
                            <m:t>𝑫</m:t>
                          </m:r>
                        </m:e>
                        <m:sub>
                          <m:r>
                            <a:rPr lang="en-US" sz="2800" b="1" i="1">
                              <a:solidFill>
                                <a:srgbClr val="00FF00"/>
                              </a:solidFill>
                              <a:latin typeface="Cambria Math" panose="02040503050406030204" pitchFamily="18" charset="0"/>
                            </a:rPr>
                            <m:t>𝑹</m:t>
                          </m:r>
                        </m:sub>
                      </m:sSub>
                    </m:oMath>
                  </m:oMathPara>
                </a14:m>
                <a:endParaRPr lang="it-IT" sz="2800" dirty="0">
                  <a:solidFill>
                    <a:srgbClr val="00FF00"/>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4894149" y="3653463"/>
                <a:ext cx="750975" cy="52322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5039650" y="2132271"/>
                <a:ext cx="56778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𝑯</m:t>
                      </m:r>
                    </m:oMath>
                  </m:oMathPara>
                </a14:m>
                <a:endParaRPr lang="it-IT" sz="2800" dirty="0">
                  <a:solidFill>
                    <a:srgbClr val="FF0000"/>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5039650" y="2132271"/>
                <a:ext cx="567783" cy="523220"/>
              </a:xfrm>
              <a:prstGeom prst="rect">
                <a:avLst/>
              </a:prstGeom>
              <a:blipFill>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90359716"/>
      </p:ext>
    </p:extLst>
  </p:cSld>
  <p:clrMapOvr>
    <a:masterClrMapping/>
  </p:clrMapOvr>
  <p:transition advTm="4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Two Resolutions ?</a:t>
            </a:r>
          </a:p>
        </p:txBody>
      </p:sp>
      <p:sp>
        <p:nvSpPr>
          <p:cNvPr id="4099" name="Rectangle 3"/>
          <p:cNvSpPr>
            <a:spLocks noGrp="1" noChangeArrowheads="1"/>
          </p:cNvSpPr>
          <p:nvPr>
            <p:ph type="body" idx="1"/>
          </p:nvPr>
        </p:nvSpPr>
        <p:spPr>
          <a:xfrm>
            <a:off x="1116013" y="1341438"/>
            <a:ext cx="7704459" cy="4784725"/>
          </a:xfrm>
        </p:spPr>
        <p:txBody>
          <a:bodyPr>
            <a:normAutofit fontScale="92500" lnSpcReduction="10000"/>
          </a:bodyPr>
          <a:lstStyle/>
          <a:p>
            <a:pPr eaLnBrk="1" hangingPunct="1"/>
            <a:r>
              <a:rPr lang="en-US" b="1" dirty="0" smtClean="0">
                <a:solidFill>
                  <a:srgbClr val="FF9900"/>
                </a:solidFill>
              </a:rPr>
              <a:t>Angular resolution </a:t>
            </a:r>
            <a:r>
              <a:rPr lang="en-US" b="1" dirty="0" smtClean="0"/>
              <a:t>is adopted whenever there is no specific “distance” from the target, typically when the target is at the infinity. For instance when taking pictures of stars or planets.</a:t>
            </a:r>
          </a:p>
          <a:p>
            <a:pPr eaLnBrk="1" hangingPunct="1"/>
            <a:r>
              <a:rPr lang="en-US" b="1" dirty="0" smtClean="0">
                <a:solidFill>
                  <a:srgbClr val="FF9900"/>
                </a:solidFill>
              </a:rPr>
              <a:t>Ground resolution </a:t>
            </a:r>
            <a:r>
              <a:rPr lang="en-US" b="1" dirty="0" smtClean="0"/>
              <a:t>is adopted whenever there is a specific distance from the target, typically when taking pictures of Earth or Moon or close by pictures of other planets. The distance is always measured at the zenith and coincides with the spacecraft orbiting altitude.</a:t>
            </a:r>
            <a:endParaRPr lang="en-GB" dirty="0" smtClean="0"/>
          </a:p>
        </p:txBody>
      </p:sp>
    </p:spTree>
    <p:extLst>
      <p:ext uri="{BB962C8B-B14F-4D97-AF65-F5344CB8AC3E}">
        <p14:creationId xmlns:p14="http://schemas.microsoft.com/office/powerpoint/2010/main" val="2207152436"/>
      </p:ext>
    </p:extLst>
  </p:cSld>
  <p:clrMapOvr>
    <a:masterClrMapping/>
  </p:clrMapOvr>
  <p:transition advTm="4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Resolution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4288" b="57505" l="5000" r="96400">
                        <a14:foregroundMark x1="15000" y1="25536" x2="7200" y2="43080"/>
                        <a14:foregroundMark x1="7200" y1="43860" x2="7400" y2="49903"/>
                        <a14:foregroundMark x1="15200" y1="25926" x2="25400" y2="13645"/>
                        <a14:foregroundMark x1="25400" y1="13645" x2="38000" y2="7018"/>
                        <a14:foregroundMark x1="38000" y1="7018" x2="53800" y2="5263"/>
                        <a14:foregroundMark x1="53800" y1="5263" x2="68200" y2="8577"/>
                        <a14:foregroundMark x1="68400" y1="9747" x2="78000" y2="13060"/>
                        <a14:foregroundMark x1="78200" y1="13255" x2="86200" y2="21832"/>
                        <a14:foregroundMark x1="86200" y1="21832" x2="92000" y2="30799"/>
                        <a14:foregroundMark x1="92200" y1="31384" x2="94200" y2="39766"/>
                        <a14:foregroundMark x1="94200" y1="39766" x2="94600" y2="50487"/>
                      </a14:backgroundRemoval>
                    </a14:imgEffect>
                  </a14:imgLayer>
                </a14:imgProps>
              </a:ext>
              <a:ext uri="{28A0092B-C50C-407E-A947-70E740481C1C}">
                <a14:useLocalDpi xmlns:a14="http://schemas.microsoft.com/office/drawing/2010/main" val="0"/>
              </a:ext>
            </a:extLst>
          </a:blip>
          <a:srcRect b="50184"/>
          <a:stretch/>
        </p:blipFill>
        <p:spPr>
          <a:xfrm>
            <a:off x="2011698" y="2636441"/>
            <a:ext cx="5695280" cy="2910922"/>
          </a:xfrm>
          <a:prstGeom prst="rect">
            <a:avLst/>
          </a:prstGeom>
        </p:spPr>
      </p:pic>
      <p:sp>
        <p:nvSpPr>
          <p:cNvPr id="4" name="Oval 3"/>
          <p:cNvSpPr/>
          <p:nvPr/>
        </p:nvSpPr>
        <p:spPr>
          <a:xfrm>
            <a:off x="4715322" y="175577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Connector 26"/>
          <p:cNvCxnSpPr>
            <a:stCxn id="4" idx="4"/>
          </p:cNvCxnSpPr>
          <p:nvPr/>
        </p:nvCxnSpPr>
        <p:spPr>
          <a:xfrm flipH="1">
            <a:off x="4715322" y="2043807"/>
            <a:ext cx="144016"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4"/>
            <a:endCxn id="31" idx="0"/>
          </p:cNvCxnSpPr>
          <p:nvPr/>
        </p:nvCxnSpPr>
        <p:spPr>
          <a:xfrm>
            <a:off x="4859338" y="2043807"/>
            <a:ext cx="72702" cy="1529209"/>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644008" y="3573016"/>
            <a:ext cx="144016" cy="14401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 30"/>
          <p:cNvSpPr/>
          <p:nvPr/>
        </p:nvSpPr>
        <p:spPr>
          <a:xfrm>
            <a:off x="4860032" y="3573016"/>
            <a:ext cx="144016" cy="144016"/>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1" name="Rectangle 50"/>
              <p:cNvSpPr/>
              <p:nvPr/>
            </p:nvSpPr>
            <p:spPr>
              <a:xfrm>
                <a:off x="5917530" y="1007326"/>
                <a:ext cx="7060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ea typeface="Cambria Math" panose="02040503050406030204" pitchFamily="18" charset="0"/>
                            </a:rPr>
                            <m:t>𝜽</m:t>
                          </m:r>
                        </m:e>
                        <m:sub>
                          <m:r>
                            <a:rPr lang="en-US" sz="2800" b="1" i="1">
                              <a:solidFill>
                                <a:srgbClr val="FF0000"/>
                              </a:solidFill>
                              <a:latin typeface="Cambria Math" panose="02040503050406030204" pitchFamily="18" charset="0"/>
                            </a:rPr>
                            <m:t>𝑹</m:t>
                          </m:r>
                        </m:sub>
                      </m:sSub>
                    </m:oMath>
                  </m:oMathPara>
                </a14:m>
                <a:endParaRPr lang="it-IT" sz="2800" dirty="0">
                  <a:solidFill>
                    <a:srgbClr val="FF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5917530" y="1007326"/>
                <a:ext cx="706091" cy="52322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4894149" y="3653463"/>
                <a:ext cx="75097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solidFill>
                                <a:srgbClr val="00FF00"/>
                              </a:solidFill>
                              <a:latin typeface="Cambria Math" panose="02040503050406030204" pitchFamily="18" charset="0"/>
                            </a:rPr>
                          </m:ctrlPr>
                        </m:sSubPr>
                        <m:e>
                          <m:r>
                            <a:rPr lang="en-US" sz="2800" b="1" i="1">
                              <a:solidFill>
                                <a:srgbClr val="00FF00"/>
                              </a:solidFill>
                              <a:latin typeface="Cambria Math" panose="02040503050406030204" pitchFamily="18" charset="0"/>
                              <a:ea typeface="Cambria Math" panose="02040503050406030204" pitchFamily="18" charset="0"/>
                            </a:rPr>
                            <m:t>𝑫</m:t>
                          </m:r>
                        </m:e>
                        <m:sub>
                          <m:r>
                            <a:rPr lang="en-US" sz="2800" b="1" i="1">
                              <a:solidFill>
                                <a:srgbClr val="00FF00"/>
                              </a:solidFill>
                              <a:latin typeface="Cambria Math" panose="02040503050406030204" pitchFamily="18" charset="0"/>
                            </a:rPr>
                            <m:t>𝑹</m:t>
                          </m:r>
                        </m:sub>
                      </m:sSub>
                    </m:oMath>
                  </m:oMathPara>
                </a14:m>
                <a:endParaRPr lang="it-IT" sz="2800" dirty="0">
                  <a:solidFill>
                    <a:srgbClr val="00FF00"/>
                  </a:solidFill>
                </a:endParaRPr>
              </a:p>
            </p:txBody>
          </p:sp>
        </mc:Choice>
        <mc:Fallback xmlns="">
          <p:sp>
            <p:nvSpPr>
              <p:cNvPr id="52" name="Rectangle 51"/>
              <p:cNvSpPr>
                <a:spLocks noRot="1" noChangeAspect="1" noMove="1" noResize="1" noEditPoints="1" noAdjustHandles="1" noChangeArrowheads="1" noChangeShapeType="1" noTextEdit="1"/>
              </p:cNvSpPr>
              <p:nvPr/>
            </p:nvSpPr>
            <p:spPr>
              <a:xfrm>
                <a:off x="4894149" y="3653463"/>
                <a:ext cx="750975" cy="523220"/>
              </a:xfrm>
              <a:prstGeom prst="rect">
                <a:avLst/>
              </a:prstGeom>
              <a:blipFill>
                <a:blip r:embed="rId6"/>
                <a:stretch>
                  <a:fillRect/>
                </a:stretch>
              </a:blipFill>
            </p:spPr>
            <p:txBody>
              <a:bodyPr/>
              <a:lstStyle/>
              <a:p>
                <a:r>
                  <a:rPr lang="it-IT">
                    <a:noFill/>
                  </a:rPr>
                  <a:t> </a:t>
                </a:r>
              </a:p>
            </p:txBody>
          </p:sp>
        </mc:Fallback>
      </mc:AlternateContent>
      <p:cxnSp>
        <p:nvCxnSpPr>
          <p:cNvPr id="14" name="Straight Connector 13"/>
          <p:cNvCxnSpPr>
            <a:stCxn id="4" idx="6"/>
            <a:endCxn id="16" idx="2"/>
          </p:cNvCxnSpPr>
          <p:nvPr/>
        </p:nvCxnSpPr>
        <p:spPr>
          <a:xfrm flipV="1">
            <a:off x="5003354" y="1035674"/>
            <a:ext cx="3240534" cy="864117"/>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6"/>
          </p:cNvCxnSpPr>
          <p:nvPr/>
        </p:nvCxnSpPr>
        <p:spPr>
          <a:xfrm flipV="1">
            <a:off x="5003354" y="1268936"/>
            <a:ext cx="3254609" cy="630855"/>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243888" y="963666"/>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 16"/>
          <p:cNvSpPr/>
          <p:nvPr/>
        </p:nvSpPr>
        <p:spPr>
          <a:xfrm>
            <a:off x="8257963" y="1151722"/>
            <a:ext cx="144016" cy="14401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8906646"/>
      </p:ext>
    </p:extLst>
  </p:cSld>
  <p:clrMapOvr>
    <a:masterClrMapping/>
  </p:clrMapOvr>
  <p:transition advTm="4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Relative Resolution</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fontScale="92500" lnSpcReduction="20000"/>
              </a:bodyPr>
              <a:lstStyle/>
              <a:p>
                <a:pPr marL="0" indent="0" eaLnBrk="1" hangingPunct="1">
                  <a:buNone/>
                </a:pPr>
                <a:r>
                  <a:rPr lang="en-US" b="1" dirty="0" smtClean="0"/>
                  <a:t>One can define the </a:t>
                </a:r>
                <a:r>
                  <a:rPr lang="en-US" b="1" dirty="0" smtClean="0">
                    <a:solidFill>
                      <a:srgbClr val="FF9900"/>
                    </a:solidFill>
                  </a:rPr>
                  <a:t>relative resolution </a:t>
                </a:r>
                <a:r>
                  <a:rPr lang="en-US" b="1" dirty="0" smtClean="0"/>
                  <a:t>as the ratio between the angular/ground resolution and the field-of-view/footprint:</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GB" sz="3800" b="1" i="1" smtClean="0">
                              <a:solidFill>
                                <a:srgbClr val="FF9900"/>
                              </a:solidFill>
                              <a:latin typeface="Cambria Math" panose="02040503050406030204" pitchFamily="18" charset="0"/>
                            </a:rPr>
                          </m:ctrlPr>
                        </m:sSubPr>
                        <m:e>
                          <m:r>
                            <a:rPr lang="en-US" sz="3800" b="1" i="1" smtClean="0">
                              <a:solidFill>
                                <a:srgbClr val="FF9900"/>
                              </a:solidFill>
                              <a:latin typeface="Cambria Math" panose="02040503050406030204" pitchFamily="18" charset="0"/>
                              <a:ea typeface="Cambria Math" panose="02040503050406030204" pitchFamily="18" charset="0"/>
                            </a:rPr>
                            <m:t>𝑹</m:t>
                          </m:r>
                        </m:e>
                        <m:sub>
                          <m:r>
                            <a:rPr lang="en-US" sz="3800" b="1" i="1">
                              <a:solidFill>
                                <a:srgbClr val="FF9900"/>
                              </a:solidFill>
                              <a:latin typeface="Cambria Math" panose="02040503050406030204" pitchFamily="18" charset="0"/>
                            </a:rPr>
                            <m:t>𝑹</m:t>
                          </m:r>
                        </m:sub>
                      </m:sSub>
                      <m:r>
                        <a:rPr lang="en-US" sz="3800" b="1" i="1">
                          <a:solidFill>
                            <a:srgbClr val="FF9900"/>
                          </a:solidFill>
                          <a:latin typeface="Cambria Math" panose="02040503050406030204" pitchFamily="18" charset="0"/>
                        </a:rPr>
                        <m:t>=</m:t>
                      </m:r>
                      <m:f>
                        <m:fPr>
                          <m:ctrlPr>
                            <a:rPr lang="en-US" sz="3800" b="1" i="1" smtClean="0">
                              <a:solidFill>
                                <a:srgbClr val="FF9900"/>
                              </a:solidFill>
                              <a:latin typeface="Cambria Math" panose="02040503050406030204" pitchFamily="18" charset="0"/>
                            </a:rPr>
                          </m:ctrlPr>
                        </m:fPr>
                        <m:num>
                          <m:sSub>
                            <m:sSubPr>
                              <m:ctrlPr>
                                <a:rPr lang="en-GB" sz="3800" b="1" i="1">
                                  <a:solidFill>
                                    <a:srgbClr val="FF9900"/>
                                  </a:solidFill>
                                  <a:latin typeface="Cambria Math" panose="02040503050406030204" pitchFamily="18" charset="0"/>
                                </a:rPr>
                              </m:ctrlPr>
                            </m:sSubPr>
                            <m:e>
                              <m:r>
                                <a:rPr lang="en-US" sz="3800" b="1" i="1">
                                  <a:solidFill>
                                    <a:srgbClr val="FF9900"/>
                                  </a:solidFill>
                                  <a:latin typeface="Cambria Math" panose="02040503050406030204" pitchFamily="18" charset="0"/>
                                  <a:ea typeface="Cambria Math" panose="02040503050406030204" pitchFamily="18" charset="0"/>
                                </a:rPr>
                                <m:t>𝜽</m:t>
                              </m:r>
                            </m:e>
                            <m:sub>
                              <m:r>
                                <a:rPr lang="en-US" sz="3800" b="1" i="1">
                                  <a:solidFill>
                                    <a:srgbClr val="FF9900"/>
                                  </a:solidFill>
                                  <a:latin typeface="Cambria Math" panose="02040503050406030204" pitchFamily="18" charset="0"/>
                                </a:rPr>
                                <m:t>𝑹</m:t>
                              </m:r>
                            </m:sub>
                          </m:sSub>
                        </m:num>
                        <m:den>
                          <m:sSub>
                            <m:sSubPr>
                              <m:ctrlPr>
                                <a:rPr lang="en-GB" sz="3800" b="1" i="1">
                                  <a:solidFill>
                                    <a:srgbClr val="FF9900"/>
                                  </a:solidFill>
                                  <a:latin typeface="Cambria Math" panose="02040503050406030204" pitchFamily="18" charset="0"/>
                                </a:rPr>
                              </m:ctrlPr>
                            </m:sSubPr>
                            <m:e>
                              <m:r>
                                <a:rPr lang="en-US" sz="3800" b="1" i="1">
                                  <a:solidFill>
                                    <a:srgbClr val="FF9900"/>
                                  </a:solidFill>
                                  <a:latin typeface="Cambria Math" panose="02040503050406030204" pitchFamily="18" charset="0"/>
                                  <a:ea typeface="Cambria Math" panose="02040503050406030204" pitchFamily="18" charset="0"/>
                                </a:rPr>
                                <m:t>𝜽</m:t>
                              </m:r>
                            </m:e>
                            <m:sub>
                              <m:r>
                                <a:rPr lang="en-US" sz="3800" b="1" i="1">
                                  <a:solidFill>
                                    <a:srgbClr val="FF9900"/>
                                  </a:solidFill>
                                  <a:latin typeface="Cambria Math" panose="02040503050406030204" pitchFamily="18" charset="0"/>
                                </a:rPr>
                                <m:t>𝑽</m:t>
                              </m:r>
                            </m:sub>
                          </m:sSub>
                        </m:den>
                      </m:f>
                    </m:oMath>
                  </m:oMathPara>
                </a14:m>
                <a:endParaRPr lang="en-GB" sz="3800" dirty="0" smtClean="0"/>
              </a:p>
              <a:p>
                <a:pPr marL="0" indent="0" eaLnBrk="1" hangingPunct="1">
                  <a:buNone/>
                </a:pPr>
                <a14:m>
                  <m:oMathPara xmlns:m="http://schemas.openxmlformats.org/officeDocument/2006/math">
                    <m:oMathParaPr>
                      <m:jc m:val="centerGroup"/>
                    </m:oMathParaPr>
                    <m:oMath xmlns:m="http://schemas.openxmlformats.org/officeDocument/2006/math">
                      <m:sSub>
                        <m:sSubPr>
                          <m:ctrlPr>
                            <a:rPr lang="en-GB" sz="3800" b="1" i="1" smtClean="0">
                              <a:solidFill>
                                <a:srgbClr val="00FF00"/>
                              </a:solidFill>
                              <a:latin typeface="Cambria Math" panose="02040503050406030204" pitchFamily="18" charset="0"/>
                            </a:rPr>
                          </m:ctrlPr>
                        </m:sSubPr>
                        <m:e>
                          <m:r>
                            <a:rPr lang="en-US" sz="3800" b="1" i="1">
                              <a:solidFill>
                                <a:srgbClr val="00FF00"/>
                              </a:solidFill>
                              <a:latin typeface="Cambria Math" panose="02040503050406030204" pitchFamily="18" charset="0"/>
                              <a:ea typeface="Cambria Math" panose="02040503050406030204" pitchFamily="18" charset="0"/>
                            </a:rPr>
                            <m:t>𝑹</m:t>
                          </m:r>
                        </m:e>
                        <m:sub>
                          <m:r>
                            <a:rPr lang="en-US" sz="3800" b="1" i="1">
                              <a:solidFill>
                                <a:srgbClr val="00FF00"/>
                              </a:solidFill>
                              <a:latin typeface="Cambria Math" panose="02040503050406030204" pitchFamily="18" charset="0"/>
                            </a:rPr>
                            <m:t>𝑹</m:t>
                          </m:r>
                        </m:sub>
                      </m:sSub>
                      <m:r>
                        <a:rPr lang="en-US" sz="3800" b="1" i="1">
                          <a:solidFill>
                            <a:srgbClr val="00FF00"/>
                          </a:solidFill>
                          <a:latin typeface="Cambria Math" panose="02040503050406030204" pitchFamily="18" charset="0"/>
                        </a:rPr>
                        <m:t>=</m:t>
                      </m:r>
                      <m:f>
                        <m:fPr>
                          <m:ctrlPr>
                            <a:rPr lang="en-US" sz="3800" b="1" i="1">
                              <a:solidFill>
                                <a:srgbClr val="00FF00"/>
                              </a:solidFill>
                              <a:latin typeface="Cambria Math" panose="02040503050406030204" pitchFamily="18" charset="0"/>
                            </a:rPr>
                          </m:ctrlPr>
                        </m:fPr>
                        <m:num>
                          <m:sSub>
                            <m:sSubPr>
                              <m:ctrlPr>
                                <a:rPr lang="en-GB" sz="3800" b="1" i="1">
                                  <a:solidFill>
                                    <a:srgbClr val="00FF00"/>
                                  </a:solidFill>
                                  <a:latin typeface="Cambria Math" panose="02040503050406030204" pitchFamily="18" charset="0"/>
                                </a:rPr>
                              </m:ctrlPr>
                            </m:sSubPr>
                            <m:e>
                              <m:r>
                                <a:rPr lang="en-US" sz="3800" b="1" i="1" smtClean="0">
                                  <a:solidFill>
                                    <a:srgbClr val="00FF00"/>
                                  </a:solidFill>
                                  <a:latin typeface="Cambria Math" panose="02040503050406030204" pitchFamily="18" charset="0"/>
                                  <a:ea typeface="Cambria Math" panose="02040503050406030204" pitchFamily="18" charset="0"/>
                                </a:rPr>
                                <m:t>𝑫</m:t>
                              </m:r>
                            </m:e>
                            <m:sub>
                              <m:r>
                                <a:rPr lang="en-US" sz="3800" b="1" i="1">
                                  <a:solidFill>
                                    <a:srgbClr val="00FF00"/>
                                  </a:solidFill>
                                  <a:latin typeface="Cambria Math" panose="02040503050406030204" pitchFamily="18" charset="0"/>
                                </a:rPr>
                                <m:t>𝑹</m:t>
                              </m:r>
                            </m:sub>
                          </m:sSub>
                        </m:num>
                        <m:den>
                          <m:sSub>
                            <m:sSubPr>
                              <m:ctrlPr>
                                <a:rPr lang="en-GB" sz="3800" b="1" i="1">
                                  <a:solidFill>
                                    <a:srgbClr val="00FF00"/>
                                  </a:solidFill>
                                  <a:latin typeface="Cambria Math" panose="02040503050406030204" pitchFamily="18" charset="0"/>
                                </a:rPr>
                              </m:ctrlPr>
                            </m:sSubPr>
                            <m:e>
                              <m:r>
                                <a:rPr lang="en-US" sz="3800" b="1" i="1" smtClean="0">
                                  <a:solidFill>
                                    <a:srgbClr val="00FF00"/>
                                  </a:solidFill>
                                  <a:latin typeface="Cambria Math" panose="02040503050406030204" pitchFamily="18" charset="0"/>
                                  <a:ea typeface="Cambria Math" panose="02040503050406030204" pitchFamily="18" charset="0"/>
                                </a:rPr>
                                <m:t>𝑫</m:t>
                              </m:r>
                            </m:e>
                            <m:sub>
                              <m:r>
                                <a:rPr lang="en-US" sz="3800" b="1" i="1">
                                  <a:solidFill>
                                    <a:srgbClr val="00FF00"/>
                                  </a:solidFill>
                                  <a:latin typeface="Cambria Math" panose="02040503050406030204" pitchFamily="18" charset="0"/>
                                </a:rPr>
                                <m:t>𝑽</m:t>
                              </m:r>
                            </m:sub>
                          </m:sSub>
                        </m:den>
                      </m:f>
                      <m:r>
                        <a:rPr lang="en-US" sz="3800" b="1" i="1" smtClean="0">
                          <a:solidFill>
                            <a:srgbClr val="00FF00"/>
                          </a:solidFill>
                          <a:latin typeface="Cambria Math" panose="02040503050406030204" pitchFamily="18" charset="0"/>
                        </a:rPr>
                        <m:t>=</m:t>
                      </m:r>
                      <m:f>
                        <m:fPr>
                          <m:ctrlPr>
                            <a:rPr lang="en-US" sz="3800" b="1" i="1">
                              <a:solidFill>
                                <a:srgbClr val="00FF00"/>
                              </a:solidFill>
                              <a:latin typeface="Cambria Math" panose="02040503050406030204" pitchFamily="18" charset="0"/>
                            </a:rPr>
                          </m:ctrlPr>
                        </m:fPr>
                        <m:num>
                          <m:r>
                            <a:rPr lang="en-US" sz="3800" b="1" i="1">
                              <a:solidFill>
                                <a:srgbClr val="00FF00"/>
                              </a:solidFill>
                              <a:latin typeface="Cambria Math" panose="02040503050406030204" pitchFamily="18" charset="0"/>
                            </a:rPr>
                            <m:t>𝑯</m:t>
                          </m:r>
                          <m:r>
                            <a:rPr lang="en-US" sz="3800" b="1" i="1">
                              <a:solidFill>
                                <a:srgbClr val="00FF00"/>
                              </a:solidFill>
                              <a:latin typeface="Cambria Math" panose="02040503050406030204" pitchFamily="18" charset="0"/>
                            </a:rPr>
                            <m:t>∗</m:t>
                          </m:r>
                          <m:sSub>
                            <m:sSubPr>
                              <m:ctrlPr>
                                <a:rPr lang="en-GB" sz="3800" b="1" i="1">
                                  <a:solidFill>
                                    <a:srgbClr val="00FF00"/>
                                  </a:solidFill>
                                  <a:latin typeface="Cambria Math" panose="02040503050406030204" pitchFamily="18" charset="0"/>
                                </a:rPr>
                              </m:ctrlPr>
                            </m:sSubPr>
                            <m:e>
                              <m:r>
                                <a:rPr lang="en-US" sz="3800" b="1" i="1">
                                  <a:solidFill>
                                    <a:srgbClr val="00FF00"/>
                                  </a:solidFill>
                                  <a:latin typeface="Cambria Math" panose="02040503050406030204" pitchFamily="18" charset="0"/>
                                  <a:ea typeface="Cambria Math" panose="02040503050406030204" pitchFamily="18" charset="0"/>
                                </a:rPr>
                                <m:t>𝜽</m:t>
                              </m:r>
                            </m:e>
                            <m:sub>
                              <m:r>
                                <a:rPr lang="en-US" sz="3800" b="1" i="1">
                                  <a:solidFill>
                                    <a:srgbClr val="00FF00"/>
                                  </a:solidFill>
                                  <a:latin typeface="Cambria Math" panose="02040503050406030204" pitchFamily="18" charset="0"/>
                                </a:rPr>
                                <m:t>𝑹</m:t>
                              </m:r>
                            </m:sub>
                          </m:sSub>
                        </m:num>
                        <m:den>
                          <m:r>
                            <a:rPr lang="en-US" sz="3800" b="1" i="1">
                              <a:solidFill>
                                <a:srgbClr val="00FF00"/>
                              </a:solidFill>
                              <a:latin typeface="Cambria Math" panose="02040503050406030204" pitchFamily="18" charset="0"/>
                            </a:rPr>
                            <m:t>𝑯</m:t>
                          </m:r>
                          <m:r>
                            <a:rPr lang="en-US" sz="3800" b="1" i="1">
                              <a:solidFill>
                                <a:srgbClr val="00FF00"/>
                              </a:solidFill>
                              <a:latin typeface="Cambria Math" panose="02040503050406030204" pitchFamily="18" charset="0"/>
                            </a:rPr>
                            <m:t>∗</m:t>
                          </m:r>
                          <m:sSub>
                            <m:sSubPr>
                              <m:ctrlPr>
                                <a:rPr lang="en-GB" sz="3800" b="1" i="1">
                                  <a:solidFill>
                                    <a:srgbClr val="00FF00"/>
                                  </a:solidFill>
                                  <a:latin typeface="Cambria Math" panose="02040503050406030204" pitchFamily="18" charset="0"/>
                                </a:rPr>
                              </m:ctrlPr>
                            </m:sSubPr>
                            <m:e>
                              <m:r>
                                <a:rPr lang="en-US" sz="3800" b="1" i="1">
                                  <a:solidFill>
                                    <a:srgbClr val="00FF00"/>
                                  </a:solidFill>
                                  <a:latin typeface="Cambria Math" panose="02040503050406030204" pitchFamily="18" charset="0"/>
                                  <a:ea typeface="Cambria Math" panose="02040503050406030204" pitchFamily="18" charset="0"/>
                                </a:rPr>
                                <m:t>𝜽</m:t>
                              </m:r>
                            </m:e>
                            <m:sub>
                              <m:r>
                                <a:rPr lang="en-US" sz="3800" b="1" i="1">
                                  <a:solidFill>
                                    <a:srgbClr val="00FF00"/>
                                  </a:solidFill>
                                  <a:latin typeface="Cambria Math" panose="02040503050406030204" pitchFamily="18" charset="0"/>
                                </a:rPr>
                                <m:t>𝑽</m:t>
                              </m:r>
                            </m:sub>
                          </m:sSub>
                        </m:den>
                      </m:f>
                      <m:r>
                        <a:rPr lang="en-US" sz="3800" b="1" i="1">
                          <a:solidFill>
                            <a:srgbClr val="00FF00"/>
                          </a:solidFill>
                          <a:latin typeface="Cambria Math" panose="02040503050406030204" pitchFamily="18" charset="0"/>
                        </a:rPr>
                        <m:t>=</m:t>
                      </m:r>
                      <m:f>
                        <m:fPr>
                          <m:ctrlPr>
                            <a:rPr lang="en-US" sz="3800" b="1" i="1" smtClean="0">
                              <a:solidFill>
                                <a:srgbClr val="FF9900"/>
                              </a:solidFill>
                              <a:latin typeface="Cambria Math" panose="02040503050406030204" pitchFamily="18" charset="0"/>
                            </a:rPr>
                          </m:ctrlPr>
                        </m:fPr>
                        <m:num>
                          <m:sSub>
                            <m:sSubPr>
                              <m:ctrlPr>
                                <a:rPr lang="en-GB" sz="3800" b="1" i="1" smtClean="0">
                                  <a:solidFill>
                                    <a:srgbClr val="FF9900"/>
                                  </a:solidFill>
                                  <a:latin typeface="Cambria Math" panose="02040503050406030204" pitchFamily="18" charset="0"/>
                                </a:rPr>
                              </m:ctrlPr>
                            </m:sSubPr>
                            <m:e>
                              <m:r>
                                <a:rPr lang="en-US" sz="3800" b="1" i="1">
                                  <a:solidFill>
                                    <a:srgbClr val="FF9900"/>
                                  </a:solidFill>
                                  <a:latin typeface="Cambria Math" panose="02040503050406030204" pitchFamily="18" charset="0"/>
                                  <a:ea typeface="Cambria Math" panose="02040503050406030204" pitchFamily="18" charset="0"/>
                                </a:rPr>
                                <m:t>𝜽</m:t>
                              </m:r>
                            </m:e>
                            <m:sub>
                              <m:r>
                                <a:rPr lang="en-US" sz="3800" b="1" i="1">
                                  <a:solidFill>
                                    <a:srgbClr val="FF9900"/>
                                  </a:solidFill>
                                  <a:latin typeface="Cambria Math" panose="02040503050406030204" pitchFamily="18" charset="0"/>
                                </a:rPr>
                                <m:t>𝑹</m:t>
                              </m:r>
                            </m:sub>
                          </m:sSub>
                        </m:num>
                        <m:den>
                          <m:sSub>
                            <m:sSubPr>
                              <m:ctrlPr>
                                <a:rPr lang="en-GB" sz="3800" b="1" i="1">
                                  <a:solidFill>
                                    <a:srgbClr val="FF9900"/>
                                  </a:solidFill>
                                  <a:latin typeface="Cambria Math" panose="02040503050406030204" pitchFamily="18" charset="0"/>
                                </a:rPr>
                              </m:ctrlPr>
                            </m:sSubPr>
                            <m:e>
                              <m:r>
                                <a:rPr lang="en-US" sz="3800" b="1" i="1">
                                  <a:solidFill>
                                    <a:srgbClr val="FF9900"/>
                                  </a:solidFill>
                                  <a:latin typeface="Cambria Math" panose="02040503050406030204" pitchFamily="18" charset="0"/>
                                  <a:ea typeface="Cambria Math" panose="02040503050406030204" pitchFamily="18" charset="0"/>
                                </a:rPr>
                                <m:t>𝜽</m:t>
                              </m:r>
                            </m:e>
                            <m:sub>
                              <m:r>
                                <a:rPr lang="en-US" sz="3800" b="1" i="1">
                                  <a:solidFill>
                                    <a:srgbClr val="FF9900"/>
                                  </a:solidFill>
                                  <a:latin typeface="Cambria Math" panose="02040503050406030204" pitchFamily="18" charset="0"/>
                                </a:rPr>
                                <m:t>𝑽</m:t>
                              </m:r>
                            </m:sub>
                          </m:sSub>
                        </m:den>
                      </m:f>
                      <m:r>
                        <a:rPr lang="en-US" sz="3800" b="1" i="1" smtClean="0">
                          <a:solidFill>
                            <a:srgbClr val="FF9900"/>
                          </a:solidFill>
                          <a:latin typeface="Cambria Math" panose="02040503050406030204" pitchFamily="18" charset="0"/>
                        </a:rPr>
                        <m:t>=</m:t>
                      </m:r>
                      <m:sSub>
                        <m:sSubPr>
                          <m:ctrlPr>
                            <a:rPr lang="en-GB" sz="3800" b="1" i="1">
                              <a:solidFill>
                                <a:srgbClr val="FF9900"/>
                              </a:solidFill>
                              <a:latin typeface="Cambria Math" panose="02040503050406030204" pitchFamily="18" charset="0"/>
                            </a:rPr>
                          </m:ctrlPr>
                        </m:sSubPr>
                        <m:e>
                          <m:r>
                            <a:rPr lang="en-US" sz="3800" b="1" i="1">
                              <a:solidFill>
                                <a:srgbClr val="FF9900"/>
                              </a:solidFill>
                              <a:latin typeface="Cambria Math" panose="02040503050406030204" pitchFamily="18" charset="0"/>
                              <a:ea typeface="Cambria Math" panose="02040503050406030204" pitchFamily="18" charset="0"/>
                            </a:rPr>
                            <m:t>𝑹</m:t>
                          </m:r>
                        </m:e>
                        <m:sub>
                          <m:r>
                            <a:rPr lang="en-US" sz="3800" b="1" i="1">
                              <a:solidFill>
                                <a:srgbClr val="FF9900"/>
                              </a:solidFill>
                              <a:latin typeface="Cambria Math" panose="02040503050406030204" pitchFamily="18" charset="0"/>
                            </a:rPr>
                            <m:t>𝑹</m:t>
                          </m:r>
                        </m:sub>
                      </m:sSub>
                    </m:oMath>
                  </m:oMathPara>
                </a14:m>
                <a:endParaRPr lang="en-GB" sz="3800" dirty="0"/>
              </a:p>
              <a:p>
                <a:pPr marL="0" indent="0" eaLnBrk="1" hangingPunct="1">
                  <a:buNone/>
                </a:pPr>
                <a:endParaRPr lang="en-US" b="1" dirty="0" smtClean="0"/>
              </a:p>
              <a:p>
                <a:pPr marL="0" indent="0" eaLnBrk="1" hangingPunct="1">
                  <a:buNone/>
                </a:pPr>
                <a:r>
                  <a:rPr lang="en-US" b="1" dirty="0" smtClean="0"/>
                  <a:t>which </a:t>
                </a:r>
                <a:r>
                  <a:rPr lang="en-US" b="1" dirty="0" smtClean="0">
                    <a:solidFill>
                      <a:srgbClr val="FF0000"/>
                    </a:solidFill>
                  </a:rPr>
                  <a:t>roughly</a:t>
                </a:r>
                <a:r>
                  <a:rPr lang="en-US" b="1" dirty="0" smtClean="0"/>
                  <a:t> represents how many useful “pixels” can be extracted along each direction of the image</a:t>
                </a: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424" t="-2803" b="-637"/>
                </a:stretch>
              </a:blipFill>
            </p:spPr>
            <p:txBody>
              <a:bodyPr/>
              <a:lstStyle/>
              <a:p>
                <a:r>
                  <a:rPr lang="it-IT">
                    <a:noFill/>
                  </a:rPr>
                  <a:t> </a:t>
                </a:r>
              </a:p>
            </p:txBody>
          </p:sp>
        </mc:Fallback>
      </mc:AlternateContent>
    </p:spTree>
    <p:extLst>
      <p:ext uri="{BB962C8B-B14F-4D97-AF65-F5344CB8AC3E}">
        <p14:creationId xmlns:p14="http://schemas.microsoft.com/office/powerpoint/2010/main" val="3334410154"/>
      </p:ext>
    </p:extLst>
  </p:cSld>
  <p:clrMapOvr>
    <a:masterClrMapping/>
  </p:clrMapOvr>
  <p:transition advTm="4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Optical image size</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lnSpcReduction="10000"/>
              </a:bodyPr>
              <a:lstStyle/>
              <a:p>
                <a:pPr marL="0" indent="0" eaLnBrk="1" hangingPunct="1">
                  <a:buNone/>
                </a:pPr>
                <a:r>
                  <a:rPr lang="en-US" b="1" dirty="0" smtClean="0"/>
                  <a:t>The </a:t>
                </a:r>
                <a:r>
                  <a:rPr lang="en-US" b="1" dirty="0" smtClean="0">
                    <a:solidFill>
                      <a:srgbClr val="FF9900"/>
                    </a:solidFill>
                  </a:rPr>
                  <a:t>optical image size</a:t>
                </a:r>
                <a:r>
                  <a:rPr lang="en-US" b="1" dirty="0" smtClean="0"/>
                  <a:t> of a telescope represents the maximum number of useful pixels which can be extracted from an image provided with an ideal detector.</a:t>
                </a:r>
              </a:p>
              <a:p>
                <a:pPr marL="0" indent="0" eaLnBrk="1" hangingPunct="1">
                  <a:buNone/>
                </a:pPr>
                <a:r>
                  <a:rPr lang="en-US" b="1" dirty="0" smtClean="0"/>
                  <a:t>For a telescope with a rectangular FOV</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a:solidFill>
                                <a:srgbClr val="FF9900"/>
                              </a:solidFill>
                              <a:latin typeface="Cambria Math" panose="02040503050406030204" pitchFamily="18" charset="0"/>
                            </a:rPr>
                            <m:t>𝑽𝒙</m:t>
                          </m:r>
                        </m:sub>
                      </m:sSub>
                      <m:r>
                        <a:rPr lang="en-US" sz="4000" b="1" i="1">
                          <a:latin typeface="Cambria Math" panose="02040503050406030204" pitchFamily="18" charset="0"/>
                          <a:ea typeface="Cambria Math" panose="02040503050406030204" pitchFamily="18" charset="0"/>
                        </a:rPr>
                        <m:t>×</m:t>
                      </m:r>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a:solidFill>
                                <a:srgbClr val="FF9900"/>
                              </a:solidFill>
                              <a:latin typeface="Cambria Math" panose="02040503050406030204" pitchFamily="18" charset="0"/>
                            </a:rPr>
                            <m:t>𝑽𝒚</m:t>
                          </m:r>
                        </m:sub>
                      </m:sSub>
                    </m:oMath>
                  </m:oMathPara>
                </a14:m>
                <a:endParaRPr lang="en-US" sz="4000" b="1" i="1" dirty="0">
                  <a:solidFill>
                    <a:srgbClr val="FF9900"/>
                  </a:solidFill>
                  <a:latin typeface="Cambria Math" panose="02040503050406030204" pitchFamily="18" charset="0"/>
                </a:endParaRPr>
              </a:p>
              <a:p>
                <a:pPr marL="0" indent="0" eaLnBrk="1" hangingPunct="1">
                  <a:buNone/>
                </a:pPr>
                <a:r>
                  <a:rPr lang="en-GB" b="1" dirty="0" smtClean="0"/>
                  <a:t>optical image size is given by</a:t>
                </a:r>
              </a:p>
              <a:p>
                <a:pPr marL="0" indent="0" eaLnBrk="1" hangingPunct="1">
                  <a:buNone/>
                </a:pPr>
                <a14:m>
                  <m:oMathPara xmlns:m="http://schemas.openxmlformats.org/officeDocument/2006/math">
                    <m:oMathParaPr>
                      <m:jc m:val="centerGroup"/>
                    </m:oMathParaPr>
                    <m:oMath xmlns:m="http://schemas.openxmlformats.org/officeDocument/2006/math">
                      <m:f>
                        <m:fPr>
                          <m:ctrlPr>
                            <a:rPr lang="en-GB" sz="4000" b="1" i="1" smtClean="0">
                              <a:solidFill>
                                <a:srgbClr val="FF9900"/>
                              </a:solidFill>
                              <a:latin typeface="Cambria Math" panose="02040503050406030204" pitchFamily="18" charset="0"/>
                            </a:rPr>
                          </m:ctrlPr>
                        </m:fPr>
                        <m:num>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a:solidFill>
                                    <a:srgbClr val="FF9900"/>
                                  </a:solidFill>
                                  <a:latin typeface="Cambria Math" panose="02040503050406030204" pitchFamily="18" charset="0"/>
                                </a:rPr>
                                <m:t>𝑽𝒙</m:t>
                              </m:r>
                            </m:sub>
                          </m:sSub>
                        </m:num>
                        <m:den>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smtClean="0">
                                  <a:solidFill>
                                    <a:srgbClr val="FF9900"/>
                                  </a:solidFill>
                                  <a:latin typeface="Cambria Math" panose="02040503050406030204" pitchFamily="18" charset="0"/>
                                </a:rPr>
                                <m:t>𝑹</m:t>
                              </m:r>
                            </m:sub>
                          </m:sSub>
                        </m:den>
                      </m:f>
                      <m:r>
                        <a:rPr lang="en-US" sz="4000" b="1" i="1">
                          <a:latin typeface="Cambria Math" panose="02040503050406030204" pitchFamily="18" charset="0"/>
                          <a:ea typeface="Cambria Math" panose="02040503050406030204" pitchFamily="18" charset="0"/>
                        </a:rPr>
                        <m:t>×</m:t>
                      </m:r>
                      <m:f>
                        <m:fPr>
                          <m:ctrlPr>
                            <a:rPr lang="en-GB" sz="4000" b="1" i="1">
                              <a:solidFill>
                                <a:srgbClr val="FF9900"/>
                              </a:solidFill>
                              <a:latin typeface="Cambria Math" panose="02040503050406030204" pitchFamily="18" charset="0"/>
                            </a:rPr>
                          </m:ctrlPr>
                        </m:fPr>
                        <m:num>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a:solidFill>
                                    <a:srgbClr val="FF9900"/>
                                  </a:solidFill>
                                  <a:latin typeface="Cambria Math" panose="02040503050406030204" pitchFamily="18" charset="0"/>
                                </a:rPr>
                                <m:t>𝑽</m:t>
                              </m:r>
                              <m:r>
                                <a:rPr lang="en-US" sz="4000" b="1" i="1" smtClean="0">
                                  <a:solidFill>
                                    <a:srgbClr val="FF9900"/>
                                  </a:solidFill>
                                  <a:latin typeface="Cambria Math" panose="02040503050406030204" pitchFamily="18" charset="0"/>
                                </a:rPr>
                                <m:t>𝒚</m:t>
                              </m:r>
                            </m:sub>
                          </m:sSub>
                        </m:num>
                        <m:den>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a:solidFill>
                                    <a:srgbClr val="FF9900"/>
                                  </a:solidFill>
                                  <a:latin typeface="Cambria Math" panose="02040503050406030204" pitchFamily="18" charset="0"/>
                                </a:rPr>
                                <m:t>𝑹</m:t>
                              </m:r>
                            </m:sub>
                          </m:sSub>
                        </m:den>
                      </m:f>
                      <m:r>
                        <a:rPr lang="en-US" sz="4000" b="1" i="1" smtClean="0">
                          <a:solidFill>
                            <a:srgbClr val="FF9900"/>
                          </a:solidFill>
                          <a:latin typeface="Cambria Math" panose="02040503050406030204" pitchFamily="18" charset="0"/>
                        </a:rPr>
                        <m:t>=</m:t>
                      </m:r>
                      <m:f>
                        <m:fPr>
                          <m:ctrlPr>
                            <a:rPr lang="en-US" sz="4000" b="1" i="1" smtClean="0">
                              <a:solidFill>
                                <a:srgbClr val="FF9900"/>
                              </a:solidFill>
                              <a:latin typeface="Cambria Math" panose="02040503050406030204" pitchFamily="18" charset="0"/>
                            </a:rPr>
                          </m:ctrlPr>
                        </m:fPr>
                        <m:num>
                          <m:r>
                            <a:rPr lang="en-US" sz="4000" b="1" i="1" smtClean="0">
                              <a:solidFill>
                                <a:srgbClr val="FF9900"/>
                              </a:solidFill>
                              <a:latin typeface="Cambria Math" panose="02040503050406030204" pitchFamily="18" charset="0"/>
                            </a:rPr>
                            <m:t>𝟏</m:t>
                          </m:r>
                        </m:num>
                        <m:den>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𝑹</m:t>
                              </m:r>
                            </m:e>
                            <m:sub>
                              <m:r>
                                <a:rPr lang="en-US" sz="4000" b="1" i="1">
                                  <a:solidFill>
                                    <a:srgbClr val="FF9900"/>
                                  </a:solidFill>
                                  <a:latin typeface="Cambria Math" panose="02040503050406030204" pitchFamily="18" charset="0"/>
                                </a:rPr>
                                <m:t>𝑹𝒙</m:t>
                              </m:r>
                            </m:sub>
                          </m:sSub>
                        </m:den>
                      </m:f>
                      <m:r>
                        <a:rPr lang="en-US" sz="4000" b="1" i="1">
                          <a:latin typeface="Cambria Math" panose="02040503050406030204" pitchFamily="18" charset="0"/>
                          <a:ea typeface="Cambria Math" panose="02040503050406030204" pitchFamily="18" charset="0"/>
                        </a:rPr>
                        <m:t>×</m:t>
                      </m:r>
                      <m:f>
                        <m:fPr>
                          <m:ctrlPr>
                            <a:rPr lang="en-US" sz="4000" b="1" i="1">
                              <a:solidFill>
                                <a:srgbClr val="FF9900"/>
                              </a:solidFill>
                              <a:latin typeface="Cambria Math" panose="02040503050406030204" pitchFamily="18" charset="0"/>
                            </a:rPr>
                          </m:ctrlPr>
                        </m:fPr>
                        <m:num>
                          <m:r>
                            <a:rPr lang="en-US" sz="4000" b="1" i="1">
                              <a:solidFill>
                                <a:srgbClr val="FF9900"/>
                              </a:solidFill>
                              <a:latin typeface="Cambria Math" panose="02040503050406030204" pitchFamily="18" charset="0"/>
                            </a:rPr>
                            <m:t>𝟏</m:t>
                          </m:r>
                        </m:num>
                        <m:den>
                          <m:sSub>
                            <m:sSubPr>
                              <m:ctrlPr>
                                <a:rPr lang="en-GB"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𝑹</m:t>
                              </m:r>
                            </m:e>
                            <m:sub>
                              <m:r>
                                <a:rPr lang="en-US" sz="4000" b="1" i="1">
                                  <a:solidFill>
                                    <a:srgbClr val="FF9900"/>
                                  </a:solidFill>
                                  <a:latin typeface="Cambria Math" panose="02040503050406030204" pitchFamily="18" charset="0"/>
                                </a:rPr>
                                <m:t>𝑹</m:t>
                              </m:r>
                              <m:r>
                                <a:rPr lang="en-US" sz="4000" b="1" i="1" smtClean="0">
                                  <a:solidFill>
                                    <a:srgbClr val="FF9900"/>
                                  </a:solidFill>
                                  <a:latin typeface="Cambria Math" panose="02040503050406030204" pitchFamily="18" charset="0"/>
                                </a:rPr>
                                <m:t>𝒚</m:t>
                              </m:r>
                            </m:sub>
                          </m:sSub>
                        </m:den>
                      </m:f>
                    </m:oMath>
                  </m:oMathPara>
                </a14:m>
                <a:endParaRPr lang="en-GB" sz="4000" b="1"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2166"/>
                </a:stretch>
              </a:blipFill>
            </p:spPr>
            <p:txBody>
              <a:bodyPr/>
              <a:lstStyle/>
              <a:p>
                <a:r>
                  <a:rPr lang="it-IT">
                    <a:noFill/>
                  </a:rPr>
                  <a:t> </a:t>
                </a:r>
              </a:p>
            </p:txBody>
          </p:sp>
        </mc:Fallback>
      </mc:AlternateContent>
    </p:spTree>
    <p:extLst>
      <p:ext uri="{BB962C8B-B14F-4D97-AF65-F5344CB8AC3E}">
        <p14:creationId xmlns:p14="http://schemas.microsoft.com/office/powerpoint/2010/main" val="1372839641"/>
      </p:ext>
    </p:extLst>
  </p:cSld>
  <p:clrMapOvr>
    <a:masterClrMapping/>
  </p:clrMapOvr>
  <p:transition advTm="4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Elements Affecting Resolution</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Resolution (both angular and ground) depend on:</a:t>
            </a:r>
          </a:p>
          <a:p>
            <a:pPr eaLnBrk="1" hangingPunct="1"/>
            <a:r>
              <a:rPr lang="en-GB" dirty="0"/>
              <a:t>Lens/mirror diameter</a:t>
            </a:r>
          </a:p>
          <a:p>
            <a:pPr eaLnBrk="1" hangingPunct="1"/>
            <a:r>
              <a:rPr lang="en-GB" dirty="0" smtClean="0"/>
              <a:t>Resolution of the detector (number of pixels)</a:t>
            </a:r>
          </a:p>
          <a:p>
            <a:pPr eaLnBrk="1" hangingPunct="1"/>
            <a:r>
              <a:rPr lang="en-GB" dirty="0" smtClean="0"/>
              <a:t>Focusing</a:t>
            </a:r>
          </a:p>
          <a:p>
            <a:pPr eaLnBrk="1" hangingPunct="1"/>
            <a:r>
              <a:rPr lang="en-GB" dirty="0" smtClean="0"/>
              <a:t>Aberrations</a:t>
            </a:r>
          </a:p>
          <a:p>
            <a:pPr eaLnBrk="1" hangingPunct="1"/>
            <a:r>
              <a:rPr lang="en-GB" dirty="0" smtClean="0"/>
              <a:t>Wavelength</a:t>
            </a:r>
          </a:p>
          <a:p>
            <a:pPr eaLnBrk="1" hangingPunct="1"/>
            <a:r>
              <a:rPr lang="en-GB" dirty="0" smtClean="0"/>
              <a:t>Spin</a:t>
            </a:r>
          </a:p>
        </p:txBody>
      </p:sp>
    </p:spTree>
    <p:extLst>
      <p:ext uri="{BB962C8B-B14F-4D97-AF65-F5344CB8AC3E}">
        <p14:creationId xmlns:p14="http://schemas.microsoft.com/office/powerpoint/2010/main" val="619237192"/>
      </p:ext>
    </p:extLst>
  </p:cSld>
  <p:clrMapOvr>
    <a:masterClrMapping/>
  </p:clrMapOvr>
  <p:transition advTm="4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Lens/mirror Diameter</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Diffraction is an optical phenomenon which takes place whenever light encounters an obstruction.</a:t>
            </a:r>
          </a:p>
          <a:p>
            <a:pPr marL="0" indent="0" eaLnBrk="1" hangingPunct="1">
              <a:buNone/>
            </a:pPr>
            <a:r>
              <a:rPr lang="en-US" b="1" dirty="0" smtClean="0"/>
              <a:t>In particular when it encounters the input aperture of the telescope (or the diaphragm, if any)</a:t>
            </a:r>
            <a:endParaRPr lang="en-GB" dirty="0" smtClean="0"/>
          </a:p>
        </p:txBody>
      </p:sp>
    </p:spTree>
    <p:extLst>
      <p:ext uri="{BB962C8B-B14F-4D97-AF65-F5344CB8AC3E}">
        <p14:creationId xmlns:p14="http://schemas.microsoft.com/office/powerpoint/2010/main" val="3953971358"/>
      </p:ext>
    </p:extLst>
  </p:cSld>
  <p:clrMapOvr>
    <a:masterClrMapping/>
  </p:clrMapOvr>
  <p:transition advTm="4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20949"/>
            <a:ext cx="8722618" cy="4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AIRY DISK</a:t>
            </a:r>
            <a:endParaRPr lang="it-IT" dirty="0"/>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10477" t="12076" r="33954" b="10425"/>
          <a:stretch/>
        </p:blipFill>
        <p:spPr>
          <a:xfrm>
            <a:off x="5868144" y="2636912"/>
            <a:ext cx="2160240" cy="2232248"/>
          </a:xfrm>
          <a:prstGeom prst="rect">
            <a:avLst/>
          </a:prstGeom>
          <a:ln w="76200">
            <a:solidFill>
              <a:srgbClr val="00FF00"/>
            </a:solidFill>
          </a:ln>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Diffraction</a:t>
            </a:r>
          </a:p>
        </p:txBody>
      </p:sp>
      <p:cxnSp>
        <p:nvCxnSpPr>
          <p:cNvPr id="6" name="Straight Connector 5"/>
          <p:cNvCxnSpPr/>
          <p:nvPr/>
        </p:nvCxnSpPr>
        <p:spPr>
          <a:xfrm>
            <a:off x="971600" y="2015427"/>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24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6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8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1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33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6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38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0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95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8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0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52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05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57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10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62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0220" y="2773783"/>
            <a:ext cx="2530544" cy="1742482"/>
            <a:chOff x="3635896" y="2478606"/>
            <a:chExt cx="2530544" cy="1742482"/>
          </a:xfrm>
        </p:grpSpPr>
        <p:sp>
          <p:nvSpPr>
            <p:cNvPr id="7" name="Arc 6"/>
            <p:cNvSpPr/>
            <p:nvPr/>
          </p:nvSpPr>
          <p:spPr>
            <a:xfrm>
              <a:off x="3635896" y="249289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Arc 32"/>
            <p:cNvSpPr/>
            <p:nvPr/>
          </p:nvSpPr>
          <p:spPr>
            <a:xfrm rot="10800000">
              <a:off x="4654272" y="247860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cxnSp>
        <p:nvCxnSpPr>
          <p:cNvPr id="35" name="Straight Connector 34"/>
          <p:cNvCxnSpPr/>
          <p:nvPr/>
        </p:nvCxnSpPr>
        <p:spPr>
          <a:xfrm flipH="1">
            <a:off x="866758" y="3861048"/>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66758" y="4149080"/>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6758" y="4437112"/>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66758" y="4725144"/>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66758" y="3573016"/>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66758" y="3284984"/>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66758" y="2996952"/>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66758" y="2708920"/>
            <a:ext cx="29131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806106" y="2708920"/>
            <a:ext cx="1990031" cy="1021408"/>
          </a:xfrm>
          <a:prstGeom prst="line">
            <a:avLst/>
          </a:prstGeom>
          <a:ln w="28575">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7" idx="0"/>
          </p:cNvCxnSpPr>
          <p:nvPr/>
        </p:nvCxnSpPr>
        <p:spPr>
          <a:xfrm flipH="1" flipV="1">
            <a:off x="3827838" y="3005544"/>
            <a:ext cx="1968299" cy="724781"/>
          </a:xfrm>
          <a:prstGeom prst="line">
            <a:avLst/>
          </a:prstGeom>
          <a:ln w="28575">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806106" y="3581728"/>
            <a:ext cx="2008881" cy="14859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806106" y="3733864"/>
            <a:ext cx="2008881" cy="14097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3798762" y="3730325"/>
            <a:ext cx="2017930" cy="433231"/>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779912" y="3720634"/>
            <a:ext cx="2035075" cy="723751"/>
          </a:xfrm>
          <a:prstGeom prst="line">
            <a:avLst/>
          </a:prstGeom>
          <a:ln w="28575">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3798763" y="3729265"/>
            <a:ext cx="1997374" cy="990181"/>
          </a:xfrm>
          <a:prstGeom prst="line">
            <a:avLst/>
          </a:prstGeom>
          <a:ln w="28575">
            <a:solidFill>
              <a:srgbClr val="FF330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3798762" y="3306050"/>
            <a:ext cx="1997375" cy="41352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pic>
        <p:nvPicPr>
          <p:cNvPr id="4103" name="Picture 4102"/>
          <p:cNvPicPr>
            <a:picLocks noChangeAspect="1"/>
          </p:cNvPicPr>
          <p:nvPr/>
        </p:nvPicPr>
        <p:blipFill rotWithShape="1">
          <a:blip r:embed="rId3">
            <a:extLst>
              <a:ext uri="{28A0092B-C50C-407E-A947-70E740481C1C}">
                <a14:useLocalDpi xmlns:a14="http://schemas.microsoft.com/office/drawing/2010/main" val="0"/>
              </a:ext>
            </a:extLst>
          </a:blip>
          <a:srcRect r="24922"/>
          <a:stretch/>
        </p:blipFill>
        <p:spPr>
          <a:xfrm>
            <a:off x="5913282" y="2721153"/>
            <a:ext cx="2043094" cy="2016224"/>
          </a:xfrm>
          <a:prstGeom prst="rect">
            <a:avLst/>
          </a:prstGeom>
          <a:ln w="76200">
            <a:solidFill>
              <a:srgbClr val="FF0000"/>
            </a:solidFill>
          </a:ln>
        </p:spPr>
      </p:pic>
      <p:cxnSp>
        <p:nvCxnSpPr>
          <p:cNvPr id="76" name="Straight Connector 75"/>
          <p:cNvCxnSpPr/>
          <p:nvPr/>
        </p:nvCxnSpPr>
        <p:spPr>
          <a:xfrm>
            <a:off x="3827838" y="1988840"/>
            <a:ext cx="1" cy="1016704"/>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34545" y="4284504"/>
            <a:ext cx="7850" cy="1150032"/>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sp>
        <p:nvSpPr>
          <p:cNvPr id="4112" name="TextBox 4111"/>
          <p:cNvSpPr txBox="1"/>
          <p:nvPr/>
        </p:nvSpPr>
        <p:spPr>
          <a:xfrm>
            <a:off x="5945102" y="2166709"/>
            <a:ext cx="1979453" cy="523220"/>
          </a:xfrm>
          <a:prstGeom prst="rect">
            <a:avLst/>
          </a:prstGeom>
          <a:noFill/>
        </p:spPr>
        <p:txBody>
          <a:bodyPr wrap="none" rtlCol="0">
            <a:spAutoFit/>
          </a:bodyPr>
          <a:lstStyle/>
          <a:p>
            <a:pPr algn="ctr"/>
            <a:r>
              <a:rPr lang="it-IT" sz="2800" b="1" dirty="0" smtClean="0">
                <a:solidFill>
                  <a:srgbClr val="FF0000"/>
                </a:solidFill>
              </a:rPr>
              <a:t>AIRY DISK</a:t>
            </a:r>
            <a:endParaRPr lang="it-IT" b="1" dirty="0">
              <a:solidFill>
                <a:srgbClr val="FF0000"/>
              </a:solidFill>
            </a:endParaRPr>
          </a:p>
        </p:txBody>
      </p:sp>
    </p:spTree>
    <p:extLst>
      <p:ext uri="{BB962C8B-B14F-4D97-AF65-F5344CB8AC3E}">
        <p14:creationId xmlns:p14="http://schemas.microsoft.com/office/powerpoint/2010/main" val="411063231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0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20949"/>
            <a:ext cx="8722618" cy="4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AIRY DISK</a:t>
            </a:r>
            <a:endParaRPr lang="it-IT" dirty="0"/>
          </a:p>
        </p:txBody>
      </p:sp>
      <p:pic>
        <p:nvPicPr>
          <p:cNvPr id="4103" name="Picture 4102"/>
          <p:cNvPicPr>
            <a:picLocks noChangeAspect="1"/>
          </p:cNvPicPr>
          <p:nvPr/>
        </p:nvPicPr>
        <p:blipFill rotWithShape="1">
          <a:blip r:embed="rId3">
            <a:extLst>
              <a:ext uri="{28A0092B-C50C-407E-A947-70E740481C1C}">
                <a14:useLocalDpi xmlns:a14="http://schemas.microsoft.com/office/drawing/2010/main" val="0"/>
              </a:ext>
            </a:extLst>
          </a:blip>
          <a:srcRect r="24922"/>
          <a:stretch/>
        </p:blipFill>
        <p:spPr>
          <a:xfrm>
            <a:off x="5769266" y="2582986"/>
            <a:ext cx="2043094" cy="2016224"/>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Resolution due to Diffraction</a:t>
            </a:r>
          </a:p>
        </p:txBody>
      </p:sp>
      <p:cxnSp>
        <p:nvCxnSpPr>
          <p:cNvPr id="6" name="Straight Connector 5"/>
          <p:cNvCxnSpPr/>
          <p:nvPr/>
        </p:nvCxnSpPr>
        <p:spPr>
          <a:xfrm>
            <a:off x="971600" y="2015427"/>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24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6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8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1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33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6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38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0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95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8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0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52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05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57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10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62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0220" y="2701775"/>
            <a:ext cx="2530544" cy="1742482"/>
            <a:chOff x="3635896" y="2478606"/>
            <a:chExt cx="2530544" cy="1742482"/>
          </a:xfrm>
        </p:grpSpPr>
        <p:sp>
          <p:nvSpPr>
            <p:cNvPr id="7" name="Arc 6"/>
            <p:cNvSpPr/>
            <p:nvPr/>
          </p:nvSpPr>
          <p:spPr>
            <a:xfrm>
              <a:off x="3635896" y="249289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Arc 32"/>
            <p:cNvSpPr/>
            <p:nvPr/>
          </p:nvSpPr>
          <p:spPr>
            <a:xfrm rot="10800000">
              <a:off x="4654272" y="247860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cxnSp>
        <p:nvCxnSpPr>
          <p:cNvPr id="42" name="Straight Connector 41"/>
          <p:cNvCxnSpPr/>
          <p:nvPr/>
        </p:nvCxnSpPr>
        <p:spPr>
          <a:xfrm flipH="1" flipV="1">
            <a:off x="866758" y="3573017"/>
            <a:ext cx="5924055" cy="1808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840980" y="3591099"/>
            <a:ext cx="2976027" cy="270002"/>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827838" y="1916832"/>
            <a:ext cx="1" cy="1016704"/>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34545" y="4212496"/>
            <a:ext cx="7850" cy="1150032"/>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5090490" y="3011225"/>
                <a:ext cx="678776"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2800" i="1" dirty="0">
                              <a:solidFill>
                                <a:srgbClr val="FF0000"/>
                              </a:solidFill>
                              <a:latin typeface="Cambria Math" panose="02040503050406030204" pitchFamily="18" charset="0"/>
                            </a:rPr>
                          </m:ctrlPr>
                        </m:sSubPr>
                        <m:e>
                          <m:r>
                            <m:rPr>
                              <m:nor/>
                            </m:rPr>
                            <a:rPr lang="el-GR" sz="2800" dirty="0">
                              <a:solidFill>
                                <a:srgbClr val="FF0000"/>
                              </a:solidFill>
                            </a:rPr>
                            <m:t>θ</m:t>
                          </m:r>
                        </m:e>
                        <m:sub>
                          <m:r>
                            <a:rPr lang="en-US" sz="2800" i="1" dirty="0">
                              <a:solidFill>
                                <a:srgbClr val="FF0000"/>
                              </a:solidFill>
                              <a:latin typeface="Cambria Math" panose="02040503050406030204" pitchFamily="18" charset="0"/>
                            </a:rPr>
                            <m:t>𝑅</m:t>
                          </m:r>
                        </m:sub>
                      </m:sSub>
                    </m:oMath>
                  </m:oMathPara>
                </a14:m>
                <a:endParaRPr lang="it-IT" b="1" dirty="0">
                  <a:solidFill>
                    <a:srgbClr val="FF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090490" y="3011225"/>
                <a:ext cx="678776"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14887" y="1716882"/>
                <a:ext cx="2706125" cy="90774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it-IT" sz="2800" i="1" dirty="0" smtClean="0">
                              <a:solidFill>
                                <a:srgbClr val="FF0000"/>
                              </a:solidFill>
                              <a:latin typeface="Cambria Math" panose="02040503050406030204" pitchFamily="18" charset="0"/>
                            </a:rPr>
                          </m:ctrlPr>
                        </m:funcPr>
                        <m:fName>
                          <m:r>
                            <m:rPr>
                              <m:sty m:val="p"/>
                            </m:rPr>
                            <a:rPr lang="it-IT" sz="2800" b="0" i="0" dirty="0" smtClean="0">
                              <a:solidFill>
                                <a:srgbClr val="FF0000"/>
                              </a:solidFill>
                              <a:latin typeface="Cambria Math" panose="02040503050406030204" pitchFamily="18" charset="0"/>
                            </a:rPr>
                            <m:t>sin</m:t>
                          </m:r>
                        </m:fName>
                        <m:e>
                          <m:sSub>
                            <m:sSubPr>
                              <m:ctrlPr>
                                <a:rPr lang="it-IT" sz="2800" i="1" dirty="0" smtClean="0">
                                  <a:solidFill>
                                    <a:srgbClr val="FF0000"/>
                                  </a:solidFill>
                                  <a:latin typeface="Cambria Math" panose="02040503050406030204" pitchFamily="18" charset="0"/>
                                </a:rPr>
                              </m:ctrlPr>
                            </m:sSubPr>
                            <m:e>
                              <m:r>
                                <m:rPr>
                                  <m:nor/>
                                </m:rPr>
                                <a:rPr lang="el-GR" sz="2800" dirty="0">
                                  <a:solidFill>
                                    <a:srgbClr val="FF0000"/>
                                  </a:solidFill>
                                </a:rPr>
                                <m:t>θ</m:t>
                              </m:r>
                            </m:e>
                            <m:sub>
                              <m:r>
                                <a:rPr lang="en-US" sz="2800" b="0" i="1" dirty="0" smtClean="0">
                                  <a:solidFill>
                                    <a:srgbClr val="FF0000"/>
                                  </a:solidFill>
                                  <a:latin typeface="Cambria Math" panose="02040503050406030204" pitchFamily="18" charset="0"/>
                                </a:rPr>
                                <m:t>𝑅</m:t>
                              </m:r>
                            </m:sub>
                          </m:sSub>
                        </m:e>
                      </m:func>
                      <m:r>
                        <a:rPr lang="it-IT" sz="2800" b="0" i="1" dirty="0" smtClean="0">
                          <a:solidFill>
                            <a:srgbClr val="FF0000"/>
                          </a:solidFill>
                          <a:latin typeface="Cambria Math" panose="02040503050406030204" pitchFamily="18" charset="0"/>
                          <a:ea typeface="Cambria Math" panose="02040503050406030204" pitchFamily="18" charset="0"/>
                        </a:rPr>
                        <m:t>≈</m:t>
                      </m:r>
                      <m:r>
                        <a:rPr lang="en-US" sz="2800" b="0" i="1" dirty="0" smtClean="0">
                          <a:solidFill>
                            <a:srgbClr val="FF0000"/>
                          </a:solidFill>
                          <a:latin typeface="Cambria Math" panose="02040503050406030204" pitchFamily="18" charset="0"/>
                          <a:ea typeface="Cambria Math" panose="02040503050406030204" pitchFamily="18" charset="0"/>
                        </a:rPr>
                        <m:t>1.22</m:t>
                      </m:r>
                      <m:f>
                        <m:fPr>
                          <m:ctrlPr>
                            <a:rPr lang="en-US" sz="2800" i="1" dirty="0" smtClean="0">
                              <a:solidFill>
                                <a:srgbClr val="FF0000"/>
                              </a:solidFill>
                              <a:latin typeface="Cambria Math" panose="02040503050406030204" pitchFamily="18" charset="0"/>
                              <a:ea typeface="Cambria Math" panose="02040503050406030204" pitchFamily="18" charset="0"/>
                            </a:rPr>
                          </m:ctrlPr>
                        </m:fPr>
                        <m:num>
                          <m:r>
                            <a:rPr lang="en-US" sz="2800" b="0" i="1" dirty="0" smtClean="0">
                              <a:solidFill>
                                <a:srgbClr val="FF0000"/>
                              </a:solidFill>
                              <a:latin typeface="Cambria Math" panose="02040503050406030204" pitchFamily="18" charset="0"/>
                              <a:ea typeface="Cambria Math" panose="02040503050406030204" pitchFamily="18" charset="0"/>
                            </a:rPr>
                            <m:t>𝜆</m:t>
                          </m:r>
                        </m:num>
                        <m:den>
                          <m:r>
                            <a:rPr lang="en-US" sz="2800" b="0" i="1" dirty="0" smtClean="0">
                              <a:solidFill>
                                <a:srgbClr val="FF0000"/>
                              </a:solidFill>
                              <a:latin typeface="Cambria Math" panose="02040503050406030204" pitchFamily="18" charset="0"/>
                              <a:ea typeface="Cambria Math" panose="02040503050406030204" pitchFamily="18" charset="0"/>
                            </a:rPr>
                            <m:t>𝐷</m:t>
                          </m:r>
                        </m:den>
                      </m:f>
                    </m:oMath>
                  </m:oMathPara>
                </a14:m>
                <a:endParaRPr lang="it-IT"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514887" y="1716882"/>
                <a:ext cx="2706125" cy="907749"/>
              </a:xfrm>
              <a:prstGeom prst="rect">
                <a:avLst/>
              </a:prstGeom>
              <a:blipFill>
                <a:blip r:embed="rId5"/>
                <a:stretch>
                  <a:fillRect/>
                </a:stretch>
              </a:blipFill>
            </p:spPr>
            <p:txBody>
              <a:bodyPr/>
              <a:lstStyle/>
              <a:p>
                <a:r>
                  <a:rPr lang="it-IT">
                    <a:noFill/>
                  </a:rPr>
                  <a:t> </a:t>
                </a:r>
              </a:p>
            </p:txBody>
          </p:sp>
        </mc:Fallback>
      </mc:AlternateContent>
      <p:cxnSp>
        <p:nvCxnSpPr>
          <p:cNvPr id="60" name="Straight Connector 59"/>
          <p:cNvCxnSpPr>
            <a:stCxn id="7" idx="0"/>
          </p:cNvCxnSpPr>
          <p:nvPr/>
        </p:nvCxnSpPr>
        <p:spPr>
          <a:xfrm>
            <a:off x="3827838" y="2933536"/>
            <a:ext cx="62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51920" y="4190608"/>
            <a:ext cx="62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139952" y="2420888"/>
            <a:ext cx="444353" cy="523220"/>
          </a:xfrm>
          <a:prstGeom prst="rect">
            <a:avLst/>
          </a:prstGeom>
          <a:noFill/>
        </p:spPr>
        <p:txBody>
          <a:bodyPr wrap="none" rtlCol="0">
            <a:spAutoFit/>
          </a:bodyPr>
          <a:lstStyle/>
          <a:p>
            <a:pPr algn="ctr"/>
            <a:r>
              <a:rPr lang="en-US" sz="2800" b="1" dirty="0" smtClean="0">
                <a:solidFill>
                  <a:srgbClr val="FF0000"/>
                </a:solidFill>
              </a:rPr>
              <a:t>D</a:t>
            </a:r>
            <a:endParaRPr lang="it-IT" b="1" dirty="0">
              <a:solidFill>
                <a:srgbClr val="FF0000"/>
              </a:solidFill>
            </a:endParaRPr>
          </a:p>
        </p:txBody>
      </p:sp>
      <mc:AlternateContent xmlns:mc="http://schemas.openxmlformats.org/markup-compatibility/2006" xmlns:a14="http://schemas.microsoft.com/office/drawing/2010/main">
        <mc:Choice Requires="a14">
          <p:sp>
            <p:nvSpPr>
              <p:cNvPr id="63" name="TextBox 62"/>
              <p:cNvSpPr txBox="1"/>
              <p:nvPr/>
            </p:nvSpPr>
            <p:spPr>
              <a:xfrm>
                <a:off x="4440433" y="4605001"/>
                <a:ext cx="2131673" cy="90774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2800" i="1" dirty="0" smtClean="0">
                              <a:solidFill>
                                <a:srgbClr val="7030A0"/>
                              </a:solidFill>
                              <a:latin typeface="Cambria Math" panose="02040503050406030204" pitchFamily="18" charset="0"/>
                            </a:rPr>
                          </m:ctrlPr>
                        </m:sSubPr>
                        <m:e>
                          <m:r>
                            <m:rPr>
                              <m:nor/>
                            </m:rPr>
                            <a:rPr lang="el-GR" sz="2800" dirty="0">
                              <a:solidFill>
                                <a:srgbClr val="7030A0"/>
                              </a:solidFill>
                            </a:rPr>
                            <m:t>θ</m:t>
                          </m:r>
                        </m:e>
                        <m:sub>
                          <m:r>
                            <a:rPr lang="en-US" sz="2800" i="1" dirty="0">
                              <a:solidFill>
                                <a:srgbClr val="7030A0"/>
                              </a:solidFill>
                              <a:latin typeface="Cambria Math" panose="02040503050406030204" pitchFamily="18" charset="0"/>
                            </a:rPr>
                            <m:t>𝑅</m:t>
                          </m:r>
                        </m:sub>
                      </m:sSub>
                      <m:r>
                        <a:rPr lang="it-IT" sz="2800" b="0" i="1" dirty="0" smtClean="0">
                          <a:solidFill>
                            <a:srgbClr val="7030A0"/>
                          </a:solidFill>
                          <a:latin typeface="Cambria Math" panose="02040503050406030204" pitchFamily="18" charset="0"/>
                          <a:ea typeface="Cambria Math" panose="02040503050406030204" pitchFamily="18" charset="0"/>
                        </a:rPr>
                        <m:t>≈</m:t>
                      </m:r>
                      <m:r>
                        <a:rPr lang="en-US" sz="2800" b="0" i="1" dirty="0" smtClean="0">
                          <a:solidFill>
                            <a:srgbClr val="7030A0"/>
                          </a:solidFill>
                          <a:latin typeface="Cambria Math" panose="02040503050406030204" pitchFamily="18" charset="0"/>
                          <a:ea typeface="Cambria Math" panose="02040503050406030204" pitchFamily="18" charset="0"/>
                        </a:rPr>
                        <m:t>1.22</m:t>
                      </m:r>
                      <m:f>
                        <m:fPr>
                          <m:ctrlPr>
                            <a:rPr lang="en-US" sz="2800" i="1" dirty="0" smtClean="0">
                              <a:solidFill>
                                <a:srgbClr val="7030A0"/>
                              </a:solidFill>
                              <a:latin typeface="Cambria Math" panose="02040503050406030204" pitchFamily="18" charset="0"/>
                              <a:ea typeface="Cambria Math" panose="02040503050406030204" pitchFamily="18" charset="0"/>
                            </a:rPr>
                          </m:ctrlPr>
                        </m:fPr>
                        <m:num>
                          <m:r>
                            <a:rPr lang="en-US" sz="2800" b="0" i="1" dirty="0" smtClean="0">
                              <a:solidFill>
                                <a:srgbClr val="7030A0"/>
                              </a:solidFill>
                              <a:latin typeface="Cambria Math" panose="02040503050406030204" pitchFamily="18" charset="0"/>
                              <a:ea typeface="Cambria Math" panose="02040503050406030204" pitchFamily="18" charset="0"/>
                            </a:rPr>
                            <m:t>𝜆</m:t>
                          </m:r>
                        </m:num>
                        <m:den>
                          <m:r>
                            <a:rPr lang="en-US" sz="2800" b="0" i="1" dirty="0" smtClean="0">
                              <a:solidFill>
                                <a:srgbClr val="7030A0"/>
                              </a:solidFill>
                              <a:latin typeface="Cambria Math" panose="02040503050406030204" pitchFamily="18" charset="0"/>
                              <a:ea typeface="Cambria Math" panose="02040503050406030204" pitchFamily="18" charset="0"/>
                            </a:rPr>
                            <m:t>𝐷</m:t>
                          </m:r>
                        </m:den>
                      </m:f>
                    </m:oMath>
                  </m:oMathPara>
                </a14:m>
                <a:endParaRPr lang="it-IT" dirty="0">
                  <a:solidFill>
                    <a:srgbClr val="7030A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440433" y="4605001"/>
                <a:ext cx="2131673" cy="907749"/>
              </a:xfrm>
              <a:prstGeom prst="rect">
                <a:avLst/>
              </a:prstGeom>
              <a:blipFill>
                <a:blip r:embed="rId6"/>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100347044"/>
      </p:ext>
    </p:extLst>
  </p:cSld>
  <p:clrMapOvr>
    <a:masterClrMapping/>
  </p:clrMapOvr>
  <p:transition advTm="4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996" y="1502866"/>
            <a:ext cx="8722618" cy="4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AIRY DISK</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130" y="2564904"/>
            <a:ext cx="2095238" cy="2095238"/>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59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Diffraction</a:t>
            </a:r>
          </a:p>
        </p:txBody>
      </p:sp>
      <p:cxnSp>
        <p:nvCxnSpPr>
          <p:cNvPr id="6" name="Straight Connector 5"/>
          <p:cNvCxnSpPr/>
          <p:nvPr/>
        </p:nvCxnSpPr>
        <p:spPr>
          <a:xfrm>
            <a:off x="971600" y="2015427"/>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24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6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8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81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33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86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38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0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95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8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0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528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052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576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100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62400" y="1988840"/>
            <a:ext cx="0" cy="34297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0220" y="2701775"/>
            <a:ext cx="2530544" cy="1742482"/>
            <a:chOff x="3635896" y="2478606"/>
            <a:chExt cx="2530544" cy="1742482"/>
          </a:xfrm>
        </p:grpSpPr>
        <p:sp>
          <p:nvSpPr>
            <p:cNvPr id="7" name="Arc 6"/>
            <p:cNvSpPr/>
            <p:nvPr/>
          </p:nvSpPr>
          <p:spPr>
            <a:xfrm>
              <a:off x="3635896" y="249289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Arc 32"/>
            <p:cNvSpPr/>
            <p:nvPr/>
          </p:nvSpPr>
          <p:spPr>
            <a:xfrm rot="10800000">
              <a:off x="4654272" y="2478606"/>
              <a:ext cx="1512168" cy="1728192"/>
            </a:xfrm>
            <a:prstGeom prst="arc">
              <a:avLst>
                <a:gd name="adj1" fmla="val 18467869"/>
                <a:gd name="adj2" fmla="val 30553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cxnSp>
        <p:nvCxnSpPr>
          <p:cNvPr id="42" name="Straight Connector 41"/>
          <p:cNvCxnSpPr/>
          <p:nvPr/>
        </p:nvCxnSpPr>
        <p:spPr>
          <a:xfrm flipH="1" flipV="1">
            <a:off x="866758" y="3573017"/>
            <a:ext cx="5924055" cy="1808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840981" y="3591099"/>
            <a:ext cx="2949832" cy="341957"/>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827838" y="1916832"/>
            <a:ext cx="1" cy="1016704"/>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34545" y="4212496"/>
            <a:ext cx="7850" cy="1150032"/>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sp>
        <p:nvSpPr>
          <p:cNvPr id="4112" name="TextBox 4111"/>
          <p:cNvSpPr txBox="1"/>
          <p:nvPr/>
        </p:nvSpPr>
        <p:spPr>
          <a:xfrm>
            <a:off x="5653947" y="4888067"/>
            <a:ext cx="2359941" cy="523220"/>
          </a:xfrm>
          <a:prstGeom prst="rect">
            <a:avLst/>
          </a:prstGeom>
          <a:noFill/>
        </p:spPr>
        <p:txBody>
          <a:bodyPr wrap="none" rtlCol="0">
            <a:spAutoFit/>
          </a:bodyPr>
          <a:lstStyle/>
          <a:p>
            <a:pPr algn="ctr"/>
            <a:r>
              <a:rPr lang="it-IT" sz="2800" b="1" dirty="0" smtClean="0">
                <a:solidFill>
                  <a:srgbClr val="FF0000"/>
                </a:solidFill>
              </a:rPr>
              <a:t>CO</a:t>
            </a:r>
            <a:r>
              <a:rPr lang="it-IT" sz="2800" b="1" dirty="0" smtClean="0">
                <a:solidFill>
                  <a:srgbClr val="FFC000"/>
                </a:solidFill>
              </a:rPr>
              <a:t>LO</a:t>
            </a:r>
            <a:r>
              <a:rPr lang="it-IT" sz="2800" b="1" dirty="0" smtClean="0">
                <a:solidFill>
                  <a:srgbClr val="00FF00"/>
                </a:solidFill>
              </a:rPr>
              <a:t>UR</a:t>
            </a:r>
            <a:r>
              <a:rPr lang="it-IT" sz="2800" b="1" dirty="0" smtClean="0">
                <a:solidFill>
                  <a:schemeClr val="accent2">
                    <a:lumMod val="75000"/>
                  </a:schemeClr>
                </a:solidFill>
              </a:rPr>
              <a:t>ED</a:t>
            </a:r>
            <a:r>
              <a:rPr lang="it-IT" sz="2800" b="1" dirty="0" smtClean="0">
                <a:solidFill>
                  <a:srgbClr val="7030A0"/>
                </a:solidFill>
              </a:rPr>
              <a:t>!</a:t>
            </a:r>
            <a:endParaRPr lang="it-IT" b="1" dirty="0">
              <a:solidFill>
                <a:srgbClr val="7030A0"/>
              </a:solidFill>
            </a:endParaRPr>
          </a:p>
        </p:txBody>
      </p:sp>
      <mc:AlternateContent xmlns:mc="http://schemas.openxmlformats.org/markup-compatibility/2006" xmlns:a14="http://schemas.microsoft.com/office/drawing/2010/main">
        <mc:Choice Requires="a14">
          <p:sp>
            <p:nvSpPr>
              <p:cNvPr id="53" name="TextBox 52"/>
              <p:cNvSpPr txBox="1"/>
              <p:nvPr/>
            </p:nvSpPr>
            <p:spPr>
              <a:xfrm>
                <a:off x="5882569" y="1943506"/>
                <a:ext cx="1902700" cy="523220"/>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sSub>
                        <m:sSubPr>
                          <m:ctrlPr>
                            <a:rPr lang="el-GR" sz="2800" i="1" dirty="0" smtClean="0">
                              <a:solidFill>
                                <a:srgbClr val="FF0000"/>
                              </a:solidFill>
                              <a:latin typeface="Cambria Math" panose="02040503050406030204" pitchFamily="18" charset="0"/>
                            </a:rPr>
                          </m:ctrlPr>
                        </m:sSubPr>
                        <m:e>
                          <m:r>
                            <m:rPr>
                              <m:nor/>
                            </m:rPr>
                            <a:rPr lang="el-GR" sz="2800" dirty="0">
                              <a:solidFill>
                                <a:srgbClr val="FF0000"/>
                              </a:solidFill>
                            </a:rPr>
                            <m:t>θ</m:t>
                          </m:r>
                        </m:e>
                        <m:sub>
                          <m:r>
                            <a:rPr lang="en-US" sz="2800" b="0" i="1" dirty="0" smtClean="0">
                              <a:solidFill>
                                <a:srgbClr val="FF0000"/>
                              </a:solidFill>
                              <a:latin typeface="Cambria Math" panose="02040503050406030204" pitchFamily="18" charset="0"/>
                            </a:rPr>
                            <m:t>𝑅</m:t>
                          </m:r>
                        </m:sub>
                      </m:sSub>
                      <m:r>
                        <a:rPr lang="en-US" sz="2800" b="0" i="1" dirty="0" smtClean="0">
                          <a:solidFill>
                            <a:srgbClr val="FF0000"/>
                          </a:solidFill>
                          <a:latin typeface="Cambria Math" panose="02040503050406030204" pitchFamily="18" charset="0"/>
                          <a:ea typeface="Cambria Math" panose="02040503050406030204" pitchFamily="18" charset="0"/>
                        </a:rPr>
                        <m:t>=</m:t>
                      </m:r>
                      <m:r>
                        <a:rPr lang="en-US" sz="2800" b="0" i="1" dirty="0" smtClean="0">
                          <a:solidFill>
                            <a:srgbClr val="FF0000"/>
                          </a:solidFill>
                          <a:latin typeface="Cambria Math" panose="02040503050406030204" pitchFamily="18" charset="0"/>
                          <a:ea typeface="Cambria Math" panose="02040503050406030204" pitchFamily="18" charset="0"/>
                        </a:rPr>
                        <m:t>𝑓</m:t>
                      </m:r>
                      <m:r>
                        <a:rPr lang="en-US" sz="2800" b="0" i="1" dirty="0" smtClean="0">
                          <a:solidFill>
                            <a:srgbClr val="FF0000"/>
                          </a:solidFill>
                          <a:latin typeface="Cambria Math" panose="02040503050406030204" pitchFamily="18" charset="0"/>
                          <a:ea typeface="Cambria Math" panose="02040503050406030204" pitchFamily="18" charset="0"/>
                        </a:rPr>
                        <m:t>(</m:t>
                      </m:r>
                      <m:r>
                        <a:rPr lang="en-US" sz="2800" b="0" i="1" dirty="0">
                          <a:solidFill>
                            <a:srgbClr val="FF0000"/>
                          </a:solidFill>
                          <a:latin typeface="Cambria Math" panose="02040503050406030204" pitchFamily="18" charset="0"/>
                          <a:ea typeface="Cambria Math" panose="02040503050406030204" pitchFamily="18" charset="0"/>
                        </a:rPr>
                        <m:t>𝜆</m:t>
                      </m:r>
                      <m:r>
                        <a:rPr lang="en-US" sz="2800" b="0" i="1" dirty="0" smtClean="0">
                          <a:solidFill>
                            <a:srgbClr val="FF0000"/>
                          </a:solidFill>
                          <a:latin typeface="Cambria Math" panose="02040503050406030204" pitchFamily="18" charset="0"/>
                          <a:ea typeface="Cambria Math" panose="02040503050406030204" pitchFamily="18" charset="0"/>
                        </a:rPr>
                        <m:t>)</m:t>
                      </m:r>
                    </m:oMath>
                  </m:oMathPara>
                </a14:m>
                <a:endParaRPr lang="it-IT" dirty="0">
                  <a:solidFill>
                    <a:srgbClr val="FF000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5882569" y="1943506"/>
                <a:ext cx="1902700" cy="523220"/>
              </a:xfrm>
              <a:prstGeom prst="rect">
                <a:avLst/>
              </a:prstGeom>
              <a:blipFill>
                <a:blip r:embed="rId4"/>
                <a:stretch>
                  <a:fillRect/>
                </a:stretch>
              </a:blipFill>
            </p:spPr>
            <p:txBody>
              <a:bodyPr/>
              <a:lstStyle/>
              <a:p>
                <a:r>
                  <a:rPr lang="it-IT">
                    <a:noFill/>
                  </a:rPr>
                  <a:t> </a:t>
                </a:r>
              </a:p>
            </p:txBody>
          </p:sp>
        </mc:Fallback>
      </mc:AlternateContent>
      <p:cxnSp>
        <p:nvCxnSpPr>
          <p:cNvPr id="60" name="Straight Connector 59"/>
          <p:cNvCxnSpPr>
            <a:stCxn id="7" idx="0"/>
          </p:cNvCxnSpPr>
          <p:nvPr/>
        </p:nvCxnSpPr>
        <p:spPr>
          <a:xfrm>
            <a:off x="3827838" y="2933536"/>
            <a:ext cx="62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51920" y="4190608"/>
            <a:ext cx="6297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139952" y="2420888"/>
            <a:ext cx="444353" cy="523220"/>
          </a:xfrm>
          <a:prstGeom prst="rect">
            <a:avLst/>
          </a:prstGeom>
          <a:noFill/>
        </p:spPr>
        <p:txBody>
          <a:bodyPr wrap="none" rtlCol="0">
            <a:spAutoFit/>
          </a:bodyPr>
          <a:lstStyle/>
          <a:p>
            <a:pPr algn="ctr"/>
            <a:r>
              <a:rPr lang="en-US" sz="2800" b="1" dirty="0" smtClean="0">
                <a:solidFill>
                  <a:srgbClr val="FF0000"/>
                </a:solidFill>
              </a:rPr>
              <a:t>D</a:t>
            </a:r>
            <a:endParaRPr lang="it-IT" b="1" dirty="0">
              <a:solidFill>
                <a:srgbClr val="FF0000"/>
              </a:solidFill>
            </a:endParaRPr>
          </a:p>
        </p:txBody>
      </p:sp>
      <p:cxnSp>
        <p:nvCxnSpPr>
          <p:cNvPr id="36" name="Straight Connector 35"/>
          <p:cNvCxnSpPr/>
          <p:nvPr/>
        </p:nvCxnSpPr>
        <p:spPr>
          <a:xfrm flipH="1" flipV="1">
            <a:off x="3886204" y="3580161"/>
            <a:ext cx="2930803" cy="26500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34399"/>
      </p:ext>
    </p:extLst>
  </p:cSld>
  <p:clrMapOvr>
    <a:masterClrMapping/>
  </p:clrMapOvr>
  <p:transition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it-IT" sz="3200" dirty="0" err="1" smtClean="0"/>
              <a:t>Reasons</a:t>
            </a:r>
            <a:r>
              <a:rPr lang="it-IT" sz="3200" dirty="0" smtClean="0"/>
              <a:t> for Space </a:t>
            </a:r>
            <a:r>
              <a:rPr lang="it-IT" sz="3200" dirty="0" err="1" smtClean="0"/>
              <a:t>Telescopes</a:t>
            </a:r>
            <a:endParaRPr lang="en-US" altLang="it-IT" sz="3400" dirty="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6</a:t>
            </a:fld>
            <a:endParaRPr lang="it-IT" altLang="it-IT" dirty="0"/>
          </a:p>
        </p:txBody>
      </p:sp>
      <p:sp>
        <p:nvSpPr>
          <p:cNvPr id="8" name="Rectangle 3"/>
          <p:cNvSpPr txBox="1">
            <a:spLocks noChangeArrowheads="1"/>
          </p:cNvSpPr>
          <p:nvPr/>
        </p:nvSpPr>
        <p:spPr bwMode="auto">
          <a:xfrm>
            <a:off x="1007108" y="1340768"/>
            <a:ext cx="7704459"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None/>
            </a:pPr>
            <a:r>
              <a:rPr lang="en-US" sz="3600" b="1" kern="0" dirty="0" smtClean="0"/>
              <a:t>No atmosphere! Therefore:</a:t>
            </a:r>
          </a:p>
          <a:p>
            <a:pPr eaLnBrk="1" hangingPunct="1"/>
            <a:r>
              <a:rPr lang="en-GB" sz="3600" kern="0" dirty="0" smtClean="0"/>
              <a:t>No light dispersion</a:t>
            </a:r>
          </a:p>
          <a:p>
            <a:pPr eaLnBrk="1" hangingPunct="1"/>
            <a:r>
              <a:rPr lang="en-GB" sz="3600" kern="0" dirty="0" smtClean="0"/>
              <a:t>No light pollution</a:t>
            </a:r>
          </a:p>
          <a:p>
            <a:pPr eaLnBrk="1" hangingPunct="1"/>
            <a:r>
              <a:rPr lang="en-GB" sz="3600" kern="0" dirty="0" smtClean="0"/>
              <a:t>No selective absorbance</a:t>
            </a:r>
          </a:p>
          <a:p>
            <a:pPr eaLnBrk="1" hangingPunct="1"/>
            <a:r>
              <a:rPr lang="en-GB" sz="3600" kern="0" dirty="0" smtClean="0"/>
              <a:t>No </a:t>
            </a:r>
            <a:r>
              <a:rPr lang="en-GB" sz="3600" kern="0" dirty="0" err="1" smtClean="0"/>
              <a:t>distorsion</a:t>
            </a:r>
            <a:endParaRPr lang="en-GB" sz="3600" kern="0" dirty="0" smtClean="0"/>
          </a:p>
        </p:txBody>
      </p:sp>
    </p:spTree>
    <p:extLst>
      <p:ext uri="{BB962C8B-B14F-4D97-AF65-F5344CB8AC3E}">
        <p14:creationId xmlns:p14="http://schemas.microsoft.com/office/powerpoint/2010/main" val="1166016976"/>
      </p:ext>
    </p:extLst>
  </p:cSld>
  <p:clrMapOvr>
    <a:masterClrMapping/>
  </p:clrMapOvr>
  <p:transition advTm="4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20949"/>
            <a:ext cx="8722618" cy="417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AIRY DISK</a:t>
            </a:r>
            <a:endParaRPr lang="it-IT" dirty="0"/>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Small pinholes</a:t>
            </a:r>
          </a:p>
        </p:txBody>
      </p:sp>
      <p:cxnSp>
        <p:nvCxnSpPr>
          <p:cNvPr id="76" name="Straight Connector 75"/>
          <p:cNvCxnSpPr/>
          <p:nvPr/>
        </p:nvCxnSpPr>
        <p:spPr>
          <a:xfrm>
            <a:off x="3817370" y="1916832"/>
            <a:ext cx="5705" cy="151216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27838" y="3717032"/>
            <a:ext cx="6708" cy="1645496"/>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5714621" y="5040903"/>
                <a:ext cx="1979196" cy="52322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800" b="1" i="1" dirty="0" smtClean="0">
                          <a:solidFill>
                            <a:srgbClr val="FF0000"/>
                          </a:solidFill>
                          <a:latin typeface="Cambria Math" panose="02040503050406030204" pitchFamily="18" charset="0"/>
                        </a:rPr>
                        <m:t>𝑫</m:t>
                      </m:r>
                      <m:r>
                        <a:rPr lang="en-US" sz="2800" b="1" i="1" dirty="0" smtClean="0">
                          <a:solidFill>
                            <a:srgbClr val="FF0000"/>
                          </a:solidFill>
                          <a:latin typeface="Cambria Math" panose="02040503050406030204" pitchFamily="18" charset="0"/>
                        </a:rPr>
                        <m:t>=</m:t>
                      </m:r>
                      <m:r>
                        <a:rPr lang="en-US" sz="2800" b="1" i="1" dirty="0" smtClean="0">
                          <a:solidFill>
                            <a:srgbClr val="FF0000"/>
                          </a:solidFill>
                          <a:latin typeface="Cambria Math" panose="02040503050406030204" pitchFamily="18" charset="0"/>
                        </a:rPr>
                        <m:t>𝟗𝟎</m:t>
                      </m:r>
                      <m:r>
                        <a:rPr lang="en-US" sz="2800" b="1" i="1" dirty="0" smtClean="0">
                          <a:solidFill>
                            <a:srgbClr val="FF0000"/>
                          </a:solidFill>
                          <a:latin typeface="Cambria Math" panose="02040503050406030204" pitchFamily="18" charset="0"/>
                        </a:rPr>
                        <m:t>µ</m:t>
                      </m:r>
                      <m:r>
                        <a:rPr lang="en-US" sz="2800" b="1" i="1" dirty="0" smtClean="0">
                          <a:solidFill>
                            <a:srgbClr val="FF0000"/>
                          </a:solidFill>
                          <a:latin typeface="Cambria Math" panose="02040503050406030204" pitchFamily="18" charset="0"/>
                        </a:rPr>
                        <m:t>𝒎</m:t>
                      </m:r>
                    </m:oMath>
                  </m:oMathPara>
                </a14:m>
                <a:endParaRPr lang="it-IT" b="1" dirty="0">
                  <a:solidFill>
                    <a:srgbClr val="FF0000"/>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714621" y="5040903"/>
                <a:ext cx="1979196" cy="523220"/>
              </a:xfrm>
              <a:prstGeom prst="rect">
                <a:avLst/>
              </a:prstGeom>
              <a:blipFill>
                <a:blip r:embed="rId3"/>
                <a:stretch>
                  <a:fillRect/>
                </a:stretch>
              </a:blipFill>
            </p:spPr>
            <p:txBody>
              <a:bodyPr/>
              <a:lstStyle/>
              <a:p>
                <a:r>
                  <a:rPr lang="it-IT">
                    <a:noFill/>
                  </a:rPr>
                  <a:t> </a:t>
                </a:r>
              </a:p>
            </p:txBody>
          </p:sp>
        </mc:Fallback>
      </mc:AlternateContent>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7516" t="26375" r="14563"/>
          <a:stretch/>
        </p:blipFill>
        <p:spPr>
          <a:xfrm>
            <a:off x="4932766" y="2102376"/>
            <a:ext cx="3542906" cy="2880320"/>
          </a:xfrm>
          <a:prstGeom prst="rect">
            <a:avLst/>
          </a:prstGeom>
        </p:spPr>
      </p:pic>
      <p:cxnSp>
        <p:nvCxnSpPr>
          <p:cNvPr id="42" name="Straight Connector 41"/>
          <p:cNvCxnSpPr/>
          <p:nvPr/>
        </p:nvCxnSpPr>
        <p:spPr>
          <a:xfrm flipH="1" flipV="1">
            <a:off x="866758" y="3573017"/>
            <a:ext cx="5924055" cy="1808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23928" y="3049796"/>
            <a:ext cx="444353" cy="523220"/>
          </a:xfrm>
          <a:prstGeom prst="rect">
            <a:avLst/>
          </a:prstGeom>
          <a:noFill/>
        </p:spPr>
        <p:txBody>
          <a:bodyPr wrap="none" rtlCol="0">
            <a:spAutoFit/>
          </a:bodyPr>
          <a:lstStyle/>
          <a:p>
            <a:pPr algn="ctr"/>
            <a:r>
              <a:rPr lang="en-US" sz="2800" b="1" dirty="0" smtClean="0">
                <a:solidFill>
                  <a:srgbClr val="FF0000"/>
                </a:solidFill>
              </a:rPr>
              <a:t>D</a:t>
            </a:r>
            <a:endParaRPr lang="it-IT" b="1" dirty="0">
              <a:solidFill>
                <a:srgbClr val="FF0000"/>
              </a:solidFill>
            </a:endParaRPr>
          </a:p>
        </p:txBody>
      </p:sp>
      <mc:AlternateContent xmlns:mc="http://schemas.openxmlformats.org/markup-compatibility/2006" xmlns:a14="http://schemas.microsoft.com/office/drawing/2010/main">
        <mc:Choice Requires="a14">
          <p:sp>
            <p:nvSpPr>
              <p:cNvPr id="45" name="TextBox 44"/>
              <p:cNvSpPr txBox="1"/>
              <p:nvPr/>
            </p:nvSpPr>
            <p:spPr>
              <a:xfrm>
                <a:off x="1403454" y="2510169"/>
                <a:ext cx="2131673" cy="90774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2800" i="1" dirty="0" smtClean="0">
                              <a:solidFill>
                                <a:srgbClr val="7030A0"/>
                              </a:solidFill>
                              <a:latin typeface="Cambria Math" panose="02040503050406030204" pitchFamily="18" charset="0"/>
                            </a:rPr>
                          </m:ctrlPr>
                        </m:sSubPr>
                        <m:e>
                          <m:r>
                            <m:rPr>
                              <m:nor/>
                            </m:rPr>
                            <a:rPr lang="el-GR" sz="2800" dirty="0">
                              <a:solidFill>
                                <a:srgbClr val="7030A0"/>
                              </a:solidFill>
                            </a:rPr>
                            <m:t>θ</m:t>
                          </m:r>
                        </m:e>
                        <m:sub>
                          <m:r>
                            <a:rPr lang="en-US" sz="2800" i="1" dirty="0">
                              <a:solidFill>
                                <a:srgbClr val="7030A0"/>
                              </a:solidFill>
                              <a:latin typeface="Cambria Math" panose="02040503050406030204" pitchFamily="18" charset="0"/>
                            </a:rPr>
                            <m:t>𝑅</m:t>
                          </m:r>
                        </m:sub>
                      </m:sSub>
                      <m:r>
                        <a:rPr lang="it-IT" sz="2800" b="0" i="1" dirty="0" smtClean="0">
                          <a:solidFill>
                            <a:srgbClr val="7030A0"/>
                          </a:solidFill>
                          <a:latin typeface="Cambria Math" panose="02040503050406030204" pitchFamily="18" charset="0"/>
                          <a:ea typeface="Cambria Math" panose="02040503050406030204" pitchFamily="18" charset="0"/>
                        </a:rPr>
                        <m:t>≈</m:t>
                      </m:r>
                      <m:r>
                        <a:rPr lang="en-US" sz="2800" b="0" i="1" dirty="0" smtClean="0">
                          <a:solidFill>
                            <a:srgbClr val="7030A0"/>
                          </a:solidFill>
                          <a:latin typeface="Cambria Math" panose="02040503050406030204" pitchFamily="18" charset="0"/>
                          <a:ea typeface="Cambria Math" panose="02040503050406030204" pitchFamily="18" charset="0"/>
                        </a:rPr>
                        <m:t>1.22</m:t>
                      </m:r>
                      <m:f>
                        <m:fPr>
                          <m:ctrlPr>
                            <a:rPr lang="en-US" sz="2800" i="1" dirty="0" smtClean="0">
                              <a:solidFill>
                                <a:srgbClr val="7030A0"/>
                              </a:solidFill>
                              <a:latin typeface="Cambria Math" panose="02040503050406030204" pitchFamily="18" charset="0"/>
                              <a:ea typeface="Cambria Math" panose="02040503050406030204" pitchFamily="18" charset="0"/>
                            </a:rPr>
                          </m:ctrlPr>
                        </m:fPr>
                        <m:num>
                          <m:r>
                            <a:rPr lang="en-US" sz="2800" b="0" i="1" dirty="0" smtClean="0">
                              <a:solidFill>
                                <a:srgbClr val="7030A0"/>
                              </a:solidFill>
                              <a:latin typeface="Cambria Math" panose="02040503050406030204" pitchFamily="18" charset="0"/>
                              <a:ea typeface="Cambria Math" panose="02040503050406030204" pitchFamily="18" charset="0"/>
                            </a:rPr>
                            <m:t>𝜆</m:t>
                          </m:r>
                        </m:num>
                        <m:den>
                          <m:r>
                            <a:rPr lang="en-US" sz="2800" b="0" i="1" dirty="0" smtClean="0">
                              <a:solidFill>
                                <a:srgbClr val="7030A0"/>
                              </a:solidFill>
                              <a:latin typeface="Cambria Math" panose="02040503050406030204" pitchFamily="18" charset="0"/>
                              <a:ea typeface="Cambria Math" panose="02040503050406030204" pitchFamily="18" charset="0"/>
                            </a:rPr>
                            <m:t>𝐷</m:t>
                          </m:r>
                        </m:den>
                      </m:f>
                    </m:oMath>
                  </m:oMathPara>
                </a14:m>
                <a:endParaRPr lang="it-IT" dirty="0">
                  <a:solidFill>
                    <a:srgbClr val="7030A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403454" y="2510169"/>
                <a:ext cx="2131673" cy="907749"/>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73541204"/>
      </p:ext>
    </p:extLst>
  </p:cSld>
  <p:clrMapOvr>
    <a:masterClrMapping/>
  </p:clrMapOvr>
  <p:transition advTm="4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Detector Resolution</a:t>
            </a:r>
            <a:endParaRPr lang="en-US" altLang="it-IT" dirty="0" smtClean="0"/>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A “continuous” image on the focal plane is spatially sampled by an optoelectronic detector made of a large number of regularly spaced “pixels” (e.g. 512x512 pixels)</a:t>
            </a:r>
            <a:endParaRPr lang="en-GB" dirty="0" smtClean="0"/>
          </a:p>
        </p:txBody>
      </p:sp>
    </p:spTree>
    <p:extLst>
      <p:ext uri="{BB962C8B-B14F-4D97-AF65-F5344CB8AC3E}">
        <p14:creationId xmlns:p14="http://schemas.microsoft.com/office/powerpoint/2010/main" val="2944593872"/>
      </p:ext>
    </p:extLst>
  </p:cSld>
  <p:clrMapOvr>
    <a:masterClrMapping/>
  </p:clrMapOvr>
  <p:transition advTm="4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1" name="Rectangle 40"/>
          <p:cNvSpPr/>
          <p:nvPr/>
        </p:nvSpPr>
        <p:spPr>
          <a:xfrm>
            <a:off x="251521" y="1638118"/>
            <a:ext cx="3316980"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Detector Resolution</a:t>
            </a:r>
            <a:endParaRPr lang="en-US" altLang="it-IT" dirty="0" smtClean="0"/>
          </a:p>
        </p:txBody>
      </p:sp>
      <mc:AlternateContent xmlns:mc="http://schemas.openxmlformats.org/markup-compatibility/2006" xmlns:a14="http://schemas.microsoft.com/office/drawing/2010/main">
        <mc:Choice Requires="a14">
          <p:sp>
            <p:nvSpPr>
              <p:cNvPr id="13" name="TextBox 12"/>
              <p:cNvSpPr txBox="1"/>
              <p:nvPr/>
            </p:nvSpPr>
            <p:spPr>
              <a:xfrm>
                <a:off x="6253236" y="212001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53236" y="2120018"/>
                <a:ext cx="434157" cy="461665"/>
              </a:xfrm>
              <a:prstGeom prst="rect">
                <a:avLst/>
              </a:prstGeom>
              <a:blipFill>
                <a:blip r:embed="rId4"/>
                <a:stretch>
                  <a:fillRect l="-11268" b="-19737"/>
                </a:stretch>
              </a:blipFill>
            </p:spPr>
            <p:txBody>
              <a:bodyPr/>
              <a:lstStyle/>
              <a:p>
                <a:r>
                  <a:rPr lang="it-IT">
                    <a:noFill/>
                  </a:rPr>
                  <a:t> </a:t>
                </a:r>
              </a:p>
            </p:txBody>
          </p:sp>
        </mc:Fallback>
      </mc:AlternateContent>
      <p:sp>
        <p:nvSpPr>
          <p:cNvPr id="36" name="Rectangle 35"/>
          <p:cNvSpPr/>
          <p:nvPr/>
        </p:nvSpPr>
        <p:spPr>
          <a:xfrm>
            <a:off x="7524327" y="1628800"/>
            <a:ext cx="1538359"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p:cNvGrpSpPr/>
          <p:nvPr/>
        </p:nvGrpSpPr>
        <p:grpSpPr>
          <a:xfrm>
            <a:off x="251520" y="2936626"/>
            <a:ext cx="8270850" cy="2076550"/>
            <a:chOff x="251520" y="2936626"/>
            <a:chExt cx="8270850" cy="2076550"/>
          </a:xfrm>
        </p:grpSpPr>
        <p:sp>
          <p:nvSpPr>
            <p:cNvPr id="9" name="Oval 8"/>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Connector 6"/>
            <p:cNvCxnSpPr/>
            <p:nvPr/>
          </p:nvCxnSpPr>
          <p:spPr>
            <a:xfrm>
              <a:off x="299718" y="2936626"/>
              <a:ext cx="5232196" cy="10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3528" y="5013176"/>
              <a:ext cx="52083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520" y="4028874"/>
              <a:ext cx="7920880" cy="131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531914" y="3407516"/>
              <a:ext cx="2990456" cy="1605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531914" y="2947102"/>
              <a:ext cx="2926286" cy="17153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51520" y="2947099"/>
            <a:ext cx="8206680" cy="2558451"/>
            <a:chOff x="251520" y="2947099"/>
            <a:chExt cx="8206680" cy="2558451"/>
          </a:xfrm>
        </p:grpSpPr>
        <p:cxnSp>
          <p:nvCxnSpPr>
            <p:cNvPr id="28" name="Straight Connector 27"/>
            <p:cNvCxnSpPr/>
            <p:nvPr/>
          </p:nvCxnSpPr>
          <p:spPr>
            <a:xfrm flipV="1">
              <a:off x="299718" y="2947099"/>
              <a:ext cx="5232196" cy="48190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23528" y="5013176"/>
              <a:ext cx="5208386" cy="49237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531914" y="3212976"/>
              <a:ext cx="2856510" cy="18002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531914" y="2947100"/>
              <a:ext cx="2926286" cy="15021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51520" y="3779688"/>
              <a:ext cx="8172400" cy="7547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947670" y="2115433"/>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7" name="Oval 46"/>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 48"/>
          <p:cNvSpPr/>
          <p:nvPr/>
        </p:nvSpPr>
        <p:spPr>
          <a:xfrm>
            <a:off x="7288545" y="3786705"/>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TextBox 32"/>
              <p:cNvSpPr txBox="1"/>
              <p:nvPr/>
            </p:nvSpPr>
            <p:spPr>
              <a:xfrm>
                <a:off x="309856" y="2408111"/>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09856" y="2408111"/>
                <a:ext cx="835486" cy="584775"/>
              </a:xfrm>
              <a:prstGeom prst="rect">
                <a:avLst/>
              </a:prstGeom>
              <a:blipFill>
                <a:blip r:embed="rId5"/>
                <a:stretch>
                  <a:fillRect l="-11679" b="-19792"/>
                </a:stretch>
              </a:blipFill>
            </p:spPr>
            <p:txBody>
              <a:bodyPr/>
              <a:lstStyle/>
              <a:p>
                <a:r>
                  <a:rPr lang="it-IT">
                    <a:noFill/>
                  </a:rPr>
                  <a:t> </a:t>
                </a:r>
              </a:p>
            </p:txBody>
          </p:sp>
        </mc:Fallback>
      </mc:AlternateContent>
      <p:sp>
        <p:nvSpPr>
          <p:cNvPr id="35" name="TextBox 34"/>
          <p:cNvSpPr txBox="1"/>
          <p:nvPr/>
        </p:nvSpPr>
        <p:spPr>
          <a:xfrm>
            <a:off x="4837871" y="3349636"/>
            <a:ext cx="1508746"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Lens center</a:t>
            </a:r>
            <a:endParaRPr lang="it-IT" dirty="0">
              <a:solidFill>
                <a:srgbClr val="FF000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rot="21233769">
                <a:off x="516522" y="3292632"/>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rot="21233769">
                <a:off x="516522" y="3292632"/>
                <a:ext cx="835486" cy="584775"/>
              </a:xfrm>
              <a:prstGeom prst="rect">
                <a:avLst/>
              </a:prstGeom>
              <a:blipFill>
                <a:blip r:embed="rId6"/>
                <a:stretch>
                  <a:fillRect l="-9524" b="-180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64415" y="2822741"/>
                <a:ext cx="5205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it-IT" sz="3200" i="1"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𝜃</m:t>
                      </m:r>
                    </m:oMath>
                  </m:oMathPara>
                </a14:m>
                <a:endParaRPr lang="it-IT" dirty="0">
                  <a:solidFill>
                    <a:srgbClr val="7030A0"/>
                  </a:solidFill>
                  <a:latin typeface="Arial Narrow" panose="020B060602020203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64415" y="2822741"/>
                <a:ext cx="520527" cy="58477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139811824"/>
      </p:ext>
    </p:extLst>
  </p:cSld>
  <p:clrMapOvr>
    <a:masterClrMapping/>
  </p:clrMapOvr>
  <p:transition advTm="4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36" name="Rectangle 35"/>
          <p:cNvSpPr/>
          <p:nvPr/>
        </p:nvSpPr>
        <p:spPr>
          <a:xfrm>
            <a:off x="5868144" y="1628800"/>
            <a:ext cx="3131073"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p:cNvSpPr/>
          <p:nvPr/>
        </p:nvSpPr>
        <p:spPr>
          <a:xfrm>
            <a:off x="251520" y="1638118"/>
            <a:ext cx="4944163"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7404122" y="279247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7404122" y="264389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41"/>
          <p:cNvSpPr/>
          <p:nvPr/>
        </p:nvSpPr>
        <p:spPr>
          <a:xfrm>
            <a:off x="7404122" y="250003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ctangle 46"/>
          <p:cNvSpPr/>
          <p:nvPr/>
        </p:nvSpPr>
        <p:spPr>
          <a:xfrm>
            <a:off x="7404122" y="322616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ctangle 51"/>
          <p:cNvSpPr/>
          <p:nvPr/>
        </p:nvSpPr>
        <p:spPr>
          <a:xfrm>
            <a:off x="7404122" y="307758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ctangle 52"/>
          <p:cNvSpPr/>
          <p:nvPr/>
        </p:nvSpPr>
        <p:spPr>
          <a:xfrm>
            <a:off x="7404122" y="293372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ctangle 53"/>
          <p:cNvSpPr/>
          <p:nvPr/>
        </p:nvSpPr>
        <p:spPr>
          <a:xfrm>
            <a:off x="7404122" y="366139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ctangle 54"/>
          <p:cNvSpPr/>
          <p:nvPr/>
        </p:nvSpPr>
        <p:spPr>
          <a:xfrm>
            <a:off x="7404122" y="351281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ctangle 55"/>
          <p:cNvSpPr/>
          <p:nvPr/>
        </p:nvSpPr>
        <p:spPr>
          <a:xfrm>
            <a:off x="7404122" y="3368961"/>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ctangle 56"/>
          <p:cNvSpPr/>
          <p:nvPr/>
        </p:nvSpPr>
        <p:spPr>
          <a:xfrm>
            <a:off x="7404122" y="410685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p:cNvSpPr/>
          <p:nvPr/>
        </p:nvSpPr>
        <p:spPr>
          <a:xfrm>
            <a:off x="7404122" y="395827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ctangle 58"/>
          <p:cNvSpPr/>
          <p:nvPr/>
        </p:nvSpPr>
        <p:spPr>
          <a:xfrm>
            <a:off x="7404122" y="381441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p:cNvSpPr/>
          <p:nvPr/>
        </p:nvSpPr>
        <p:spPr>
          <a:xfrm>
            <a:off x="7404122" y="454054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ctangle 60"/>
          <p:cNvSpPr/>
          <p:nvPr/>
        </p:nvSpPr>
        <p:spPr>
          <a:xfrm>
            <a:off x="7404122" y="439196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ctangle 61"/>
          <p:cNvSpPr/>
          <p:nvPr/>
        </p:nvSpPr>
        <p:spPr>
          <a:xfrm>
            <a:off x="7404122" y="424810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ctangle 62"/>
          <p:cNvSpPr/>
          <p:nvPr/>
        </p:nvSpPr>
        <p:spPr>
          <a:xfrm>
            <a:off x="7404122" y="497577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ctangle 63"/>
          <p:cNvSpPr/>
          <p:nvPr/>
        </p:nvSpPr>
        <p:spPr>
          <a:xfrm>
            <a:off x="7404122" y="482719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ctangle 64"/>
          <p:cNvSpPr/>
          <p:nvPr/>
        </p:nvSpPr>
        <p:spPr>
          <a:xfrm>
            <a:off x="7404122" y="4683341"/>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Detector Resolution</a:t>
            </a:r>
            <a:endParaRPr lang="en-US" altLang="it-IT" dirty="0" smtClean="0"/>
          </a:p>
        </p:txBody>
      </p:sp>
      <p:cxnSp>
        <p:nvCxnSpPr>
          <p:cNvPr id="18" name="Straight Connector 17"/>
          <p:cNvCxnSpPr/>
          <p:nvPr/>
        </p:nvCxnSpPr>
        <p:spPr>
          <a:xfrm flipV="1">
            <a:off x="251520" y="4028874"/>
            <a:ext cx="8424168" cy="131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48171" y="3757594"/>
            <a:ext cx="8212261" cy="78423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181187" y="2115248"/>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Straight Connector 24"/>
          <p:cNvCxnSpPr/>
          <p:nvPr/>
        </p:nvCxnSpPr>
        <p:spPr>
          <a:xfrm flipV="1">
            <a:off x="248168" y="3826544"/>
            <a:ext cx="8212264" cy="57545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48169" y="3898849"/>
            <a:ext cx="8212263" cy="37611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48170" y="3972524"/>
            <a:ext cx="8212262" cy="19026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23529" y="3441951"/>
            <a:ext cx="2509021"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a:t>
            </a:r>
            <a:r>
              <a:rPr lang="it-IT" sz="2400" dirty="0" err="1" smtClean="0">
                <a:solidFill>
                  <a:srgbClr val="FF0000"/>
                </a:solidFill>
                <a:latin typeface="Arial Narrow" panose="020B0606020202030204" pitchFamily="34" charset="0"/>
              </a:rPr>
              <a:t>Continuous</a:t>
            </a:r>
            <a:r>
              <a:rPr lang="it-IT" sz="2400" dirty="0" smtClean="0">
                <a:solidFill>
                  <a:srgbClr val="FF0000"/>
                </a:solidFill>
                <a:latin typeface="Arial Narrow" panose="020B0606020202030204" pitchFamily="34" charset="0"/>
              </a:rPr>
              <a:t>» image</a:t>
            </a:r>
            <a:endParaRPr lang="it-IT"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452419856"/>
      </p:ext>
    </p:extLst>
  </p:cSld>
  <p:clrMapOvr>
    <a:masterClrMapping/>
  </p:clrMapOvr>
  <p:transition advTm="4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36" name="Rectangle 35"/>
          <p:cNvSpPr/>
          <p:nvPr/>
        </p:nvSpPr>
        <p:spPr>
          <a:xfrm>
            <a:off x="5868145" y="2704792"/>
            <a:ext cx="3131072" cy="2956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ctangle 40"/>
          <p:cNvSpPr/>
          <p:nvPr/>
        </p:nvSpPr>
        <p:spPr>
          <a:xfrm>
            <a:off x="252606" y="1608861"/>
            <a:ext cx="4944163"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p:cNvSpPr/>
          <p:nvPr/>
        </p:nvSpPr>
        <p:spPr>
          <a:xfrm>
            <a:off x="7404122" y="279247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7404122" y="264389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ctangle 41"/>
          <p:cNvSpPr/>
          <p:nvPr/>
        </p:nvSpPr>
        <p:spPr>
          <a:xfrm>
            <a:off x="7404122" y="250003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ctangle 46"/>
          <p:cNvSpPr/>
          <p:nvPr/>
        </p:nvSpPr>
        <p:spPr>
          <a:xfrm>
            <a:off x="7404122" y="322616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ctangle 51"/>
          <p:cNvSpPr/>
          <p:nvPr/>
        </p:nvSpPr>
        <p:spPr>
          <a:xfrm>
            <a:off x="7404122" y="307758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ctangle 52"/>
          <p:cNvSpPr/>
          <p:nvPr/>
        </p:nvSpPr>
        <p:spPr>
          <a:xfrm>
            <a:off x="7404122" y="293372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ctangle 53"/>
          <p:cNvSpPr/>
          <p:nvPr/>
        </p:nvSpPr>
        <p:spPr>
          <a:xfrm>
            <a:off x="7404122" y="366139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ctangle 54"/>
          <p:cNvSpPr/>
          <p:nvPr/>
        </p:nvSpPr>
        <p:spPr>
          <a:xfrm>
            <a:off x="7404122" y="351281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ctangle 55"/>
          <p:cNvSpPr/>
          <p:nvPr/>
        </p:nvSpPr>
        <p:spPr>
          <a:xfrm>
            <a:off x="7404122" y="3368961"/>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ctangle 56"/>
          <p:cNvSpPr/>
          <p:nvPr/>
        </p:nvSpPr>
        <p:spPr>
          <a:xfrm>
            <a:off x="7404122" y="410685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ctangle 57"/>
          <p:cNvSpPr/>
          <p:nvPr/>
        </p:nvSpPr>
        <p:spPr>
          <a:xfrm>
            <a:off x="7404122" y="395827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ctangle 58"/>
          <p:cNvSpPr/>
          <p:nvPr/>
        </p:nvSpPr>
        <p:spPr>
          <a:xfrm>
            <a:off x="7404122" y="381441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ctangle 59"/>
          <p:cNvSpPr/>
          <p:nvPr/>
        </p:nvSpPr>
        <p:spPr>
          <a:xfrm>
            <a:off x="7404122" y="454054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ctangle 60"/>
          <p:cNvSpPr/>
          <p:nvPr/>
        </p:nvSpPr>
        <p:spPr>
          <a:xfrm>
            <a:off x="7404122" y="4391964"/>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ctangle 61"/>
          <p:cNvSpPr/>
          <p:nvPr/>
        </p:nvSpPr>
        <p:spPr>
          <a:xfrm>
            <a:off x="7404122" y="4248109"/>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ctangle 62"/>
          <p:cNvSpPr/>
          <p:nvPr/>
        </p:nvSpPr>
        <p:spPr>
          <a:xfrm>
            <a:off x="7404122" y="497577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ctangle 63"/>
          <p:cNvSpPr/>
          <p:nvPr/>
        </p:nvSpPr>
        <p:spPr>
          <a:xfrm>
            <a:off x="7404122" y="4827196"/>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ctangle 64"/>
          <p:cNvSpPr/>
          <p:nvPr/>
        </p:nvSpPr>
        <p:spPr>
          <a:xfrm>
            <a:off x="7404122" y="4683341"/>
            <a:ext cx="141709" cy="14598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Detector Resolution</a:t>
            </a:r>
            <a:endParaRPr lang="en-US" altLang="it-IT" dirty="0" smtClean="0"/>
          </a:p>
        </p:txBody>
      </p:sp>
      <p:cxnSp>
        <p:nvCxnSpPr>
          <p:cNvPr id="18" name="Straight Connector 17"/>
          <p:cNvCxnSpPr/>
          <p:nvPr/>
        </p:nvCxnSpPr>
        <p:spPr>
          <a:xfrm flipV="1">
            <a:off x="251520" y="4028874"/>
            <a:ext cx="8424168" cy="131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6181187" y="2115248"/>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Straight Connector 24"/>
          <p:cNvCxnSpPr/>
          <p:nvPr/>
        </p:nvCxnSpPr>
        <p:spPr>
          <a:xfrm flipV="1">
            <a:off x="248168" y="3826544"/>
            <a:ext cx="8212264" cy="57545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8" name="TextBox 37"/>
              <p:cNvSpPr txBox="1"/>
              <p:nvPr/>
            </p:nvSpPr>
            <p:spPr>
              <a:xfrm>
                <a:off x="309856" y="3501118"/>
                <a:ext cx="835486" cy="584775"/>
              </a:xfrm>
              <a:prstGeom prst="rect">
                <a:avLst/>
              </a:prstGeom>
              <a:noFill/>
            </p:spPr>
            <p:txBody>
              <a:bodyPr wrap="none" rtlCol="0">
                <a:spAutoFit/>
              </a:bodyPr>
              <a:lstStyle/>
              <a:p>
                <a:pPr algn="ctr"/>
                <a:r>
                  <a:rPr lang="it-IT" sz="2400" dirty="0" smtClean="0">
                    <a:solidFill>
                      <a:srgbClr val="00B05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00B05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00B050"/>
                  </a:solidFill>
                  <a:latin typeface="Arial Narrow" panose="020B060602020203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09856" y="3501118"/>
                <a:ext cx="835486" cy="584775"/>
              </a:xfrm>
              <a:prstGeom prst="rect">
                <a:avLst/>
              </a:prstGeom>
              <a:blipFill>
                <a:blip r:embed="rId4"/>
                <a:stretch>
                  <a:fillRect l="-11679" b="-19792"/>
                </a:stretch>
              </a:blipFill>
            </p:spPr>
            <p:txBody>
              <a:bodyPr/>
              <a:lstStyle/>
              <a:p>
                <a:r>
                  <a:rPr lang="it-IT">
                    <a:noFill/>
                  </a:rPr>
                  <a:t> </a:t>
                </a:r>
              </a:p>
            </p:txBody>
          </p:sp>
        </mc:Fallback>
      </mc:AlternateContent>
      <p:sp>
        <p:nvSpPr>
          <p:cNvPr id="43" name="TextBox 42"/>
          <p:cNvSpPr txBox="1"/>
          <p:nvPr/>
        </p:nvSpPr>
        <p:spPr>
          <a:xfrm>
            <a:off x="4837871" y="3349636"/>
            <a:ext cx="1508746"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Lens center</a:t>
            </a:r>
            <a:endParaRPr lang="it-IT" dirty="0">
              <a:solidFill>
                <a:srgbClr val="FF000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45" name="TextBox 44"/>
              <p:cNvSpPr txBox="1"/>
              <p:nvPr/>
            </p:nvSpPr>
            <p:spPr>
              <a:xfrm rot="21233769">
                <a:off x="378593" y="4232685"/>
                <a:ext cx="835486" cy="584775"/>
              </a:xfrm>
              <a:prstGeom prst="rect">
                <a:avLst/>
              </a:prstGeom>
              <a:noFill/>
            </p:spPr>
            <p:txBody>
              <a:bodyPr wrap="none" rtlCol="0">
                <a:spAutoFit/>
              </a:bodyPr>
              <a:lstStyle/>
              <a:p>
                <a:pPr algn="ctr"/>
                <a:r>
                  <a:rPr lang="it-IT" sz="2400" dirty="0" smtClean="0">
                    <a:solidFill>
                      <a:srgbClr val="7030A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7030A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7030A0"/>
                  </a:solidFill>
                  <a:latin typeface="Arial Narrow" panose="020B060602020203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rot="21233769">
                <a:off x="378593" y="4232685"/>
                <a:ext cx="835486" cy="584775"/>
              </a:xfrm>
              <a:prstGeom prst="rect">
                <a:avLst/>
              </a:prstGeom>
              <a:blipFill>
                <a:blip r:embed="rId5"/>
                <a:stretch>
                  <a:fillRect l="-9524" b="-180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342343" y="3419206"/>
                <a:ext cx="717312"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bPr>
                        <m:e>
                          <m:r>
                            <a:rPr lang="it-IT"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𝑅</m:t>
                          </m:r>
                        </m:sub>
                      </m:sSub>
                    </m:oMath>
                  </m:oMathPara>
                </a14:m>
                <a:endParaRPr lang="it-IT" dirty="0">
                  <a:solidFill>
                    <a:srgbClr val="FF3300"/>
                  </a:solidFill>
                  <a:latin typeface="Arial Narrow" panose="020B0606020202030204"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342343" y="3419206"/>
                <a:ext cx="717312" cy="58477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551150" y="3919585"/>
                <a:ext cx="527900"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𝑝</m:t>
                      </m:r>
                    </m:oMath>
                  </m:oMathPara>
                </a14:m>
                <a:endParaRPr lang="it-IT" dirty="0">
                  <a:solidFill>
                    <a:srgbClr val="FF3300"/>
                  </a:solidFill>
                  <a:latin typeface="Arial Narrow" panose="020B060602020203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551150" y="3919585"/>
                <a:ext cx="527900" cy="584775"/>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426688" y="3448374"/>
                <a:ext cx="717312"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bPr>
                        <m:e>
                          <m:r>
                            <a:rPr lang="it-IT"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𝑅</m:t>
                          </m:r>
                        </m:sub>
                      </m:sSub>
                    </m:oMath>
                  </m:oMathPara>
                </a14:m>
                <a:endParaRPr lang="it-IT" dirty="0">
                  <a:solidFill>
                    <a:srgbClr val="FF3300"/>
                  </a:solidFill>
                  <a:latin typeface="Arial Narrow" panose="020B060602020203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426688" y="3448374"/>
                <a:ext cx="717312" cy="584775"/>
              </a:xfrm>
              <a:prstGeom prst="rect">
                <a:avLst/>
              </a:prstGeom>
              <a:blipFill>
                <a:blip r:embed="rId8"/>
                <a:stretch>
                  <a:fillRect/>
                </a:stretch>
              </a:blipFill>
            </p:spPr>
            <p:txBody>
              <a:bodyPr/>
              <a:lstStyle/>
              <a:p>
                <a:r>
                  <a:rPr lang="it-IT">
                    <a:noFill/>
                  </a:rPr>
                  <a:t> </a:t>
                </a:r>
              </a:p>
            </p:txBody>
          </p:sp>
        </mc:Fallback>
      </mc:AlternateContent>
      <p:sp>
        <p:nvSpPr>
          <p:cNvPr id="51" name="Oval 50"/>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 34"/>
          <p:cNvSpPr/>
          <p:nvPr/>
        </p:nvSpPr>
        <p:spPr>
          <a:xfrm>
            <a:off x="7288545" y="3820571"/>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6" name="TextBox 65"/>
              <p:cNvSpPr txBox="1"/>
              <p:nvPr/>
            </p:nvSpPr>
            <p:spPr>
              <a:xfrm>
                <a:off x="6212456" y="2120018"/>
                <a:ext cx="515718" cy="58477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212456" y="2120018"/>
                <a:ext cx="515718" cy="584775"/>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569245" y="2230188"/>
                <a:ext cx="1849032" cy="1514517"/>
              </a:xfrm>
              <a:prstGeom prst="rect">
                <a:avLst/>
              </a:prstGeom>
              <a:noFill/>
            </p:spPr>
            <p:txBody>
              <a:bodyPr wrap="none" rtlCol="0">
                <a:spAutoFit/>
              </a:bodyPr>
              <a:lstStyle/>
              <a:p>
                <a:pPr algn="ctr"/>
                <a14:m>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r>
                      <a:rPr lang="en-US" sz="320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oMath>
                </a14:m>
                <a:r>
                  <a:rPr lang="en-US" sz="3200" dirty="0">
                    <a:solidFill>
                      <a:srgbClr val="FF3300"/>
                    </a:solidFill>
                    <a:ea typeface="Cambria Math" panose="02040503050406030204" pitchFamily="18" charset="0"/>
                    <a:sym typeface="Wingdings" panose="05000000000000000000" pitchFamily="2" charset="2"/>
                  </a:rPr>
                  <a:t> </a:t>
                </a:r>
                <a14:m>
                  <m:oMath xmlns:m="http://schemas.openxmlformats.org/officeDocument/2006/math">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oMath>
                </a14:m>
                <a:endParaRPr lang="en-US" sz="3200" dirty="0" smtClean="0">
                  <a:solidFill>
                    <a:srgbClr val="FF3300"/>
                  </a:solidFill>
                  <a:ea typeface="Cambria Math" panose="02040503050406030204" pitchFamily="18" charset="0"/>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𝑝</m:t>
                          </m:r>
                        </m:num>
                        <m:den>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den>
                      </m:f>
                    </m:oMath>
                  </m:oMathPara>
                </a14:m>
                <a:endParaRPr lang="it-IT" dirty="0">
                  <a:solidFill>
                    <a:srgbClr val="FF3300"/>
                  </a:solidFill>
                  <a:latin typeface="Arial Narrow" panose="020B0606020202030204" pitchFamily="34"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569245" y="2230188"/>
                <a:ext cx="1849032" cy="1514517"/>
              </a:xfrm>
              <a:prstGeom prst="rect">
                <a:avLst/>
              </a:prstGeom>
              <a:blipFill>
                <a:blip r:embed="rId10"/>
                <a:stretch>
                  <a:fillRect/>
                </a:stretch>
              </a:blipFill>
            </p:spPr>
            <p:txBody>
              <a:bodyPr/>
              <a:lstStyle/>
              <a:p>
                <a:r>
                  <a:rPr lang="it-IT">
                    <a:noFill/>
                  </a:rPr>
                  <a:t> </a:t>
                </a:r>
              </a:p>
            </p:txBody>
          </p:sp>
        </mc:Fallback>
      </mc:AlternateContent>
      <p:cxnSp>
        <p:nvCxnSpPr>
          <p:cNvPr id="68" name="Straight Connector 67"/>
          <p:cNvCxnSpPr/>
          <p:nvPr/>
        </p:nvCxnSpPr>
        <p:spPr>
          <a:xfrm flipV="1">
            <a:off x="248168" y="3573016"/>
            <a:ext cx="8212264" cy="125418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rot="21116631">
                <a:off x="502572" y="4621327"/>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rot="21116631">
                <a:off x="502572" y="4621327"/>
                <a:ext cx="835486" cy="584775"/>
              </a:xfrm>
              <a:prstGeom prst="rect">
                <a:avLst/>
              </a:prstGeom>
              <a:blipFill>
                <a:blip r:embed="rId11"/>
                <a:stretch>
                  <a:fillRect l="-9333" b="-17241"/>
                </a:stretch>
              </a:blipFill>
            </p:spPr>
            <p:txBody>
              <a:bodyPr/>
              <a:lstStyle/>
              <a:p>
                <a:r>
                  <a:rPr lang="it-IT">
                    <a:noFill/>
                  </a:rPr>
                  <a:t> </a:t>
                </a:r>
              </a:p>
            </p:txBody>
          </p:sp>
        </mc:Fallback>
      </mc:AlternateContent>
    </p:spTree>
    <p:extLst>
      <p:ext uri="{BB962C8B-B14F-4D97-AF65-F5344CB8AC3E}">
        <p14:creationId xmlns:p14="http://schemas.microsoft.com/office/powerpoint/2010/main" val="3918265700"/>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0" grpId="0"/>
      <p:bldP spid="6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Focusing</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What happens if detector is not perfectly on the focal plane ?</a:t>
            </a:r>
          </a:p>
          <a:p>
            <a:pPr marL="0" indent="0" eaLnBrk="1" hangingPunct="1">
              <a:buNone/>
            </a:pPr>
            <a:r>
              <a:rPr lang="en-US" b="1" dirty="0" smtClean="0"/>
              <a:t>We talk about </a:t>
            </a:r>
            <a:r>
              <a:rPr lang="en-US" b="1" dirty="0" err="1" smtClean="0"/>
              <a:t>unfocusing</a:t>
            </a:r>
            <a:endParaRPr lang="en-GB" dirty="0" smtClean="0"/>
          </a:p>
        </p:txBody>
      </p:sp>
    </p:spTree>
    <p:extLst>
      <p:ext uri="{BB962C8B-B14F-4D97-AF65-F5344CB8AC3E}">
        <p14:creationId xmlns:p14="http://schemas.microsoft.com/office/powerpoint/2010/main" val="67005020"/>
      </p:ext>
    </p:extLst>
  </p:cSld>
  <p:clrMapOvr>
    <a:masterClrMapping/>
  </p:clrMapOvr>
  <p:transition advTm="4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1" name="Rectangle 40"/>
          <p:cNvSpPr/>
          <p:nvPr/>
        </p:nvSpPr>
        <p:spPr>
          <a:xfrm>
            <a:off x="251520" y="1638118"/>
            <a:ext cx="4876791"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Focusing</a:t>
            </a:r>
          </a:p>
        </p:txBody>
      </p:sp>
      <mc:AlternateContent xmlns:mc="http://schemas.openxmlformats.org/markup-compatibility/2006" xmlns:a14="http://schemas.microsoft.com/office/drawing/2010/main">
        <mc:Choice Requires="a14">
          <p:sp>
            <p:nvSpPr>
              <p:cNvPr id="13" name="TextBox 12"/>
              <p:cNvSpPr txBox="1"/>
              <p:nvPr/>
            </p:nvSpPr>
            <p:spPr>
              <a:xfrm>
                <a:off x="6253236" y="212001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53236" y="2120018"/>
                <a:ext cx="434157" cy="461665"/>
              </a:xfrm>
              <a:prstGeom prst="rect">
                <a:avLst/>
              </a:prstGeom>
              <a:blipFill>
                <a:blip r:embed="rId4"/>
                <a:stretch>
                  <a:fillRect l="-11268" b="-19737"/>
                </a:stretch>
              </a:blipFill>
            </p:spPr>
            <p:txBody>
              <a:bodyPr/>
              <a:lstStyle/>
              <a:p>
                <a:r>
                  <a:rPr lang="it-IT">
                    <a:noFill/>
                  </a:rPr>
                  <a:t> </a:t>
                </a:r>
              </a:p>
            </p:txBody>
          </p:sp>
        </mc:Fallback>
      </mc:AlternateContent>
      <p:sp>
        <p:nvSpPr>
          <p:cNvPr id="36" name="Rectangle 35"/>
          <p:cNvSpPr/>
          <p:nvPr/>
        </p:nvSpPr>
        <p:spPr>
          <a:xfrm>
            <a:off x="7524327" y="1628800"/>
            <a:ext cx="1538359"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p:cNvGrpSpPr/>
          <p:nvPr/>
        </p:nvGrpSpPr>
        <p:grpSpPr>
          <a:xfrm>
            <a:off x="251520" y="2936626"/>
            <a:ext cx="8270850" cy="2076550"/>
            <a:chOff x="251520" y="2936626"/>
            <a:chExt cx="8270850" cy="2076550"/>
          </a:xfrm>
        </p:grpSpPr>
        <p:sp>
          <p:nvSpPr>
            <p:cNvPr id="9" name="Oval 8"/>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Connector 6"/>
            <p:cNvCxnSpPr/>
            <p:nvPr/>
          </p:nvCxnSpPr>
          <p:spPr>
            <a:xfrm>
              <a:off x="299718" y="2936626"/>
              <a:ext cx="5232196" cy="1047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3528" y="5013176"/>
              <a:ext cx="52083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520" y="4028874"/>
              <a:ext cx="7920880" cy="131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531914" y="3407516"/>
              <a:ext cx="2990456" cy="1605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531914" y="2947102"/>
              <a:ext cx="2926286" cy="171538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86787" y="1488481"/>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7" name="Oval 46"/>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TextBox 32"/>
              <p:cNvSpPr txBox="1"/>
              <p:nvPr/>
            </p:nvSpPr>
            <p:spPr>
              <a:xfrm>
                <a:off x="309856" y="2408111"/>
                <a:ext cx="835486" cy="58477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sym typeface="Wingdings" panose="05000000000000000000" pitchFamily="2" charset="2"/>
                  </a:rPr>
                  <a:t></a:t>
                </a:r>
                <a14:m>
                  <m:oMath xmlns:m="http://schemas.openxmlformats.org/officeDocument/2006/math">
                    <m:r>
                      <a:rPr lang="it-IT" sz="32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it-IT" dirty="0">
                  <a:solidFill>
                    <a:srgbClr val="FF0000"/>
                  </a:solidFill>
                  <a:latin typeface="Arial Narrow" panose="020B0606020202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09856" y="2408111"/>
                <a:ext cx="835486" cy="584775"/>
              </a:xfrm>
              <a:prstGeom prst="rect">
                <a:avLst/>
              </a:prstGeom>
              <a:blipFill>
                <a:blip r:embed="rId5"/>
                <a:stretch>
                  <a:fillRect l="-11679" b="-19792"/>
                </a:stretch>
              </a:blipFill>
            </p:spPr>
            <p:txBody>
              <a:bodyPr/>
              <a:lstStyle/>
              <a:p>
                <a:r>
                  <a:rPr lang="it-IT">
                    <a:noFill/>
                  </a:rPr>
                  <a:t> </a:t>
                </a:r>
              </a:p>
            </p:txBody>
          </p:sp>
        </mc:Fallback>
      </mc:AlternateContent>
      <p:cxnSp>
        <p:nvCxnSpPr>
          <p:cNvPr id="45" name="Straight Connector 44"/>
          <p:cNvCxnSpPr/>
          <p:nvPr/>
        </p:nvCxnSpPr>
        <p:spPr>
          <a:xfrm flipH="1">
            <a:off x="7145650" y="2947099"/>
            <a:ext cx="2438" cy="22021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6200000">
            <a:off x="6262675" y="2861796"/>
            <a:ext cx="1141658" cy="461665"/>
          </a:xfrm>
          <a:prstGeom prst="rect">
            <a:avLst/>
          </a:prstGeom>
          <a:noFill/>
        </p:spPr>
        <p:txBody>
          <a:bodyPr wrap="none" rtlCol="0">
            <a:spAutoFit/>
          </a:bodyPr>
          <a:lstStyle/>
          <a:p>
            <a:pPr algn="ctr"/>
            <a:r>
              <a:rPr lang="it-IT" sz="2400" dirty="0" smtClean="0">
                <a:solidFill>
                  <a:srgbClr val="7030A0"/>
                </a:solidFill>
                <a:latin typeface="Arial Narrow" panose="020B0606020202030204" pitchFamily="34" charset="0"/>
              </a:rPr>
              <a:t>Detector</a:t>
            </a:r>
            <a:endParaRPr lang="it-IT" dirty="0">
              <a:solidFill>
                <a:srgbClr val="7030A0"/>
              </a:solidFill>
              <a:latin typeface="Arial Narrow" panose="020B0606020202030204" pitchFamily="34" charset="0"/>
            </a:endParaRPr>
          </a:p>
        </p:txBody>
      </p:sp>
      <p:cxnSp>
        <p:nvCxnSpPr>
          <p:cNvPr id="51" name="Straight Connector 50"/>
          <p:cNvCxnSpPr/>
          <p:nvPr/>
        </p:nvCxnSpPr>
        <p:spPr>
          <a:xfrm>
            <a:off x="7560154" y="2947099"/>
            <a:ext cx="7155" cy="220216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6550738" y="3525018"/>
                <a:ext cx="527900"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𝑑</m:t>
                      </m:r>
                    </m:oMath>
                  </m:oMathPara>
                </a14:m>
                <a:endParaRPr lang="it-IT" dirty="0">
                  <a:solidFill>
                    <a:srgbClr val="FF0000"/>
                  </a:solidFill>
                  <a:latin typeface="Arial Narrow" panose="020B0606020202030204"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550738" y="3525018"/>
                <a:ext cx="527900" cy="584775"/>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910589" y="3194312"/>
                <a:ext cx="2217722"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𝐷</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𝑢</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oMath>
                  </m:oMathPara>
                </a14:m>
                <a:endParaRPr lang="en-US" sz="3200" dirty="0" smtClean="0">
                  <a:solidFill>
                    <a:srgbClr val="FF3300"/>
                  </a:solidFill>
                  <a:ea typeface="Cambria Math" panose="02040503050406030204" pitchFamily="18" charset="0"/>
                  <a:sym typeface="Wingdings" panose="05000000000000000000" pitchFamily="2" charset="2"/>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910589" y="3194312"/>
                <a:ext cx="2217722" cy="584775"/>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827073" y="2637865"/>
                <a:ext cx="5734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080808"/>
                          </a:solidFill>
                          <a:latin typeface="Cambria Math" panose="02040503050406030204" pitchFamily="18" charset="0"/>
                          <a:ea typeface="Cambria Math" panose="02040503050406030204" pitchFamily="18" charset="0"/>
                          <a:sym typeface="Wingdings" panose="05000000000000000000" pitchFamily="2" charset="2"/>
                        </a:rPr>
                        <m:t>𝐷</m:t>
                      </m:r>
                    </m:oMath>
                  </m:oMathPara>
                </a14:m>
                <a:endParaRPr lang="it-IT" dirty="0">
                  <a:solidFill>
                    <a:srgbClr val="080808"/>
                  </a:solidFill>
                  <a:latin typeface="Arial Narrow" panose="020B060602020203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827073" y="2637865"/>
                <a:ext cx="573427" cy="584775"/>
              </a:xfrm>
              <a:prstGeom prst="rect">
                <a:avLst/>
              </a:prstGeom>
              <a:blipFill>
                <a:blip r:embed="rId8"/>
                <a:stretch>
                  <a:fillRect/>
                </a:stretch>
              </a:blipFill>
            </p:spPr>
            <p:txBody>
              <a:bodyPr/>
              <a:lstStyle/>
              <a:p>
                <a:r>
                  <a:rPr lang="it-IT">
                    <a:noFill/>
                  </a:rPr>
                  <a:t> </a:t>
                </a:r>
              </a:p>
            </p:txBody>
          </p:sp>
        </mc:Fallback>
      </mc:AlternateContent>
      <p:cxnSp>
        <p:nvCxnSpPr>
          <p:cNvPr id="19" name="Straight Connector 18"/>
          <p:cNvCxnSpPr/>
          <p:nvPr/>
        </p:nvCxnSpPr>
        <p:spPr>
          <a:xfrm>
            <a:off x="5459906" y="2614606"/>
            <a:ext cx="793330" cy="0"/>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36096" y="5414744"/>
            <a:ext cx="793330" cy="0"/>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125884" y="3856286"/>
            <a:ext cx="638" cy="3290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6200000">
            <a:off x="7252936" y="2861796"/>
            <a:ext cx="1141658" cy="461665"/>
          </a:xfrm>
          <a:prstGeom prst="rect">
            <a:avLst/>
          </a:prstGeom>
          <a:noFill/>
        </p:spPr>
        <p:txBody>
          <a:bodyPr wrap="none" rtlCol="0">
            <a:spAutoFit/>
          </a:bodyPr>
          <a:lstStyle/>
          <a:p>
            <a:pPr algn="ctr"/>
            <a:r>
              <a:rPr lang="it-IT" sz="2400" dirty="0" smtClean="0">
                <a:solidFill>
                  <a:srgbClr val="00FF00"/>
                </a:solidFill>
                <a:latin typeface="Arial Narrow" panose="020B0606020202030204" pitchFamily="34" charset="0"/>
              </a:rPr>
              <a:t>Detector</a:t>
            </a:r>
            <a:endParaRPr lang="it-IT" dirty="0">
              <a:solidFill>
                <a:srgbClr val="00FF00"/>
              </a:solidFill>
              <a:latin typeface="Arial Narrow" panose="020B0606020202030204" pitchFamily="34" charset="0"/>
            </a:endParaRPr>
          </a:p>
        </p:txBody>
      </p:sp>
    </p:spTree>
    <p:extLst>
      <p:ext uri="{BB962C8B-B14F-4D97-AF65-F5344CB8AC3E}">
        <p14:creationId xmlns:p14="http://schemas.microsoft.com/office/powerpoint/2010/main" val="1870853159"/>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P spid="55" grpId="0"/>
      <p:bldP spid="6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4720"/>
            <a:ext cx="9144000" cy="4350544"/>
          </a:xfrm>
          <a:prstGeom prst="rect">
            <a:avLst/>
          </a:prstGeom>
        </p:spPr>
      </p:pic>
      <p:sp>
        <p:nvSpPr>
          <p:cNvPr id="41" name="Rectangle 40"/>
          <p:cNvSpPr/>
          <p:nvPr/>
        </p:nvSpPr>
        <p:spPr>
          <a:xfrm>
            <a:off x="251521" y="1638118"/>
            <a:ext cx="4883114" cy="386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Focusing</a:t>
            </a:r>
          </a:p>
        </p:txBody>
      </p:sp>
      <mc:AlternateContent xmlns:mc="http://schemas.openxmlformats.org/markup-compatibility/2006" xmlns:a14="http://schemas.microsoft.com/office/drawing/2010/main">
        <mc:Choice Requires="a14">
          <p:sp>
            <p:nvSpPr>
              <p:cNvPr id="13" name="TextBox 12"/>
              <p:cNvSpPr txBox="1"/>
              <p:nvPr/>
            </p:nvSpPr>
            <p:spPr>
              <a:xfrm>
                <a:off x="6253236" y="2120018"/>
                <a:ext cx="434157" cy="461665"/>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𝑓</m:t>
                      </m:r>
                    </m:oMath>
                  </m:oMathPara>
                </a14:m>
                <a:endParaRPr lang="it-IT" dirty="0">
                  <a:solidFill>
                    <a:srgbClr val="FF0000"/>
                  </a:solidFill>
                  <a:latin typeface="Arial Narrow" panose="020B0606020202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53236" y="2120018"/>
                <a:ext cx="434157" cy="461665"/>
              </a:xfrm>
              <a:prstGeom prst="rect">
                <a:avLst/>
              </a:prstGeom>
              <a:blipFill>
                <a:blip r:embed="rId4"/>
                <a:stretch>
                  <a:fillRect l="-11268" b="-19737"/>
                </a:stretch>
              </a:blipFill>
            </p:spPr>
            <p:txBody>
              <a:bodyPr/>
              <a:lstStyle/>
              <a:p>
                <a:r>
                  <a:rPr lang="it-IT">
                    <a:noFill/>
                  </a:rPr>
                  <a:t> </a:t>
                </a:r>
              </a:p>
            </p:txBody>
          </p:sp>
        </mc:Fallback>
      </mc:AlternateContent>
      <p:sp>
        <p:nvSpPr>
          <p:cNvPr id="36" name="Rectangle 35"/>
          <p:cNvSpPr/>
          <p:nvPr/>
        </p:nvSpPr>
        <p:spPr>
          <a:xfrm>
            <a:off x="5808322" y="1555610"/>
            <a:ext cx="3235613"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39"/>
          <p:cNvSpPr/>
          <p:nvPr/>
        </p:nvSpPr>
        <p:spPr>
          <a:xfrm>
            <a:off x="323529" y="1628800"/>
            <a:ext cx="7920359" cy="471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Straight Connector 38"/>
          <p:cNvCxnSpPr/>
          <p:nvPr/>
        </p:nvCxnSpPr>
        <p:spPr>
          <a:xfrm>
            <a:off x="736579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86787" y="1488481"/>
            <a:ext cx="1494320" cy="461665"/>
          </a:xfrm>
          <a:prstGeom prst="rect">
            <a:avLst/>
          </a:prstGeom>
          <a:noFill/>
        </p:spPr>
        <p:txBody>
          <a:bodyPr wrap="none" rtlCol="0">
            <a:spAutoFit/>
          </a:bodyPr>
          <a:lstStyle/>
          <a:p>
            <a:pPr algn="ct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47" name="Oval 46"/>
          <p:cNvSpPr/>
          <p:nvPr/>
        </p:nvSpPr>
        <p:spPr>
          <a:xfrm>
            <a:off x="7282113"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 47"/>
          <p:cNvSpPr/>
          <p:nvPr/>
        </p:nvSpPr>
        <p:spPr>
          <a:xfrm>
            <a:off x="5459906" y="3956866"/>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5" name="Straight Connector 44"/>
          <p:cNvCxnSpPr/>
          <p:nvPr/>
        </p:nvCxnSpPr>
        <p:spPr>
          <a:xfrm flipH="1">
            <a:off x="7145650" y="2947099"/>
            <a:ext cx="2438" cy="220216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6200000">
            <a:off x="6262675" y="2861796"/>
            <a:ext cx="1141658" cy="461665"/>
          </a:xfrm>
          <a:prstGeom prst="rect">
            <a:avLst/>
          </a:prstGeom>
          <a:noFill/>
        </p:spPr>
        <p:txBody>
          <a:bodyPr wrap="none" rtlCol="0">
            <a:spAutoFit/>
          </a:bodyPr>
          <a:lstStyle/>
          <a:p>
            <a:pPr algn="ctr"/>
            <a:r>
              <a:rPr lang="it-IT" sz="2400" dirty="0" smtClean="0">
                <a:solidFill>
                  <a:srgbClr val="7030A0"/>
                </a:solidFill>
                <a:latin typeface="Arial Narrow" panose="020B0606020202030204" pitchFamily="34" charset="0"/>
              </a:rPr>
              <a:t>Detector</a:t>
            </a:r>
            <a:endParaRPr lang="it-IT" dirty="0">
              <a:solidFill>
                <a:srgbClr val="7030A0"/>
              </a:solidFill>
              <a:latin typeface="Arial Narrow" panose="020B0606020202030204" pitchFamily="34" charset="0"/>
            </a:endParaRPr>
          </a:p>
        </p:txBody>
      </p:sp>
      <mc:AlternateContent xmlns:mc="http://schemas.openxmlformats.org/markup-compatibility/2006" xmlns:a14="http://schemas.microsoft.com/office/drawing/2010/main">
        <mc:Choice Requires="a14">
          <p:sp>
            <p:nvSpPr>
              <p:cNvPr id="53" name="TextBox 52"/>
              <p:cNvSpPr txBox="1"/>
              <p:nvPr/>
            </p:nvSpPr>
            <p:spPr>
              <a:xfrm>
                <a:off x="6651785" y="4197494"/>
                <a:ext cx="527900"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𝑑</m:t>
                      </m:r>
                    </m:oMath>
                  </m:oMathPara>
                </a14:m>
                <a:endParaRPr lang="it-IT" dirty="0">
                  <a:solidFill>
                    <a:srgbClr val="FF0000"/>
                  </a:solidFill>
                  <a:latin typeface="Arial Narrow" panose="020B0606020202030204"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651785" y="4197494"/>
                <a:ext cx="527900" cy="584775"/>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827073" y="2637865"/>
                <a:ext cx="57342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080808"/>
                          </a:solidFill>
                          <a:latin typeface="Cambria Math" panose="02040503050406030204" pitchFamily="18" charset="0"/>
                          <a:ea typeface="Cambria Math" panose="02040503050406030204" pitchFamily="18" charset="0"/>
                          <a:sym typeface="Wingdings" panose="05000000000000000000" pitchFamily="2" charset="2"/>
                        </a:rPr>
                        <m:t>𝐷</m:t>
                      </m:r>
                    </m:oMath>
                  </m:oMathPara>
                </a14:m>
                <a:endParaRPr lang="it-IT" dirty="0">
                  <a:solidFill>
                    <a:srgbClr val="080808"/>
                  </a:solidFill>
                  <a:latin typeface="Arial Narrow" panose="020B0606020202030204"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827073" y="2637865"/>
                <a:ext cx="573427" cy="584775"/>
              </a:xfrm>
              <a:prstGeom prst="rect">
                <a:avLst/>
              </a:prstGeom>
              <a:blipFill>
                <a:blip r:embed="rId6"/>
                <a:stretch>
                  <a:fillRect/>
                </a:stretch>
              </a:blipFill>
            </p:spPr>
            <p:txBody>
              <a:bodyPr/>
              <a:lstStyle/>
              <a:p>
                <a:r>
                  <a:rPr lang="it-IT">
                    <a:noFill/>
                  </a:rPr>
                  <a:t> </a:t>
                </a:r>
              </a:p>
            </p:txBody>
          </p:sp>
        </mc:Fallback>
      </mc:AlternateContent>
      <p:cxnSp>
        <p:nvCxnSpPr>
          <p:cNvPr id="19" name="Straight Connector 18"/>
          <p:cNvCxnSpPr/>
          <p:nvPr/>
        </p:nvCxnSpPr>
        <p:spPr>
          <a:xfrm>
            <a:off x="5459906" y="2614606"/>
            <a:ext cx="793330" cy="0"/>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36096" y="5414744"/>
            <a:ext cx="793330" cy="0"/>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125884" y="3856286"/>
            <a:ext cx="638" cy="3290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51520" y="4028874"/>
            <a:ext cx="8424168" cy="13193"/>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51519" y="3801589"/>
            <a:ext cx="7632849" cy="734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1" idx="1"/>
          </p:cNvCxnSpPr>
          <p:nvPr/>
        </p:nvCxnSpPr>
        <p:spPr>
          <a:xfrm>
            <a:off x="251521" y="3571834"/>
            <a:ext cx="7632847" cy="671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1102600" y="1576901"/>
                <a:ext cx="2560957" cy="2121928"/>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𝐷𝑢</m:t>
                          </m:r>
                        </m:num>
                        <m:den>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den>
                      </m:f>
                    </m:oMath>
                  </m:oMathPara>
                </a14:m>
                <a:endParaRPr lang="en-US" sz="3200" dirty="0" smtClean="0">
                  <a:solidFill>
                    <a:srgbClr val="FF3300"/>
                  </a:solidFill>
                  <a:ea typeface="Cambria Math" panose="02040503050406030204" pitchFamily="18" charset="0"/>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sSub>
                        <m:sSubPr>
                          <m:ctrlPr>
                            <a:rPr lang="en-US"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num>
                        <m:den>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den>
                      </m:f>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𝐷𝑢</m:t>
                          </m:r>
                        </m:num>
                        <m:den>
                          <m:sSup>
                            <m:sSupPr>
                              <m:ctrlP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pPr>
                            <m:e>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e>
                            <m:sup>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2</m:t>
                              </m:r>
                            </m:sup>
                          </m:sSup>
                        </m:den>
                      </m:f>
                    </m:oMath>
                  </m:oMathPara>
                </a14:m>
                <a:endParaRPr lang="it-IT" dirty="0">
                  <a:solidFill>
                    <a:srgbClr val="FF3300"/>
                  </a:solidFill>
                  <a:latin typeface="Arial Narrow" panose="020B0606020202030204" pitchFamily="34"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102600" y="1576901"/>
                <a:ext cx="2560957" cy="212192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1255100" y="3728441"/>
                <a:ext cx="717312"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it-IT" sz="320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bPr>
                        <m:e>
                          <m:r>
                            <a:rPr lang="it-IT" sz="32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𝑅</m:t>
                          </m:r>
                        </m:sub>
                      </m:sSub>
                    </m:oMath>
                  </m:oMathPara>
                </a14:m>
                <a:endParaRPr lang="it-IT" dirty="0">
                  <a:solidFill>
                    <a:srgbClr val="FF3300"/>
                  </a:solidFill>
                  <a:latin typeface="Arial Narrow" panose="020B0606020202030204" pitchFamily="34" charset="0"/>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1255100" y="3728441"/>
                <a:ext cx="717312" cy="584775"/>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463604" y="1533991"/>
                <a:ext cx="2217722"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𝑑</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𝐷</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𝑢</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oMath>
                  </m:oMathPara>
                </a14:m>
                <a:endParaRPr lang="en-US" sz="3200" dirty="0" smtClean="0">
                  <a:solidFill>
                    <a:srgbClr val="FF3300"/>
                  </a:solidFill>
                  <a:ea typeface="Cambria Math" panose="02040503050406030204" pitchFamily="18" charset="0"/>
                  <a:sym typeface="Wingdings" panose="05000000000000000000" pitchFamily="2" charset="2"/>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4463604" y="1533991"/>
                <a:ext cx="2217722" cy="584775"/>
              </a:xfrm>
              <a:prstGeom prst="rect">
                <a:avLst/>
              </a:prstGeom>
              <a:blipFill>
                <a:blip r:embed="rId9"/>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2380196"/>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Focusing</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046" y="980728"/>
            <a:ext cx="5256584" cy="5256584"/>
          </a:xfrm>
          <a:prstGeom prst="rect">
            <a:avLst/>
          </a:prstGeom>
        </p:spPr>
      </p:pic>
    </p:spTree>
    <p:extLst>
      <p:ext uri="{BB962C8B-B14F-4D97-AF65-F5344CB8AC3E}">
        <p14:creationId xmlns:p14="http://schemas.microsoft.com/office/powerpoint/2010/main" val="2409386227"/>
      </p:ext>
    </p:extLst>
  </p:cSld>
  <p:clrMapOvr>
    <a:masterClrMapping/>
  </p:clrMapOvr>
  <p:transition advTm="4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69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Wavelength</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Wavelength affects:</a:t>
            </a:r>
          </a:p>
          <a:p>
            <a:pPr eaLnBrk="1" hangingPunct="1"/>
            <a:r>
              <a:rPr lang="en-US" b="1" dirty="0" smtClean="0"/>
              <a:t>Refraction index of glass (only for lenses), therefore focal length</a:t>
            </a:r>
          </a:p>
          <a:p>
            <a:pPr eaLnBrk="1" hangingPunct="1"/>
            <a:r>
              <a:rPr lang="en-US" b="1" dirty="0" smtClean="0"/>
              <a:t>Diffraction</a:t>
            </a:r>
            <a:endParaRPr lang="en-GB" dirty="0" smtClean="0"/>
          </a:p>
        </p:txBody>
      </p:sp>
    </p:spTree>
    <p:extLst>
      <p:ext uri="{BB962C8B-B14F-4D97-AF65-F5344CB8AC3E}">
        <p14:creationId xmlns:p14="http://schemas.microsoft.com/office/powerpoint/2010/main" val="3870339994"/>
      </p:ext>
    </p:extLst>
  </p:cSld>
  <p:clrMapOvr>
    <a:masterClrMapping/>
  </p:clrMapOvr>
  <p:transition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it-IT" sz="3200" dirty="0" err="1" smtClean="0"/>
              <a:t>Reasons</a:t>
            </a:r>
            <a:r>
              <a:rPr lang="it-IT" sz="3200" dirty="0" smtClean="0"/>
              <a:t> for Space </a:t>
            </a:r>
            <a:r>
              <a:rPr lang="it-IT" sz="3200" dirty="0" err="1" smtClean="0"/>
              <a:t>Telescopes</a:t>
            </a:r>
            <a:endParaRPr lang="en-US" altLang="it-IT" sz="3400" dirty="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7</a:t>
            </a:fld>
            <a:endParaRPr lang="it-IT" altLang="it-IT" dirty="0"/>
          </a:p>
        </p:txBody>
      </p:sp>
      <p:grpSp>
        <p:nvGrpSpPr>
          <p:cNvPr id="6" name="Group 5"/>
          <p:cNvGrpSpPr/>
          <p:nvPr/>
        </p:nvGrpSpPr>
        <p:grpSpPr>
          <a:xfrm>
            <a:off x="0" y="2537520"/>
            <a:ext cx="9144000" cy="4320480"/>
            <a:chOff x="0" y="1268760"/>
            <a:chExt cx="9144000" cy="4320480"/>
          </a:xfrm>
        </p:grpSpPr>
        <p:sp>
          <p:nvSpPr>
            <p:cNvPr id="4" name="Rectangle 3"/>
            <p:cNvSpPr/>
            <p:nvPr/>
          </p:nvSpPr>
          <p:spPr>
            <a:xfrm>
              <a:off x="0" y="1268760"/>
              <a:ext cx="9144000" cy="4320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9274"/>
              <a:ext cx="9144000" cy="4319451"/>
            </a:xfrm>
            <a:prstGeom prst="rect">
              <a:avLst/>
            </a:prstGeom>
          </p:spPr>
        </p:pic>
      </p:grpSp>
      <p:sp>
        <p:nvSpPr>
          <p:cNvPr id="8" name="Rectangle 3"/>
          <p:cNvSpPr txBox="1">
            <a:spLocks noChangeArrowheads="1"/>
          </p:cNvSpPr>
          <p:nvPr/>
        </p:nvSpPr>
        <p:spPr bwMode="auto">
          <a:xfrm>
            <a:off x="1116013" y="1341438"/>
            <a:ext cx="7704459"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Selective absorbance of atmosphere</a:t>
            </a:r>
            <a:endParaRPr lang="en-GB" kern="0" dirty="0" smtClean="0"/>
          </a:p>
        </p:txBody>
      </p:sp>
    </p:spTree>
    <p:extLst>
      <p:ext uri="{BB962C8B-B14F-4D97-AF65-F5344CB8AC3E}">
        <p14:creationId xmlns:p14="http://schemas.microsoft.com/office/powerpoint/2010/main" val="1238058173"/>
      </p:ext>
    </p:extLst>
  </p:cSld>
  <p:clrMapOvr>
    <a:masterClrMapping/>
  </p:clrMapOvr>
  <p:transition advTm="4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err="1" smtClean="0"/>
              <a:t>Cromatic</a:t>
            </a:r>
            <a:r>
              <a:rPr lang="en-US" altLang="it-IT" dirty="0" smtClean="0"/>
              <a:t> Aberration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541" b="10121"/>
          <a:stretch/>
        </p:blipFill>
        <p:spPr>
          <a:xfrm>
            <a:off x="0" y="1309313"/>
            <a:ext cx="9144000" cy="4536504"/>
          </a:xfrm>
          <a:prstGeom prst="rect">
            <a:avLst/>
          </a:prstGeom>
        </p:spPr>
      </p:pic>
    </p:spTree>
    <p:extLst>
      <p:ext uri="{BB962C8B-B14F-4D97-AF65-F5344CB8AC3E}">
        <p14:creationId xmlns:p14="http://schemas.microsoft.com/office/powerpoint/2010/main" val="3528538016"/>
      </p:ext>
    </p:extLst>
  </p:cSld>
  <p:clrMapOvr>
    <a:masterClrMapping/>
  </p:clrMapOvr>
  <p:transition advTm="4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54720"/>
            <a:ext cx="9144000" cy="435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err="1" smtClean="0"/>
              <a:t>Cromatic</a:t>
            </a:r>
            <a:r>
              <a:rPr lang="en-US" altLang="it-IT" dirty="0" smtClean="0"/>
              <a:t> Aberration</a:t>
            </a:r>
          </a:p>
        </p:txBody>
      </p:sp>
      <p:pic>
        <p:nvPicPr>
          <p:cNvPr id="3" name="Picture 2"/>
          <p:cNvPicPr>
            <a:picLocks noChangeAspect="1"/>
          </p:cNvPicPr>
          <p:nvPr/>
        </p:nvPicPr>
        <p:blipFill>
          <a:blip r:embed="rId3"/>
          <a:stretch>
            <a:fillRect/>
          </a:stretch>
        </p:blipFill>
        <p:spPr>
          <a:xfrm>
            <a:off x="3635449" y="1454720"/>
            <a:ext cx="4752975" cy="4350767"/>
          </a:xfrm>
          <a:prstGeom prst="rect">
            <a:avLst/>
          </a:prstGeom>
        </p:spPr>
      </p:pic>
      <p:sp>
        <p:nvSpPr>
          <p:cNvPr id="4" name="TextBox 3"/>
          <p:cNvSpPr txBox="1"/>
          <p:nvPr/>
        </p:nvSpPr>
        <p:spPr>
          <a:xfrm>
            <a:off x="5094597" y="1454497"/>
            <a:ext cx="2695123" cy="954107"/>
          </a:xfrm>
          <a:prstGeom prst="rect">
            <a:avLst/>
          </a:prstGeom>
          <a:noFill/>
        </p:spPr>
        <p:txBody>
          <a:bodyPr wrap="square" rtlCol="0">
            <a:spAutoFit/>
          </a:bodyPr>
          <a:lstStyle/>
          <a:p>
            <a:r>
              <a:rPr lang="it-IT" sz="2800" b="1" dirty="0" err="1" smtClean="0">
                <a:solidFill>
                  <a:srgbClr val="FF3300"/>
                </a:solidFill>
              </a:rPr>
              <a:t>Refraction</a:t>
            </a:r>
            <a:r>
              <a:rPr lang="it-IT" sz="2800" b="1" dirty="0" smtClean="0">
                <a:solidFill>
                  <a:srgbClr val="FF3300"/>
                </a:solidFill>
              </a:rPr>
              <a:t> </a:t>
            </a:r>
            <a:r>
              <a:rPr lang="it-IT" sz="2800" b="1" dirty="0" err="1" smtClean="0">
                <a:solidFill>
                  <a:srgbClr val="FF3300"/>
                </a:solidFill>
              </a:rPr>
              <a:t>index</a:t>
            </a:r>
            <a:r>
              <a:rPr lang="it-IT" sz="2800" b="1" dirty="0" smtClean="0">
                <a:solidFill>
                  <a:srgbClr val="FF3300"/>
                </a:solidFill>
              </a:rPr>
              <a:t> of </a:t>
            </a:r>
            <a:r>
              <a:rPr lang="it-IT" sz="2800" b="1" dirty="0" err="1" smtClean="0">
                <a:solidFill>
                  <a:srgbClr val="FF3300"/>
                </a:solidFill>
              </a:rPr>
              <a:t>glass</a:t>
            </a:r>
            <a:endParaRPr lang="it-IT" sz="2800" b="1" dirty="0">
              <a:solidFill>
                <a:srgbClr val="FF3300"/>
              </a:solidFill>
            </a:endParaRPr>
          </a:p>
        </p:txBody>
      </p:sp>
      <p:sp>
        <p:nvSpPr>
          <p:cNvPr id="6" name="Rectangle 5"/>
          <p:cNvSpPr/>
          <p:nvPr/>
        </p:nvSpPr>
        <p:spPr>
          <a:xfrm>
            <a:off x="4384397" y="3140968"/>
            <a:ext cx="319122" cy="489024"/>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9" name="TextBox 8"/>
              <p:cNvSpPr txBox="1"/>
              <p:nvPr/>
            </p:nvSpPr>
            <p:spPr>
              <a:xfrm>
                <a:off x="4856322" y="2489517"/>
                <a:ext cx="19692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rgbClr val="0070C0"/>
                          </a:solidFill>
                          <a:latin typeface="Cambria Math" panose="02040503050406030204" pitchFamily="18" charset="0"/>
                        </a:rPr>
                        <m:t>𝒏</m:t>
                      </m:r>
                      <m:r>
                        <a:rPr lang="en-US" sz="2800" b="1" i="1" dirty="0" smtClean="0">
                          <a:solidFill>
                            <a:srgbClr val="0070C0"/>
                          </a:solidFill>
                          <a:latin typeface="Cambria Math" panose="02040503050406030204" pitchFamily="18" charset="0"/>
                        </a:rPr>
                        <m:t>=</m:t>
                      </m:r>
                      <m:r>
                        <a:rPr lang="en-US" sz="2800" b="1" i="1" dirty="0" smtClean="0">
                          <a:solidFill>
                            <a:srgbClr val="0070C0"/>
                          </a:solidFill>
                          <a:latin typeface="Cambria Math" panose="02040503050406030204" pitchFamily="18" charset="0"/>
                        </a:rPr>
                        <m:t>𝟏</m:t>
                      </m:r>
                      <m:r>
                        <a:rPr lang="en-US" sz="2800" b="1" i="1" dirty="0" smtClean="0">
                          <a:solidFill>
                            <a:srgbClr val="0070C0"/>
                          </a:solidFill>
                          <a:latin typeface="Cambria Math" panose="02040503050406030204" pitchFamily="18" charset="0"/>
                        </a:rPr>
                        <m:t>.</m:t>
                      </m:r>
                      <m:r>
                        <a:rPr lang="en-US" sz="2800" b="1" i="1" dirty="0" smtClean="0">
                          <a:solidFill>
                            <a:srgbClr val="0070C0"/>
                          </a:solidFill>
                          <a:latin typeface="Cambria Math" panose="02040503050406030204" pitchFamily="18" charset="0"/>
                        </a:rPr>
                        <m:t>𝟓𝟐𝟕</m:t>
                      </m:r>
                    </m:oMath>
                  </m:oMathPara>
                </a14:m>
                <a:endParaRPr lang="it-IT" sz="2800" b="1"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856322" y="2489517"/>
                <a:ext cx="1969243" cy="52322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73055" y="3488315"/>
                <a:ext cx="19692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rgbClr val="FF3300"/>
                          </a:solidFill>
                          <a:latin typeface="Cambria Math" panose="02040503050406030204" pitchFamily="18" charset="0"/>
                        </a:rPr>
                        <m:t>𝒏</m:t>
                      </m:r>
                      <m:r>
                        <a:rPr lang="en-US" sz="2800" b="1" i="1" dirty="0" smtClean="0">
                          <a:solidFill>
                            <a:srgbClr val="FF3300"/>
                          </a:solidFill>
                          <a:latin typeface="Cambria Math" panose="02040503050406030204" pitchFamily="18" charset="0"/>
                        </a:rPr>
                        <m:t>=</m:t>
                      </m:r>
                      <m:r>
                        <a:rPr lang="en-US" sz="2800" b="1" i="1" dirty="0" smtClean="0">
                          <a:solidFill>
                            <a:srgbClr val="FF3300"/>
                          </a:solidFill>
                          <a:latin typeface="Cambria Math" panose="02040503050406030204" pitchFamily="18" charset="0"/>
                        </a:rPr>
                        <m:t>𝟏</m:t>
                      </m:r>
                      <m:r>
                        <a:rPr lang="en-US" sz="2800" b="1" i="1" dirty="0" smtClean="0">
                          <a:solidFill>
                            <a:srgbClr val="FF3300"/>
                          </a:solidFill>
                          <a:latin typeface="Cambria Math" panose="02040503050406030204" pitchFamily="18" charset="0"/>
                        </a:rPr>
                        <m:t>.</m:t>
                      </m:r>
                      <m:r>
                        <a:rPr lang="en-US" sz="2800" b="1" i="1" dirty="0" smtClean="0">
                          <a:solidFill>
                            <a:srgbClr val="FF3300"/>
                          </a:solidFill>
                          <a:latin typeface="Cambria Math" panose="02040503050406030204" pitchFamily="18" charset="0"/>
                        </a:rPr>
                        <m:t>𝟓𝟏𝟔</m:t>
                      </m:r>
                    </m:oMath>
                  </m:oMathPara>
                </a14:m>
                <a:endParaRPr lang="it-IT" sz="2800" b="1" dirty="0">
                  <a:solidFill>
                    <a:srgbClr val="FF33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73055" y="3488315"/>
                <a:ext cx="1969243" cy="523220"/>
              </a:xfrm>
              <a:prstGeom prst="rect">
                <a:avLst/>
              </a:prstGeom>
              <a:blipFill>
                <a:blip r:embed="rId5"/>
                <a:stretch>
                  <a:fillRect/>
                </a:stretch>
              </a:blipFill>
            </p:spPr>
            <p:txBody>
              <a:bodyPr/>
              <a:lstStyle/>
              <a:p>
                <a:r>
                  <a:rPr lang="it-IT">
                    <a:noFill/>
                  </a:rPr>
                  <a:t> </a:t>
                </a:r>
              </a:p>
            </p:txBody>
          </p:sp>
        </mc:Fallback>
      </mc:AlternateContent>
      <p:sp>
        <p:nvSpPr>
          <p:cNvPr id="11" name="TextBox 10"/>
          <p:cNvSpPr txBox="1"/>
          <p:nvPr/>
        </p:nvSpPr>
        <p:spPr>
          <a:xfrm>
            <a:off x="3776202" y="2471356"/>
            <a:ext cx="967378" cy="523220"/>
          </a:xfrm>
          <a:prstGeom prst="rect">
            <a:avLst/>
          </a:prstGeom>
          <a:noFill/>
        </p:spPr>
        <p:txBody>
          <a:bodyPr wrap="square" rtlCol="0">
            <a:spAutoFit/>
          </a:bodyPr>
          <a:lstStyle/>
          <a:p>
            <a:r>
              <a:rPr lang="it-IT" sz="2800" b="1" dirty="0" smtClean="0">
                <a:solidFill>
                  <a:srgbClr val="0070C0"/>
                </a:solidFill>
              </a:rPr>
              <a:t>blue</a:t>
            </a:r>
            <a:endParaRPr lang="it-IT" sz="2800" b="1" dirty="0">
              <a:solidFill>
                <a:srgbClr val="0070C0"/>
              </a:solidFill>
            </a:endParaRPr>
          </a:p>
        </p:txBody>
      </p:sp>
      <p:sp>
        <p:nvSpPr>
          <p:cNvPr id="12" name="TextBox 11"/>
          <p:cNvSpPr txBox="1"/>
          <p:nvPr/>
        </p:nvSpPr>
        <p:spPr>
          <a:xfrm>
            <a:off x="4314066" y="3615090"/>
            <a:ext cx="967378" cy="523220"/>
          </a:xfrm>
          <a:prstGeom prst="rect">
            <a:avLst/>
          </a:prstGeom>
          <a:noFill/>
        </p:spPr>
        <p:txBody>
          <a:bodyPr wrap="square" rtlCol="0">
            <a:spAutoFit/>
          </a:bodyPr>
          <a:lstStyle/>
          <a:p>
            <a:r>
              <a:rPr lang="it-IT" sz="2800" b="1" dirty="0" err="1" smtClean="0">
                <a:solidFill>
                  <a:srgbClr val="FF3300"/>
                </a:solidFill>
              </a:rPr>
              <a:t>red</a:t>
            </a:r>
            <a:endParaRPr lang="it-IT" sz="2800" b="1" dirty="0">
              <a:solidFill>
                <a:srgbClr val="FF33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5865971" y="2965095"/>
                <a:ext cx="196924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rgbClr val="00B050"/>
                          </a:solidFill>
                          <a:latin typeface="Cambria Math" panose="02040503050406030204" pitchFamily="18" charset="0"/>
                        </a:rPr>
                        <m:t>𝒏</m:t>
                      </m:r>
                      <m:r>
                        <a:rPr lang="en-US" sz="2800" b="1" i="1" dirty="0" smtClean="0">
                          <a:solidFill>
                            <a:srgbClr val="00B050"/>
                          </a:solidFill>
                          <a:latin typeface="Cambria Math" panose="02040503050406030204" pitchFamily="18" charset="0"/>
                        </a:rPr>
                        <m:t>=</m:t>
                      </m:r>
                      <m:r>
                        <a:rPr lang="en-US" sz="2800" b="1" i="1" dirty="0" smtClean="0">
                          <a:solidFill>
                            <a:srgbClr val="00B050"/>
                          </a:solidFill>
                          <a:latin typeface="Cambria Math" panose="02040503050406030204" pitchFamily="18" charset="0"/>
                        </a:rPr>
                        <m:t>𝟏</m:t>
                      </m:r>
                      <m:r>
                        <a:rPr lang="en-US" sz="2800" b="1" i="1" dirty="0" smtClean="0">
                          <a:solidFill>
                            <a:srgbClr val="00B050"/>
                          </a:solidFill>
                          <a:latin typeface="Cambria Math" panose="02040503050406030204" pitchFamily="18" charset="0"/>
                        </a:rPr>
                        <m:t>.</m:t>
                      </m:r>
                      <m:r>
                        <a:rPr lang="en-US" sz="2800" b="1" i="1" dirty="0" smtClean="0">
                          <a:solidFill>
                            <a:srgbClr val="00B050"/>
                          </a:solidFill>
                          <a:latin typeface="Cambria Math" panose="02040503050406030204" pitchFamily="18" charset="0"/>
                        </a:rPr>
                        <m:t>𝟓𝟐𝟏</m:t>
                      </m:r>
                    </m:oMath>
                  </m:oMathPara>
                </a14:m>
                <a:endParaRPr lang="it-IT" sz="2800" b="1" dirty="0">
                  <a:solidFill>
                    <a:srgbClr val="00B05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65971" y="2965095"/>
                <a:ext cx="1969243" cy="523220"/>
              </a:xfrm>
              <a:prstGeom prst="rect">
                <a:avLst/>
              </a:prstGeom>
              <a:blipFill>
                <a:blip r:embed="rId6"/>
                <a:stretch>
                  <a:fillRect/>
                </a:stretch>
              </a:blipFill>
            </p:spPr>
            <p:txBody>
              <a:bodyPr/>
              <a:lstStyle/>
              <a:p>
                <a:r>
                  <a:rPr lang="it-IT">
                    <a:noFill/>
                  </a:rPr>
                  <a:t> </a:t>
                </a:r>
              </a:p>
            </p:txBody>
          </p:sp>
        </mc:Fallback>
      </mc:AlternateContent>
      <p:sp>
        <p:nvSpPr>
          <p:cNvPr id="14" name="TextBox 13"/>
          <p:cNvSpPr txBox="1"/>
          <p:nvPr/>
        </p:nvSpPr>
        <p:spPr>
          <a:xfrm>
            <a:off x="4572000" y="3068960"/>
            <a:ext cx="1232916" cy="523220"/>
          </a:xfrm>
          <a:prstGeom prst="rect">
            <a:avLst/>
          </a:prstGeom>
          <a:noFill/>
        </p:spPr>
        <p:txBody>
          <a:bodyPr wrap="square" rtlCol="0">
            <a:spAutoFit/>
          </a:bodyPr>
          <a:lstStyle/>
          <a:p>
            <a:r>
              <a:rPr lang="it-IT" sz="2800" b="1" dirty="0" smtClean="0">
                <a:solidFill>
                  <a:srgbClr val="00B050"/>
                </a:solidFill>
              </a:rPr>
              <a:t>green</a:t>
            </a:r>
            <a:endParaRPr lang="it-IT" sz="2800" b="1" dirty="0">
              <a:solidFill>
                <a:srgbClr val="00B050"/>
              </a:solidFill>
            </a:endParaRPr>
          </a:p>
        </p:txBody>
      </p:sp>
      <mc:AlternateContent xmlns:mc="http://schemas.openxmlformats.org/markup-compatibility/2006" xmlns:a14="http://schemas.microsoft.com/office/drawing/2010/main">
        <mc:Choice Requires="a14">
          <p:sp>
            <p:nvSpPr>
              <p:cNvPr id="16" name="Rectangle 15"/>
              <p:cNvSpPr/>
              <p:nvPr/>
            </p:nvSpPr>
            <p:spPr>
              <a:xfrm>
                <a:off x="945085" y="1931550"/>
                <a:ext cx="2079928" cy="962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kern="0">
                          <a:solidFill>
                            <a:srgbClr val="FF0000"/>
                          </a:solidFill>
                          <a:latin typeface="Cambria Math" panose="02040503050406030204" pitchFamily="18" charset="0"/>
                        </a:rPr>
                        <m:t>𝑓</m:t>
                      </m:r>
                      <m:r>
                        <a:rPr lang="en-US" sz="2800" i="1" kern="0" smtClean="0">
                          <a:solidFill>
                            <a:srgbClr val="FF0000"/>
                          </a:solidFill>
                          <a:latin typeface="Cambria Math" panose="02040503050406030204" pitchFamily="18" charset="0"/>
                          <a:ea typeface="Cambria Math" panose="02040503050406030204" pitchFamily="18" charset="0"/>
                        </a:rPr>
                        <m:t>∝</m:t>
                      </m:r>
                      <m:f>
                        <m:fPr>
                          <m:ctrlPr>
                            <a:rPr lang="en-GB" sz="2800" i="1" kern="0">
                              <a:solidFill>
                                <a:srgbClr val="FF0000"/>
                              </a:solidFill>
                              <a:latin typeface="Cambria Math" panose="02040503050406030204" pitchFamily="18" charset="0"/>
                            </a:rPr>
                          </m:ctrlPr>
                        </m:fPr>
                        <m:num>
                          <m:r>
                            <a:rPr lang="en-US" sz="2800" i="1" kern="0">
                              <a:solidFill>
                                <a:srgbClr val="FF0000"/>
                              </a:solidFill>
                              <a:latin typeface="Cambria Math" panose="02040503050406030204" pitchFamily="18" charset="0"/>
                            </a:rPr>
                            <m:t>1</m:t>
                          </m:r>
                        </m:num>
                        <m:den>
                          <m:d>
                            <m:dPr>
                              <m:ctrlPr>
                                <a:rPr lang="en-US" sz="2800" i="1" kern="0">
                                  <a:solidFill>
                                    <a:srgbClr val="FF0000"/>
                                  </a:solidFill>
                                  <a:latin typeface="Cambria Math" panose="02040503050406030204" pitchFamily="18" charset="0"/>
                                </a:rPr>
                              </m:ctrlPr>
                            </m:dPr>
                            <m:e>
                              <m:r>
                                <a:rPr lang="en-US" sz="2800" i="1" kern="0">
                                  <a:solidFill>
                                    <a:srgbClr val="FF0000"/>
                                  </a:solidFill>
                                  <a:latin typeface="Cambria Math" panose="02040503050406030204" pitchFamily="18" charset="0"/>
                                </a:rPr>
                                <m:t>𝑛</m:t>
                              </m:r>
                              <m:r>
                                <a:rPr lang="en-US" sz="2800" i="1" kern="0">
                                  <a:solidFill>
                                    <a:srgbClr val="FF0000"/>
                                  </a:solidFill>
                                  <a:latin typeface="Cambria Math" panose="02040503050406030204" pitchFamily="18" charset="0"/>
                                </a:rPr>
                                <m:t>−1</m:t>
                              </m:r>
                            </m:e>
                          </m:d>
                        </m:den>
                      </m:f>
                    </m:oMath>
                  </m:oMathPara>
                </a14:m>
                <a:endParaRPr lang="it-IT" dirty="0"/>
              </a:p>
            </p:txBody>
          </p:sp>
        </mc:Choice>
        <mc:Fallback xmlns="">
          <p:sp>
            <p:nvSpPr>
              <p:cNvPr id="16" name="Rectangle 15"/>
              <p:cNvSpPr>
                <a:spLocks noRot="1" noChangeAspect="1" noMove="1" noResize="1" noEditPoints="1" noAdjustHandles="1" noChangeArrowheads="1" noChangeShapeType="1" noTextEdit="1"/>
              </p:cNvSpPr>
              <p:nvPr/>
            </p:nvSpPr>
            <p:spPr>
              <a:xfrm>
                <a:off x="945085" y="1931550"/>
                <a:ext cx="2079928" cy="962699"/>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2679" y="3102444"/>
                <a:ext cx="2573461" cy="962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kern="0" smtClean="0">
                          <a:solidFill>
                            <a:srgbClr val="FF0000"/>
                          </a:solidFill>
                          <a:latin typeface="Cambria Math" panose="02040503050406030204" pitchFamily="18" charset="0"/>
                          <a:ea typeface="Cambria Math" panose="02040503050406030204" pitchFamily="18" charset="0"/>
                        </a:rPr>
                        <m:t>∆</m:t>
                      </m:r>
                      <m:r>
                        <a:rPr lang="en-US" sz="2800" i="1" kern="0">
                          <a:solidFill>
                            <a:srgbClr val="FF0000"/>
                          </a:solidFill>
                          <a:latin typeface="Cambria Math" panose="02040503050406030204" pitchFamily="18" charset="0"/>
                        </a:rPr>
                        <m:t>𝑓</m:t>
                      </m:r>
                      <m:r>
                        <a:rPr lang="en-US" sz="2800" i="1" kern="0" smtClean="0">
                          <a:solidFill>
                            <a:srgbClr val="FF0000"/>
                          </a:solidFill>
                          <a:latin typeface="Cambria Math" panose="02040503050406030204" pitchFamily="18" charset="0"/>
                          <a:ea typeface="Cambria Math" panose="02040503050406030204" pitchFamily="18" charset="0"/>
                        </a:rPr>
                        <m:t>≈</m:t>
                      </m:r>
                      <m:r>
                        <a:rPr lang="en-US" sz="2800" i="1" kern="0">
                          <a:solidFill>
                            <a:srgbClr val="FF0000"/>
                          </a:solidFill>
                          <a:latin typeface="Cambria Math" panose="02040503050406030204" pitchFamily="18" charset="0"/>
                        </a:rPr>
                        <m:t>𝑓</m:t>
                      </m:r>
                      <m:f>
                        <m:fPr>
                          <m:ctrlPr>
                            <a:rPr lang="en-GB" sz="2800" i="1" kern="0">
                              <a:solidFill>
                                <a:srgbClr val="FF0000"/>
                              </a:solidFill>
                              <a:latin typeface="Cambria Math" panose="02040503050406030204" pitchFamily="18" charset="0"/>
                            </a:rPr>
                          </m:ctrlPr>
                        </m:fPr>
                        <m:num>
                          <m:r>
                            <a:rPr lang="en-US" sz="2800" i="1" kern="0">
                              <a:solidFill>
                                <a:srgbClr val="FF0000"/>
                              </a:solidFill>
                              <a:latin typeface="Cambria Math" panose="02040503050406030204" pitchFamily="18" charset="0"/>
                              <a:ea typeface="Cambria Math" panose="02040503050406030204" pitchFamily="18" charset="0"/>
                            </a:rPr>
                            <m:t>∆</m:t>
                          </m:r>
                          <m:r>
                            <a:rPr lang="en-US" sz="2800" b="0" i="1" kern="0" smtClean="0">
                              <a:solidFill>
                                <a:srgbClr val="FF0000"/>
                              </a:solidFill>
                              <a:latin typeface="Cambria Math" panose="02040503050406030204" pitchFamily="18" charset="0"/>
                            </a:rPr>
                            <m:t>𝑛</m:t>
                          </m:r>
                        </m:num>
                        <m:den>
                          <m:d>
                            <m:dPr>
                              <m:ctrlPr>
                                <a:rPr lang="en-US" sz="2800" i="1" kern="0">
                                  <a:solidFill>
                                    <a:srgbClr val="FF0000"/>
                                  </a:solidFill>
                                  <a:latin typeface="Cambria Math" panose="02040503050406030204" pitchFamily="18" charset="0"/>
                                </a:rPr>
                              </m:ctrlPr>
                            </m:dPr>
                            <m:e>
                              <m:r>
                                <a:rPr lang="en-US" sz="2800" i="1" kern="0">
                                  <a:solidFill>
                                    <a:srgbClr val="FF0000"/>
                                  </a:solidFill>
                                  <a:latin typeface="Cambria Math" panose="02040503050406030204" pitchFamily="18" charset="0"/>
                                </a:rPr>
                                <m:t>𝑛</m:t>
                              </m:r>
                              <m:r>
                                <a:rPr lang="en-US" sz="2800" i="1" kern="0">
                                  <a:solidFill>
                                    <a:srgbClr val="FF0000"/>
                                  </a:solidFill>
                                  <a:latin typeface="Cambria Math" panose="02040503050406030204" pitchFamily="18" charset="0"/>
                                </a:rPr>
                                <m:t>−1</m:t>
                              </m:r>
                            </m:e>
                          </m:d>
                        </m:den>
                      </m:f>
                    </m:oMath>
                  </m:oMathPara>
                </a14:m>
                <a:endParaRPr lang="it-IT" dirty="0"/>
              </a:p>
            </p:txBody>
          </p:sp>
        </mc:Choice>
        <mc:Fallback xmlns="">
          <p:sp>
            <p:nvSpPr>
              <p:cNvPr id="19" name="Rectangle 18"/>
              <p:cNvSpPr>
                <a:spLocks noRot="1" noChangeAspect="1" noMove="1" noResize="1" noEditPoints="1" noAdjustHandles="1" noChangeArrowheads="1" noChangeShapeType="1" noTextEdit="1"/>
              </p:cNvSpPr>
              <p:nvPr/>
            </p:nvSpPr>
            <p:spPr>
              <a:xfrm>
                <a:off x="722679" y="3102444"/>
                <a:ext cx="2573461" cy="962699"/>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06604" y="4375362"/>
                <a:ext cx="3805914" cy="10145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kern="0" smtClean="0">
                              <a:solidFill>
                                <a:srgbClr val="FF0000"/>
                              </a:solidFill>
                              <a:latin typeface="Cambria Math" panose="02040503050406030204" pitchFamily="18" charset="0"/>
                              <a:ea typeface="Cambria Math" panose="02040503050406030204" pitchFamily="18" charset="0"/>
                            </a:rPr>
                          </m:ctrlPr>
                        </m:sSubPr>
                        <m:e>
                          <m:r>
                            <a:rPr lang="en-US" sz="2800" i="1" kern="0" smtClean="0">
                              <a:solidFill>
                                <a:srgbClr val="FF0000"/>
                              </a:solidFill>
                              <a:latin typeface="Cambria Math" panose="02040503050406030204" pitchFamily="18" charset="0"/>
                              <a:ea typeface="Cambria Math" panose="02040503050406030204" pitchFamily="18" charset="0"/>
                            </a:rPr>
                            <m:t>𝜃</m:t>
                          </m:r>
                        </m:e>
                        <m:sub>
                          <m:r>
                            <a:rPr lang="en-US" sz="2800" b="0" i="1" kern="0" smtClean="0">
                              <a:solidFill>
                                <a:srgbClr val="FF0000"/>
                              </a:solidFill>
                              <a:latin typeface="Cambria Math" panose="02040503050406030204" pitchFamily="18" charset="0"/>
                              <a:ea typeface="Cambria Math" panose="02040503050406030204" pitchFamily="18" charset="0"/>
                            </a:rPr>
                            <m:t>𝑅</m:t>
                          </m:r>
                        </m:sub>
                      </m:sSub>
                      <m:r>
                        <a:rPr lang="en-US" sz="2800" b="0" i="1" kern="0" smtClean="0">
                          <a:solidFill>
                            <a:srgbClr val="FF0000"/>
                          </a:solidFill>
                          <a:latin typeface="Cambria Math" panose="02040503050406030204" pitchFamily="18" charset="0"/>
                          <a:ea typeface="Cambria Math" panose="02040503050406030204" pitchFamily="18" charset="0"/>
                        </a:rPr>
                        <m:t>=</m:t>
                      </m:r>
                      <m:f>
                        <m:fPr>
                          <m:ctrlPr>
                            <a:rPr lang="en-US" sz="2800" i="1">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28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𝐷</m:t>
                          </m:r>
                          <m:r>
                            <a:rPr lang="en-US" sz="2800" i="1" kern="0">
                              <a:solidFill>
                                <a:srgbClr val="FF0000"/>
                              </a:solidFill>
                              <a:latin typeface="Cambria Math" panose="02040503050406030204" pitchFamily="18" charset="0"/>
                              <a:ea typeface="Cambria Math" panose="02040503050406030204" pitchFamily="18" charset="0"/>
                            </a:rPr>
                            <m:t>∆</m:t>
                          </m:r>
                          <m:r>
                            <a:rPr lang="en-US" sz="2800" i="1" kern="0">
                              <a:solidFill>
                                <a:srgbClr val="FF0000"/>
                              </a:solidFill>
                              <a:latin typeface="Cambria Math" panose="02040503050406030204" pitchFamily="18" charset="0"/>
                            </a:rPr>
                            <m:t>𝑓</m:t>
                          </m:r>
                        </m:num>
                        <m:den>
                          <m:sSup>
                            <m:sSupPr>
                              <m:ctrlPr>
                                <a:rPr lang="en-US" sz="2800" i="1">
                                  <a:solidFill>
                                    <a:srgbClr val="FF3300"/>
                                  </a:solidFill>
                                  <a:latin typeface="Cambria Math" panose="02040503050406030204" pitchFamily="18" charset="0"/>
                                  <a:ea typeface="Cambria Math" panose="02040503050406030204" pitchFamily="18" charset="0"/>
                                  <a:sym typeface="Wingdings" panose="05000000000000000000" pitchFamily="2" charset="2"/>
                                </a:rPr>
                              </m:ctrlPr>
                            </m:sSupPr>
                            <m:e>
                              <m:r>
                                <a:rPr lang="en-US" sz="2800" i="1">
                                  <a:solidFill>
                                    <a:srgbClr val="FF3300"/>
                                  </a:solidFill>
                                  <a:latin typeface="Cambria Math" panose="02040503050406030204" pitchFamily="18" charset="0"/>
                                  <a:ea typeface="Cambria Math" panose="02040503050406030204" pitchFamily="18" charset="0"/>
                                  <a:sym typeface="Wingdings" panose="05000000000000000000" pitchFamily="2" charset="2"/>
                                </a:rPr>
                                <m:t>𝑓</m:t>
                              </m:r>
                            </m:e>
                            <m:sup>
                              <m:r>
                                <a:rPr lang="en-US" sz="2800" i="1">
                                  <a:solidFill>
                                    <a:srgbClr val="FF3300"/>
                                  </a:solidFill>
                                  <a:latin typeface="Cambria Math" panose="02040503050406030204" pitchFamily="18" charset="0"/>
                                  <a:ea typeface="Cambria Math" panose="02040503050406030204" pitchFamily="18" charset="0"/>
                                  <a:sym typeface="Wingdings" panose="05000000000000000000" pitchFamily="2" charset="2"/>
                                </a:rPr>
                                <m:t>2</m:t>
                              </m:r>
                            </m:sup>
                          </m:sSup>
                        </m:den>
                      </m:f>
                      <m:r>
                        <a:rPr lang="en-US" sz="2800" i="1" kern="0" smtClean="0">
                          <a:solidFill>
                            <a:srgbClr val="FF0000"/>
                          </a:solidFill>
                          <a:latin typeface="Cambria Math" panose="02040503050406030204" pitchFamily="18" charset="0"/>
                          <a:ea typeface="Cambria Math" panose="02040503050406030204" pitchFamily="18" charset="0"/>
                        </a:rPr>
                        <m:t>≈</m:t>
                      </m:r>
                      <m:f>
                        <m:fPr>
                          <m:ctrlPr>
                            <a:rPr lang="en-US" sz="2800" i="1" kern="0" smtClean="0">
                              <a:solidFill>
                                <a:srgbClr val="FF0000"/>
                              </a:solidFill>
                              <a:latin typeface="Cambria Math" panose="02040503050406030204" pitchFamily="18" charset="0"/>
                              <a:ea typeface="Cambria Math" panose="02040503050406030204" pitchFamily="18" charset="0"/>
                            </a:rPr>
                          </m:ctrlPr>
                        </m:fPr>
                        <m:num>
                          <m:r>
                            <a:rPr lang="en-US" sz="2800" b="0" i="1" kern="0" smtClean="0">
                              <a:solidFill>
                                <a:srgbClr val="FF0000"/>
                              </a:solidFill>
                              <a:latin typeface="Cambria Math" panose="02040503050406030204" pitchFamily="18" charset="0"/>
                              <a:ea typeface="Cambria Math" panose="02040503050406030204" pitchFamily="18" charset="0"/>
                            </a:rPr>
                            <m:t>𝐷</m:t>
                          </m:r>
                        </m:num>
                        <m:den>
                          <m:r>
                            <a:rPr lang="en-US" sz="2800" b="0" i="1" kern="0" smtClean="0">
                              <a:solidFill>
                                <a:srgbClr val="FF0000"/>
                              </a:solidFill>
                              <a:latin typeface="Cambria Math" panose="02040503050406030204" pitchFamily="18" charset="0"/>
                              <a:ea typeface="Cambria Math" panose="02040503050406030204" pitchFamily="18" charset="0"/>
                            </a:rPr>
                            <m:t>𝑓</m:t>
                          </m:r>
                        </m:den>
                      </m:f>
                      <m:f>
                        <m:fPr>
                          <m:ctrlPr>
                            <a:rPr lang="en-GB" sz="2800" i="1" kern="0">
                              <a:solidFill>
                                <a:srgbClr val="FF0000"/>
                              </a:solidFill>
                              <a:latin typeface="Cambria Math" panose="02040503050406030204" pitchFamily="18" charset="0"/>
                            </a:rPr>
                          </m:ctrlPr>
                        </m:fPr>
                        <m:num>
                          <m:r>
                            <a:rPr lang="en-US" sz="2800" i="1" kern="0">
                              <a:solidFill>
                                <a:srgbClr val="FF0000"/>
                              </a:solidFill>
                              <a:latin typeface="Cambria Math" panose="02040503050406030204" pitchFamily="18" charset="0"/>
                              <a:ea typeface="Cambria Math" panose="02040503050406030204" pitchFamily="18" charset="0"/>
                            </a:rPr>
                            <m:t>∆</m:t>
                          </m:r>
                          <m:r>
                            <a:rPr lang="en-US" sz="2800" b="0" i="1" kern="0" smtClean="0">
                              <a:solidFill>
                                <a:srgbClr val="FF0000"/>
                              </a:solidFill>
                              <a:latin typeface="Cambria Math" panose="02040503050406030204" pitchFamily="18" charset="0"/>
                            </a:rPr>
                            <m:t>𝑛</m:t>
                          </m:r>
                        </m:num>
                        <m:den>
                          <m:d>
                            <m:dPr>
                              <m:ctrlPr>
                                <a:rPr lang="en-US" sz="2800" i="1" kern="0">
                                  <a:solidFill>
                                    <a:srgbClr val="FF0000"/>
                                  </a:solidFill>
                                  <a:latin typeface="Cambria Math" panose="02040503050406030204" pitchFamily="18" charset="0"/>
                                </a:rPr>
                              </m:ctrlPr>
                            </m:dPr>
                            <m:e>
                              <m:r>
                                <a:rPr lang="en-US" sz="2800" i="1" kern="0">
                                  <a:solidFill>
                                    <a:srgbClr val="FF0000"/>
                                  </a:solidFill>
                                  <a:latin typeface="Cambria Math" panose="02040503050406030204" pitchFamily="18" charset="0"/>
                                </a:rPr>
                                <m:t>𝑛</m:t>
                              </m:r>
                              <m:r>
                                <a:rPr lang="en-US" sz="2800" i="1" kern="0">
                                  <a:solidFill>
                                    <a:srgbClr val="FF0000"/>
                                  </a:solidFill>
                                  <a:latin typeface="Cambria Math" panose="02040503050406030204" pitchFamily="18" charset="0"/>
                                </a:rPr>
                                <m:t>−1</m:t>
                              </m:r>
                            </m:e>
                          </m:d>
                        </m:den>
                      </m:f>
                    </m:oMath>
                  </m:oMathPara>
                </a14:m>
                <a:endParaRPr lang="it-IT" dirty="0"/>
              </a:p>
            </p:txBody>
          </p:sp>
        </mc:Choice>
        <mc:Fallback xmlns="">
          <p:sp>
            <p:nvSpPr>
              <p:cNvPr id="20" name="Rectangle 19"/>
              <p:cNvSpPr>
                <a:spLocks noRot="1" noChangeAspect="1" noMove="1" noResize="1" noEditPoints="1" noAdjustHandles="1" noChangeArrowheads="1" noChangeShapeType="1" noTextEdit="1"/>
              </p:cNvSpPr>
              <p:nvPr/>
            </p:nvSpPr>
            <p:spPr>
              <a:xfrm>
                <a:off x="406604" y="4375362"/>
                <a:ext cx="3805914" cy="1014508"/>
              </a:xfrm>
              <a:prstGeom prst="rect">
                <a:avLst/>
              </a:prstGeom>
              <a:blipFill>
                <a:blip r:embed="rId9"/>
                <a:stretch>
                  <a:fillRect/>
                </a:stretch>
              </a:blipFill>
            </p:spPr>
            <p:txBody>
              <a:bodyPr/>
              <a:lstStyle/>
              <a:p>
                <a:r>
                  <a:rPr lang="it-IT">
                    <a:noFill/>
                  </a:rPr>
                  <a:t> </a:t>
                </a:r>
              </a:p>
            </p:txBody>
          </p:sp>
        </mc:Fallback>
      </mc:AlternateContent>
      <p:sp>
        <p:nvSpPr>
          <p:cNvPr id="17" name="Oval 16"/>
          <p:cNvSpPr/>
          <p:nvPr/>
        </p:nvSpPr>
        <p:spPr>
          <a:xfrm>
            <a:off x="1259632" y="4138310"/>
            <a:ext cx="936104" cy="145093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17"/>
          <p:cNvSpPr txBox="1"/>
          <p:nvPr/>
        </p:nvSpPr>
        <p:spPr>
          <a:xfrm>
            <a:off x="1861874" y="5519197"/>
            <a:ext cx="2326278" cy="461665"/>
          </a:xfrm>
          <a:prstGeom prst="rect">
            <a:avLst/>
          </a:prstGeom>
          <a:solidFill>
            <a:schemeClr val="bg1"/>
          </a:solidFill>
          <a:ln w="28575">
            <a:solidFill>
              <a:srgbClr val="FF3300"/>
            </a:solidFill>
          </a:ln>
        </p:spPr>
        <p:txBody>
          <a:bodyPr wrap="none" rtlCol="0">
            <a:spAutoFit/>
          </a:bodyPr>
          <a:lstStyle/>
          <a:p>
            <a:r>
              <a:rPr lang="it-IT" sz="2400" dirty="0" smtClean="0">
                <a:solidFill>
                  <a:srgbClr val="FF3300"/>
                </a:solidFill>
              </a:rPr>
              <a:t>Like </a:t>
            </a:r>
            <a:r>
              <a:rPr lang="it-IT" sz="2400" dirty="0" err="1" smtClean="0">
                <a:solidFill>
                  <a:srgbClr val="FF3300"/>
                </a:solidFill>
              </a:rPr>
              <a:t>unfocusing</a:t>
            </a:r>
            <a:endParaRPr lang="it-IT" dirty="0">
              <a:solidFill>
                <a:srgbClr val="FF3300"/>
              </a:solidFill>
            </a:endParaRPr>
          </a:p>
        </p:txBody>
      </p:sp>
    </p:spTree>
    <p:extLst>
      <p:ext uri="{BB962C8B-B14F-4D97-AF65-F5344CB8AC3E}">
        <p14:creationId xmlns:p14="http://schemas.microsoft.com/office/powerpoint/2010/main" val="1241796704"/>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13" grpId="0"/>
      <p:bldP spid="14" grpId="0"/>
      <p:bldP spid="16" grpId="0"/>
      <p:bldP spid="19" grpId="0"/>
      <p:bldP spid="20" grpId="0"/>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Spin</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Telescope spin </a:t>
                </a:r>
                <a14:m>
                  <m:oMath xmlns:m="http://schemas.openxmlformats.org/officeDocument/2006/math">
                    <m:r>
                      <a:rPr lang="en-US" b="1" i="1" smtClean="0">
                        <a:solidFill>
                          <a:srgbClr val="FF9900"/>
                        </a:solidFill>
                        <a:latin typeface="Cambria Math" panose="02040503050406030204" pitchFamily="18" charset="0"/>
                        <a:ea typeface="Cambria Math" panose="02040503050406030204" pitchFamily="18" charset="0"/>
                      </a:rPr>
                      <m:t>𝝎</m:t>
                    </m:r>
                  </m:oMath>
                </a14:m>
                <a:r>
                  <a:rPr lang="en-US" b="1" dirty="0" smtClean="0"/>
                  <a:t> drifts image over detector during aperture time </a:t>
                </a:r>
                <a14:m>
                  <m:oMath xmlns:m="http://schemas.openxmlformats.org/officeDocument/2006/math">
                    <m:sSub>
                      <m:sSubPr>
                        <m:ctrlPr>
                          <a:rPr lang="en-US" b="1" i="1" smtClean="0">
                            <a:solidFill>
                              <a:srgbClr val="FF9900"/>
                            </a:solidFill>
                            <a:latin typeface="Cambria Math" panose="02040503050406030204" pitchFamily="18" charset="0"/>
                          </a:rPr>
                        </m:ctrlPr>
                      </m:sSubPr>
                      <m:e>
                        <m:r>
                          <a:rPr lang="en-US" b="1" i="1" smtClean="0">
                            <a:solidFill>
                              <a:srgbClr val="FF9900"/>
                            </a:solidFill>
                            <a:latin typeface="Cambria Math" panose="02040503050406030204" pitchFamily="18" charset="0"/>
                          </a:rPr>
                          <m:t>𝑻</m:t>
                        </m:r>
                      </m:e>
                      <m:sub>
                        <m:r>
                          <a:rPr lang="en-US" b="1" i="1" smtClean="0">
                            <a:solidFill>
                              <a:srgbClr val="FF9900"/>
                            </a:solidFill>
                            <a:latin typeface="Cambria Math" panose="02040503050406030204" pitchFamily="18" charset="0"/>
                          </a:rPr>
                          <m:t>𝑨</m:t>
                        </m:r>
                      </m:sub>
                    </m:sSub>
                  </m:oMath>
                </a14:m>
                <a:r>
                  <a:rPr lang="en-GB" dirty="0" smtClean="0"/>
                  <a:t> by an angle </a:t>
                </a:r>
                <a14:m>
                  <m:oMath xmlns:m="http://schemas.openxmlformats.org/officeDocument/2006/math">
                    <m:r>
                      <a:rPr lang="en-US" b="1" i="1">
                        <a:solidFill>
                          <a:srgbClr val="FF9900"/>
                        </a:solidFill>
                        <a:latin typeface="Cambria Math" panose="02040503050406030204" pitchFamily="18" charset="0"/>
                        <a:ea typeface="Cambria Math" panose="02040503050406030204" pitchFamily="18" charset="0"/>
                      </a:rPr>
                      <m:t>∆</m:t>
                    </m:r>
                    <m:r>
                      <a:rPr lang="en-US" b="1" i="1">
                        <a:solidFill>
                          <a:srgbClr val="FF9900"/>
                        </a:solidFill>
                        <a:latin typeface="Cambria Math" panose="02040503050406030204" pitchFamily="18" charset="0"/>
                        <a:ea typeface="Cambria Math" panose="02040503050406030204" pitchFamily="18" charset="0"/>
                      </a:rPr>
                      <m:t>𝜽</m:t>
                    </m:r>
                  </m:oMath>
                </a14:m>
                <a:r>
                  <a:rPr lang="en-GB" dirty="0" smtClean="0"/>
                  <a:t> which blurs the image impacting resolution by the same amount</a:t>
                </a:r>
              </a:p>
              <a:p>
                <a:pPr marL="0" indent="0" eaLnBrk="1" hangingPunct="1">
                  <a:buNone/>
                </a:pPr>
                <a:endParaRPr lang="en-GB" dirty="0" smtClean="0"/>
              </a:p>
              <a:p>
                <a:pPr marL="0" indent="0" eaLnBrk="1" hangingPunct="1">
                  <a:buNone/>
                </a:pPr>
                <a14:m>
                  <m:oMathPara xmlns:m="http://schemas.openxmlformats.org/officeDocument/2006/math">
                    <m:oMathParaPr>
                      <m:jc m:val="centerGroup"/>
                    </m:oMathParaPr>
                    <m:oMath xmlns:m="http://schemas.openxmlformats.org/officeDocument/2006/math">
                      <m:sSub>
                        <m:sSubPr>
                          <m:ctrlPr>
                            <a:rPr lang="en-US" sz="4000" b="1" i="1" smtClean="0">
                              <a:solidFill>
                                <a:srgbClr val="FF9900"/>
                              </a:solidFill>
                              <a:latin typeface="Cambria Math" panose="02040503050406030204" pitchFamily="18" charset="0"/>
                              <a:ea typeface="Cambria Math" panose="02040503050406030204" pitchFamily="18" charset="0"/>
                            </a:rPr>
                          </m:ctrlPr>
                        </m:sSubPr>
                        <m:e>
                          <m:r>
                            <a:rPr lang="en-US" sz="4000" b="1" i="1">
                              <a:solidFill>
                                <a:srgbClr val="FF9900"/>
                              </a:solidFill>
                              <a:latin typeface="Cambria Math" panose="02040503050406030204" pitchFamily="18" charset="0"/>
                              <a:ea typeface="Cambria Math" panose="02040503050406030204" pitchFamily="18" charset="0"/>
                            </a:rPr>
                            <m:t>𝜽</m:t>
                          </m:r>
                        </m:e>
                        <m:sub>
                          <m:r>
                            <a:rPr lang="en-US" sz="4000" b="1" i="1" smtClean="0">
                              <a:solidFill>
                                <a:srgbClr val="FF9900"/>
                              </a:solidFill>
                              <a:latin typeface="Cambria Math" panose="02040503050406030204" pitchFamily="18" charset="0"/>
                              <a:ea typeface="Cambria Math" panose="02040503050406030204" pitchFamily="18" charset="0"/>
                            </a:rPr>
                            <m:t>𝑹</m:t>
                          </m:r>
                        </m:sub>
                      </m:sSub>
                      <m:r>
                        <a:rPr lang="en-US" sz="4000" b="1" i="1" smtClean="0">
                          <a:solidFill>
                            <a:srgbClr val="FF9900"/>
                          </a:solidFill>
                          <a:latin typeface="Cambria Math" panose="02040503050406030204" pitchFamily="18" charset="0"/>
                          <a:ea typeface="Cambria Math" panose="02040503050406030204" pitchFamily="18" charset="0"/>
                        </a:rPr>
                        <m:t>=∆</m:t>
                      </m:r>
                      <m:r>
                        <a:rPr lang="en-US" sz="4000" b="1" i="1" smtClean="0">
                          <a:solidFill>
                            <a:srgbClr val="FF9900"/>
                          </a:solidFill>
                          <a:latin typeface="Cambria Math" panose="02040503050406030204" pitchFamily="18" charset="0"/>
                          <a:ea typeface="Cambria Math" panose="02040503050406030204" pitchFamily="18" charset="0"/>
                        </a:rPr>
                        <m:t>𝜽</m:t>
                      </m:r>
                      <m:r>
                        <a:rPr lang="en-US" sz="4000" b="1" i="1" smtClean="0">
                          <a:solidFill>
                            <a:srgbClr val="FF9900"/>
                          </a:solidFill>
                          <a:latin typeface="Cambria Math" panose="02040503050406030204" pitchFamily="18" charset="0"/>
                          <a:ea typeface="Cambria Math" panose="02040503050406030204" pitchFamily="18" charset="0"/>
                        </a:rPr>
                        <m:t>=</m:t>
                      </m:r>
                      <m:r>
                        <a:rPr lang="en-US" sz="4000" b="1" i="1" smtClean="0">
                          <a:solidFill>
                            <a:srgbClr val="FF9900"/>
                          </a:solidFill>
                          <a:latin typeface="Cambria Math" panose="02040503050406030204" pitchFamily="18" charset="0"/>
                          <a:ea typeface="Cambria Math" panose="02040503050406030204" pitchFamily="18" charset="0"/>
                        </a:rPr>
                        <m:t>𝝎</m:t>
                      </m:r>
                      <m:r>
                        <a:rPr lang="en-US" sz="4000" b="1" i="1" smtClean="0">
                          <a:solidFill>
                            <a:srgbClr val="FF9900"/>
                          </a:solidFill>
                          <a:latin typeface="Cambria Math" panose="02040503050406030204" pitchFamily="18" charset="0"/>
                          <a:ea typeface="Cambria Math" panose="02040503050406030204" pitchFamily="18" charset="0"/>
                        </a:rPr>
                        <m:t>∗</m:t>
                      </m:r>
                      <m:sSub>
                        <m:sSubPr>
                          <m:ctrlPr>
                            <a:rPr lang="en-US" sz="4000" b="1" i="1">
                              <a:solidFill>
                                <a:srgbClr val="FF9900"/>
                              </a:solidFill>
                              <a:latin typeface="Cambria Math" panose="02040503050406030204" pitchFamily="18" charset="0"/>
                            </a:rPr>
                          </m:ctrlPr>
                        </m:sSubPr>
                        <m:e>
                          <m:r>
                            <a:rPr lang="en-US" sz="4000" b="1" i="1">
                              <a:solidFill>
                                <a:srgbClr val="FF9900"/>
                              </a:solidFill>
                              <a:latin typeface="Cambria Math" panose="02040503050406030204" pitchFamily="18" charset="0"/>
                            </a:rPr>
                            <m:t>𝑻</m:t>
                          </m:r>
                        </m:e>
                        <m:sub>
                          <m:r>
                            <a:rPr lang="en-US" sz="4000" b="1" i="1">
                              <a:solidFill>
                                <a:srgbClr val="FF9900"/>
                              </a:solidFill>
                              <a:latin typeface="Cambria Math" panose="02040503050406030204" pitchFamily="18" charset="0"/>
                            </a:rPr>
                            <m:t>𝑨</m:t>
                          </m:r>
                        </m:sub>
                      </m:sSub>
                    </m:oMath>
                  </m:oMathPara>
                </a14:m>
                <a:endParaRPr lang="en-GB" dirty="0" smtClean="0"/>
              </a:p>
              <a:p>
                <a:pPr marL="0" indent="0" eaLnBrk="1" hangingPunct="1">
                  <a:buNone/>
                </a:pP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582" t="-1274" r="-1978"/>
                </a:stretch>
              </a:blipFill>
            </p:spPr>
            <p:txBody>
              <a:bodyPr/>
              <a:lstStyle/>
              <a:p>
                <a:r>
                  <a:rPr lang="it-IT">
                    <a:noFill/>
                  </a:rPr>
                  <a:t> </a:t>
                </a:r>
              </a:p>
            </p:txBody>
          </p:sp>
        </mc:Fallback>
      </mc:AlternateContent>
    </p:spTree>
    <p:extLst>
      <p:ext uri="{BB962C8B-B14F-4D97-AF65-F5344CB8AC3E}">
        <p14:creationId xmlns:p14="http://schemas.microsoft.com/office/powerpoint/2010/main" val="2769710971"/>
      </p:ext>
    </p:extLst>
  </p:cSld>
  <p:clrMapOvr>
    <a:masterClrMapping/>
  </p:clrMapOvr>
  <p:transition advTm="4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Aberrations</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GB" b="1" dirty="0"/>
              <a:t>In optics, </a:t>
            </a:r>
            <a:r>
              <a:rPr lang="en-GB" b="1" dirty="0">
                <a:solidFill>
                  <a:srgbClr val="FF9900"/>
                </a:solidFill>
              </a:rPr>
              <a:t>aberration</a:t>
            </a:r>
            <a:r>
              <a:rPr lang="en-GB" b="1" dirty="0"/>
              <a:t> is a property of </a:t>
            </a:r>
            <a:r>
              <a:rPr lang="en-GB" b="1" dirty="0" smtClean="0"/>
              <a:t>optical </a:t>
            </a:r>
            <a:r>
              <a:rPr lang="en-GB" b="1" dirty="0"/>
              <a:t>systems such as lenses that causes light to be spread out over some region of space rather than focused to a </a:t>
            </a:r>
            <a:r>
              <a:rPr lang="en-GB" b="1" dirty="0" smtClean="0"/>
              <a:t>point.</a:t>
            </a:r>
          </a:p>
          <a:p>
            <a:pPr marL="0" indent="0" eaLnBrk="1" hangingPunct="1">
              <a:buNone/>
            </a:pPr>
            <a:r>
              <a:rPr lang="en-GB" b="1" dirty="0" smtClean="0"/>
              <a:t>Aberrations </a:t>
            </a:r>
            <a:r>
              <a:rPr lang="en-GB" b="1" dirty="0"/>
              <a:t>cause the image formed by a lens to be blurred or distorted, with the nature of the distortion depending on the type of aberration.</a:t>
            </a:r>
            <a:endParaRPr lang="en-GB" dirty="0" smtClean="0"/>
          </a:p>
        </p:txBody>
      </p:sp>
    </p:spTree>
    <p:extLst>
      <p:ext uri="{BB962C8B-B14F-4D97-AF65-F5344CB8AC3E}">
        <p14:creationId xmlns:p14="http://schemas.microsoft.com/office/powerpoint/2010/main" val="3779628159"/>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54720"/>
            <a:ext cx="9144000" cy="435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74</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Spherical Aberration in lenses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0"/>
            <a:ext cx="9144000" cy="4343400"/>
          </a:xfrm>
          <a:prstGeom prst="rect">
            <a:avLst/>
          </a:prstGeom>
        </p:spPr>
      </p:pic>
      <p:cxnSp>
        <p:nvCxnSpPr>
          <p:cNvPr id="8" name="Straight Connector 7"/>
          <p:cNvCxnSpPr/>
          <p:nvPr/>
        </p:nvCxnSpPr>
        <p:spPr>
          <a:xfrm>
            <a:off x="6836888" y="2100079"/>
            <a:ext cx="0" cy="34054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8664" y="1524616"/>
            <a:ext cx="1776448"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a:t>
            </a: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10" name="Oval 9"/>
          <p:cNvSpPr/>
          <p:nvPr/>
        </p:nvSpPr>
        <p:spPr>
          <a:xfrm>
            <a:off x="6242470" y="3393188"/>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6769006" y="3390904"/>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7827600" y="3395088"/>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17021124"/>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54720"/>
            <a:ext cx="9144000" cy="435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524616"/>
            <a:ext cx="4208640" cy="4208640"/>
          </a:xfrm>
          <a:prstGeom prst="rect">
            <a:avLst/>
          </a:prstGeom>
        </p:spPr>
      </p:pic>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75</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Spherical Aberration in </a:t>
            </a:r>
            <a:r>
              <a:rPr lang="en-US" altLang="it-IT" dirty="0" smtClean="0"/>
              <a:t>mirrors</a:t>
            </a:r>
          </a:p>
        </p:txBody>
      </p:sp>
      <p:cxnSp>
        <p:nvCxnSpPr>
          <p:cNvPr id="8" name="Straight Connector 7"/>
          <p:cNvCxnSpPr/>
          <p:nvPr/>
        </p:nvCxnSpPr>
        <p:spPr>
          <a:xfrm>
            <a:off x="5575350" y="1596624"/>
            <a:ext cx="11905" cy="39926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50457" y="1481632"/>
            <a:ext cx="1776448" cy="461665"/>
          </a:xfrm>
          <a:prstGeom prst="rect">
            <a:avLst/>
          </a:prstGeom>
          <a:noFill/>
        </p:spPr>
        <p:txBody>
          <a:bodyPr wrap="none" rtlCol="0">
            <a:spAutoFit/>
          </a:bodyPr>
          <a:lstStyle/>
          <a:p>
            <a:pPr algn="ctr"/>
            <a:r>
              <a:rPr lang="it-IT" sz="2400" dirty="0" smtClean="0">
                <a:solidFill>
                  <a:srgbClr val="FF0000"/>
                </a:solidFill>
                <a:latin typeface="Arial Narrow" panose="020B0606020202030204" pitchFamily="34" charset="0"/>
              </a:rPr>
              <a:t>«</a:t>
            </a:r>
            <a:r>
              <a:rPr lang="it-IT" sz="2400" dirty="0" err="1" smtClean="0">
                <a:solidFill>
                  <a:srgbClr val="FF0000"/>
                </a:solidFill>
                <a:latin typeface="Arial Narrow" panose="020B0606020202030204" pitchFamily="34" charset="0"/>
              </a:rPr>
              <a:t>Focal</a:t>
            </a:r>
            <a:r>
              <a:rPr lang="it-IT" sz="2400" dirty="0" smtClean="0">
                <a:solidFill>
                  <a:srgbClr val="FF0000"/>
                </a:solidFill>
                <a:latin typeface="Arial Narrow" panose="020B0606020202030204" pitchFamily="34" charset="0"/>
              </a:rPr>
              <a:t>» </a:t>
            </a:r>
            <a:r>
              <a:rPr lang="it-IT" sz="2400" dirty="0" err="1" smtClean="0">
                <a:solidFill>
                  <a:srgbClr val="FF0000"/>
                </a:solidFill>
                <a:latin typeface="Arial Narrow" panose="020B0606020202030204" pitchFamily="34" charset="0"/>
              </a:rPr>
              <a:t>plane</a:t>
            </a:r>
            <a:endParaRPr lang="it-IT" dirty="0">
              <a:solidFill>
                <a:srgbClr val="FF0000"/>
              </a:solidFill>
              <a:latin typeface="Arial Narrow" panose="020B0606020202030204" pitchFamily="34" charset="0"/>
            </a:endParaRPr>
          </a:p>
        </p:txBody>
      </p:sp>
      <p:sp>
        <p:nvSpPr>
          <p:cNvPr id="10" name="Oval 9"/>
          <p:cNvSpPr/>
          <p:nvPr/>
        </p:nvSpPr>
        <p:spPr>
          <a:xfrm>
            <a:off x="5352183" y="3559211"/>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5508104" y="3556927"/>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5652120" y="3561111"/>
            <a:ext cx="144016" cy="144016"/>
          </a:xfrm>
          <a:prstGeom prst="ellipse">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8308166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76</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Spherical Aberrations</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GB" b="1" dirty="0"/>
              <a:t>Spherical </a:t>
            </a:r>
            <a:r>
              <a:rPr lang="en-GB" b="1" dirty="0" smtClean="0"/>
              <a:t>Aberration in lenses is:</a:t>
            </a:r>
          </a:p>
          <a:p>
            <a:pPr eaLnBrk="1" hangingPunct="1"/>
            <a:r>
              <a:rPr lang="en-GB" b="1" dirty="0" smtClean="0"/>
              <a:t>proportional </a:t>
            </a:r>
            <a:r>
              <a:rPr lang="en-GB" b="1" dirty="0"/>
              <a:t>to </a:t>
            </a:r>
            <a:r>
              <a:rPr lang="en-GB" b="1" dirty="0" smtClean="0"/>
              <a:t>fourth </a:t>
            </a:r>
            <a:r>
              <a:rPr lang="en-GB" b="1" dirty="0"/>
              <a:t>power of </a:t>
            </a:r>
            <a:r>
              <a:rPr lang="en-GB" b="1" dirty="0" smtClean="0"/>
              <a:t>diameter</a:t>
            </a:r>
          </a:p>
          <a:p>
            <a:pPr eaLnBrk="1" hangingPunct="1"/>
            <a:r>
              <a:rPr lang="en-GB" b="1" dirty="0" smtClean="0"/>
              <a:t>inversely </a:t>
            </a:r>
            <a:r>
              <a:rPr lang="en-GB" b="1" dirty="0"/>
              <a:t>proportional to </a:t>
            </a:r>
            <a:r>
              <a:rPr lang="en-GB" b="1" dirty="0" smtClean="0"/>
              <a:t>third </a:t>
            </a:r>
            <a:r>
              <a:rPr lang="en-GB" b="1" dirty="0"/>
              <a:t>power of </a:t>
            </a:r>
            <a:r>
              <a:rPr lang="en-GB" b="1" dirty="0" smtClean="0"/>
              <a:t>focal length</a:t>
            </a:r>
          </a:p>
          <a:p>
            <a:pPr eaLnBrk="1" hangingPunct="1"/>
            <a:r>
              <a:rPr lang="en-GB" b="1" dirty="0" smtClean="0"/>
              <a:t>Function of refraction index of glass</a:t>
            </a:r>
          </a:p>
          <a:p>
            <a:pPr marL="0" indent="0" eaLnBrk="1" hangingPunct="1">
              <a:buNone/>
            </a:pPr>
            <a:r>
              <a:rPr lang="en-GB" b="1" dirty="0" smtClean="0"/>
              <a:t>Solutions:</a:t>
            </a:r>
          </a:p>
          <a:p>
            <a:pPr eaLnBrk="1" hangingPunct="1"/>
            <a:r>
              <a:rPr lang="en-GB" b="1" dirty="0" smtClean="0"/>
              <a:t>Aspherical lens/mirror</a:t>
            </a:r>
          </a:p>
          <a:p>
            <a:pPr eaLnBrk="1" hangingPunct="1"/>
            <a:r>
              <a:rPr lang="en-GB" b="1" dirty="0" smtClean="0"/>
              <a:t>Combination of positive and negative lenses/mirrors</a:t>
            </a:r>
            <a:endParaRPr lang="en-GB" b="1" dirty="0"/>
          </a:p>
        </p:txBody>
      </p:sp>
    </p:spTree>
    <p:extLst>
      <p:ext uri="{BB962C8B-B14F-4D97-AF65-F5344CB8AC3E}">
        <p14:creationId xmlns:p14="http://schemas.microsoft.com/office/powerpoint/2010/main" val="2265393756"/>
      </p:ext>
    </p:extLst>
  </p:cSld>
  <p:clrMapOvr>
    <a:masterClrMapping/>
  </p:clrMapOvr>
  <p:transition advTm="4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54720"/>
            <a:ext cx="9144000" cy="435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77</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Astigmatism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 y="1052736"/>
            <a:ext cx="9144000" cy="4714875"/>
          </a:xfrm>
          <a:prstGeom prst="rect">
            <a:avLst/>
          </a:prstGeom>
        </p:spPr>
      </p:pic>
    </p:spTree>
    <p:extLst>
      <p:ext uri="{BB962C8B-B14F-4D97-AF65-F5344CB8AC3E}">
        <p14:creationId xmlns:p14="http://schemas.microsoft.com/office/powerpoint/2010/main" val="3258991776"/>
      </p:ext>
    </p:extLst>
  </p:cSld>
  <p:clrMapOvr>
    <a:masterClrMapping/>
  </p:clrMapOvr>
  <p:transition advTm="4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54720"/>
            <a:ext cx="9144000" cy="4350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78</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err="1" smtClean="0"/>
              <a:t>Distorsion</a:t>
            </a:r>
            <a:endParaRPr lang="en-US" altLang="it-IT"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728" y="1454720"/>
            <a:ext cx="4350544" cy="4350544"/>
          </a:xfrm>
          <a:prstGeom prst="rect">
            <a:avLst/>
          </a:prstGeom>
          <a:ln w="28575">
            <a:solidFill>
              <a:srgbClr val="FF3300"/>
            </a:solidFill>
          </a:ln>
        </p:spPr>
      </p:pic>
    </p:spTree>
    <p:extLst>
      <p:ext uri="{BB962C8B-B14F-4D97-AF65-F5344CB8AC3E}">
        <p14:creationId xmlns:p14="http://schemas.microsoft.com/office/powerpoint/2010/main" val="1520857287"/>
      </p:ext>
    </p:extLst>
  </p:cSld>
  <p:clrMapOvr>
    <a:masterClrMapping/>
  </p:clrMapOvr>
  <p:transition advTm="4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79</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Elements Affecting Resolution</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fontScale="92500" lnSpcReduction="20000"/>
              </a:bodyPr>
              <a:lstStyle/>
              <a:p>
                <a:pPr defTabSz="1303338" eaLnBrk="1" hangingPunct="1">
                  <a:tabLst>
                    <a:tab pos="3946525" algn="l"/>
                  </a:tabLst>
                </a:pPr>
                <a:r>
                  <a:rPr lang="en-US" b="1" dirty="0" smtClean="0"/>
                  <a:t>Field of View:	</a:t>
                </a:r>
                <a14:m>
                  <m:oMath xmlns:m="http://schemas.openxmlformats.org/officeDocument/2006/math">
                    <m:sSub>
                      <m:sSub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𝑉</m:t>
                        </m:r>
                      </m:sub>
                    </m:sSub>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sz="320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e>
                          <m:sub>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num>
                      <m:den>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den>
                    </m:f>
                  </m:oMath>
                </a14:m>
                <a:endParaRPr lang="en-US" b="1" dirty="0" smtClean="0"/>
              </a:p>
              <a:p>
                <a:pPr defTabSz="1303338" eaLnBrk="1" hangingPunct="1">
                  <a:tabLst>
                    <a:tab pos="3946525" algn="l"/>
                  </a:tabLst>
                </a:pPr>
                <a:r>
                  <a:rPr lang="en-US" b="1" dirty="0" smtClean="0"/>
                  <a:t>Diffraction	</a:t>
                </a:r>
                <a14:m>
                  <m:oMath xmlns:m="http://schemas.openxmlformats.org/officeDocument/2006/math">
                    <m:sSub>
                      <m:sSubPr>
                        <m:ctrlPr>
                          <a:rPr lang="it-IT" sz="3200" i="1" dirty="0" smtClean="0">
                            <a:solidFill>
                              <a:srgbClr val="FF9900"/>
                            </a:solidFill>
                            <a:latin typeface="Cambria Math" panose="02040503050406030204" pitchFamily="18" charset="0"/>
                            <a:ea typeface="Cambria Math" panose="02040503050406030204" pitchFamily="18" charset="0"/>
                          </a:rPr>
                        </m:ctrlPr>
                      </m:sSubPr>
                      <m:e>
                        <m:r>
                          <m:rPr>
                            <m:nor/>
                          </m:rPr>
                          <a:rPr lang="el-GR" sz="3200" dirty="0">
                            <a:solidFill>
                              <a:srgbClr val="FF9900"/>
                            </a:solidFill>
                            <a:latin typeface="Cambria Math" panose="02040503050406030204" pitchFamily="18" charset="0"/>
                            <a:ea typeface="Cambria Math" panose="02040503050406030204" pitchFamily="18" charset="0"/>
                          </a:rPr>
                          <m:t>θ</m:t>
                        </m:r>
                      </m:e>
                      <m:sub>
                        <m:r>
                          <a:rPr lang="en-US" sz="3200" i="1" dirty="0">
                            <a:solidFill>
                              <a:srgbClr val="FF9900"/>
                            </a:solidFill>
                            <a:latin typeface="Cambria Math" panose="02040503050406030204" pitchFamily="18" charset="0"/>
                            <a:ea typeface="Cambria Math" panose="02040503050406030204" pitchFamily="18" charset="0"/>
                          </a:rPr>
                          <m:t>𝑅</m:t>
                        </m:r>
                      </m:sub>
                    </m:sSub>
                    <m:r>
                      <a:rPr lang="it-IT" sz="3200" i="1" dirty="0">
                        <a:solidFill>
                          <a:srgbClr val="FF9900"/>
                        </a:solidFill>
                        <a:latin typeface="Cambria Math" panose="02040503050406030204" pitchFamily="18" charset="0"/>
                        <a:ea typeface="Cambria Math" panose="02040503050406030204" pitchFamily="18" charset="0"/>
                      </a:rPr>
                      <m:t>≈</m:t>
                    </m:r>
                    <m:r>
                      <a:rPr lang="en-US" sz="3200" i="1" dirty="0">
                        <a:solidFill>
                          <a:srgbClr val="FF9900"/>
                        </a:solidFill>
                        <a:latin typeface="Cambria Math" panose="02040503050406030204" pitchFamily="18" charset="0"/>
                        <a:ea typeface="Cambria Math" panose="02040503050406030204" pitchFamily="18" charset="0"/>
                      </a:rPr>
                      <m:t>1.22</m:t>
                    </m:r>
                    <m:f>
                      <m:fPr>
                        <m:ctrlPr>
                          <a:rPr lang="en-US" sz="3200" i="1" dirty="0">
                            <a:solidFill>
                              <a:srgbClr val="FF9900"/>
                            </a:solidFill>
                            <a:latin typeface="Cambria Math" panose="02040503050406030204" pitchFamily="18" charset="0"/>
                            <a:ea typeface="Cambria Math" panose="02040503050406030204" pitchFamily="18" charset="0"/>
                          </a:rPr>
                        </m:ctrlPr>
                      </m:fPr>
                      <m:num>
                        <m:r>
                          <a:rPr lang="en-US" sz="3200" i="1" dirty="0">
                            <a:solidFill>
                              <a:srgbClr val="FF9900"/>
                            </a:solidFill>
                            <a:latin typeface="Cambria Math" panose="02040503050406030204" pitchFamily="18" charset="0"/>
                            <a:ea typeface="Cambria Math" panose="02040503050406030204" pitchFamily="18" charset="0"/>
                          </a:rPr>
                          <m:t>𝜆</m:t>
                        </m:r>
                      </m:num>
                      <m:den>
                        <m:sSub>
                          <m:sSubPr>
                            <m:ctrlPr>
                              <a:rPr lang="en-US" sz="3200" i="1" dirty="0" smtClean="0">
                                <a:solidFill>
                                  <a:srgbClr val="FF9900"/>
                                </a:solidFill>
                                <a:latin typeface="Cambria Math" panose="02040503050406030204" pitchFamily="18" charset="0"/>
                                <a:ea typeface="Cambria Math" panose="02040503050406030204" pitchFamily="18" charset="0"/>
                              </a:rPr>
                            </m:ctrlPr>
                          </m:sSubPr>
                          <m:e>
                            <m:r>
                              <a:rPr lang="en-US" sz="3200" b="0" i="1" dirty="0" smtClean="0">
                                <a:solidFill>
                                  <a:srgbClr val="FF9900"/>
                                </a:solidFill>
                                <a:latin typeface="Cambria Math" panose="02040503050406030204" pitchFamily="18" charset="0"/>
                                <a:ea typeface="Cambria Math" panose="02040503050406030204" pitchFamily="18" charset="0"/>
                              </a:rPr>
                              <m:t>𝐷</m:t>
                            </m:r>
                          </m:e>
                          <m:sub>
                            <m:r>
                              <a:rPr lang="en-US" sz="3200" b="0" i="1" dirty="0" smtClean="0">
                                <a:solidFill>
                                  <a:srgbClr val="FF9900"/>
                                </a:solidFill>
                                <a:latin typeface="Cambria Math" panose="02040503050406030204" pitchFamily="18" charset="0"/>
                                <a:ea typeface="Cambria Math" panose="02040503050406030204" pitchFamily="18" charset="0"/>
                              </a:rPr>
                              <m:t>𝐿</m:t>
                            </m:r>
                          </m:sub>
                        </m:sSub>
                      </m:den>
                    </m:f>
                  </m:oMath>
                </a14:m>
                <a:endParaRPr lang="en-US" sz="3200" b="1" dirty="0" smtClean="0">
                  <a:latin typeface="Cambria Math" panose="02040503050406030204" pitchFamily="18" charset="0"/>
                  <a:ea typeface="Cambria Math" panose="02040503050406030204" pitchFamily="18" charset="0"/>
                </a:endParaRPr>
              </a:p>
              <a:p>
                <a:pPr defTabSz="1303338" eaLnBrk="1" hangingPunct="1">
                  <a:tabLst>
                    <a:tab pos="3946525" algn="l"/>
                  </a:tabLst>
                </a:pPr>
                <a:r>
                  <a:rPr lang="en-US" b="1" dirty="0" smtClean="0"/>
                  <a:t>Detector resolution:	</a:t>
                </a:r>
                <a14:m>
                  <m:oMath xmlns:m="http://schemas.openxmlformats.org/officeDocument/2006/math">
                    <m:sSub>
                      <m:sSubPr>
                        <m:ctrlPr>
                          <a:rPr lang="en-US" sz="320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sz="320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𝑃</m:t>
                            </m:r>
                          </m:e>
                          <m:sub>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num>
                      <m:den>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den>
                    </m:f>
                  </m:oMath>
                </a14:m>
                <a:endParaRPr lang="en-US" b="1" dirty="0" smtClean="0"/>
              </a:p>
              <a:p>
                <a:pPr defTabSz="1303338" eaLnBrk="1" hangingPunct="1">
                  <a:tabLst>
                    <a:tab pos="3946525" algn="l"/>
                  </a:tabLst>
                </a:pPr>
                <a:r>
                  <a:rPr lang="en-US" b="1" dirty="0" err="1" smtClean="0"/>
                  <a:t>Unfocusing</a:t>
                </a:r>
                <a:r>
                  <a:rPr lang="en-US" b="1" dirty="0" smtClean="0"/>
                  <a:t>:	</a:t>
                </a:r>
                <a14:m>
                  <m:oMath xmlns:m="http://schemas.openxmlformats.org/officeDocument/2006/math">
                    <m:sSub>
                      <m:sSubPr>
                        <m:ctrlPr>
                          <a:rPr lang="en-US" sz="320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i="1" dirty="0">
                            <a:solidFill>
                              <a:srgbClr val="FF9900"/>
                            </a:solidFill>
                            <a:latin typeface="Cambria Math" panose="02040503050406030204" pitchFamily="18" charset="0"/>
                            <a:ea typeface="Cambria Math" panose="02040503050406030204" pitchFamily="18" charset="0"/>
                          </a:rPr>
                          <m:t>𝐷</m:t>
                        </m:r>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𝑢</m:t>
                        </m:r>
                      </m:num>
                      <m:den>
                        <m:sSup>
                          <m:sSup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pPr>
                          <m:e>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e>
                          <m:sup>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2</m:t>
                            </m:r>
                          </m:sup>
                        </m:sSup>
                      </m:den>
                    </m:f>
                  </m:oMath>
                </a14:m>
                <a:endParaRPr lang="en-US" b="1" dirty="0" smtClean="0"/>
              </a:p>
              <a:p>
                <a:pPr defTabSz="1303338" eaLnBrk="1" hangingPunct="1">
                  <a:tabLst>
                    <a:tab pos="3946525" algn="l"/>
                  </a:tabLst>
                </a:pPr>
                <a:r>
                  <a:rPr lang="en-US" b="1" dirty="0" err="1" smtClean="0"/>
                  <a:t>Cromatic</a:t>
                </a:r>
                <a:r>
                  <a:rPr lang="en-US" b="1" dirty="0" smtClean="0"/>
                  <a:t>:	</a:t>
                </a:r>
                <a14:m>
                  <m:oMath xmlns:m="http://schemas.openxmlformats.org/officeDocument/2006/math">
                    <m:sSub>
                      <m:sSub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i="1" dirty="0" smtClean="0">
                            <a:solidFill>
                              <a:srgbClr val="FF9900"/>
                            </a:solidFill>
                            <a:latin typeface="Cambria Math" panose="02040503050406030204" pitchFamily="18" charset="0"/>
                            <a:ea typeface="Cambria Math" panose="02040503050406030204" pitchFamily="18" charset="0"/>
                          </a:rPr>
                          <m:t>∆</m:t>
                        </m:r>
                        <m:r>
                          <a:rPr lang="en-US" sz="3200" b="0" i="1" dirty="0" smtClean="0">
                            <a:solidFill>
                              <a:srgbClr val="FF9900"/>
                            </a:solidFill>
                            <a:latin typeface="Cambria Math" panose="02040503050406030204" pitchFamily="18" charset="0"/>
                            <a:ea typeface="Cambria Math" panose="02040503050406030204" pitchFamily="18" charset="0"/>
                          </a:rPr>
                          <m:t>𝑛</m:t>
                        </m:r>
                      </m:num>
                      <m:den>
                        <m:r>
                          <a:rPr lang="en-US" sz="320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𝑛</m:t>
                        </m:r>
                        <m:r>
                          <a:rPr lang="en-US" sz="3200"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den>
                    </m:f>
                  </m:oMath>
                </a14:m>
                <a:endParaRPr lang="en-US" b="1" dirty="0" smtClean="0"/>
              </a:p>
              <a:p>
                <a:pPr defTabSz="1303338" eaLnBrk="1" hangingPunct="1">
                  <a:tabLst>
                    <a:tab pos="3946525" algn="l"/>
                  </a:tabLst>
                </a:pPr>
                <a:r>
                  <a:rPr lang="en-US" b="1" dirty="0" smtClean="0"/>
                  <a:t>Spin:	</a:t>
                </a:r>
                <a14:m>
                  <m:oMath xmlns:m="http://schemas.openxmlformats.org/officeDocument/2006/math">
                    <m:sSub>
                      <m:sSub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sz="3200" b="1" i="1">
                        <a:solidFill>
                          <a:srgbClr val="FF9900"/>
                        </a:solidFill>
                        <a:latin typeface="Cambria Math" panose="02040503050406030204" pitchFamily="18" charset="0"/>
                        <a:ea typeface="Cambria Math" panose="02040503050406030204" pitchFamily="18" charset="0"/>
                      </a:rPr>
                      <m:t>𝝎</m:t>
                    </m:r>
                    <m:r>
                      <a:rPr lang="en-US" sz="3200" b="1" i="1">
                        <a:solidFill>
                          <a:srgbClr val="FF9900"/>
                        </a:solidFill>
                        <a:latin typeface="Cambria Math" panose="02040503050406030204" pitchFamily="18" charset="0"/>
                        <a:ea typeface="Cambria Math" panose="02040503050406030204" pitchFamily="18" charset="0"/>
                      </a:rPr>
                      <m:t>∗</m:t>
                    </m:r>
                    <m:sSub>
                      <m:sSubPr>
                        <m:ctrlPr>
                          <a:rPr lang="en-US" sz="3200" b="1" i="1">
                            <a:solidFill>
                              <a:srgbClr val="FF9900"/>
                            </a:solidFill>
                            <a:latin typeface="Cambria Math" panose="02040503050406030204" pitchFamily="18" charset="0"/>
                          </a:rPr>
                        </m:ctrlPr>
                      </m:sSubPr>
                      <m:e>
                        <m:r>
                          <a:rPr lang="en-US" sz="3200" b="1" i="1">
                            <a:solidFill>
                              <a:srgbClr val="FF9900"/>
                            </a:solidFill>
                            <a:latin typeface="Cambria Math" panose="02040503050406030204" pitchFamily="18" charset="0"/>
                          </a:rPr>
                          <m:t>𝑻</m:t>
                        </m:r>
                      </m:e>
                      <m:sub>
                        <m:r>
                          <a:rPr lang="en-US" sz="3200" b="1" i="1">
                            <a:solidFill>
                              <a:srgbClr val="FF9900"/>
                            </a:solidFill>
                            <a:latin typeface="Cambria Math" panose="02040503050406030204" pitchFamily="18" charset="0"/>
                          </a:rPr>
                          <m:t>𝑨</m:t>
                        </m:r>
                      </m:sub>
                    </m:sSub>
                  </m:oMath>
                </a14:m>
                <a:endParaRPr lang="en-US" sz="3200" b="1" dirty="0" smtClean="0"/>
              </a:p>
              <a:p>
                <a:pPr defTabSz="1303338" eaLnBrk="1" hangingPunct="1">
                  <a:tabLst>
                    <a:tab pos="3946525" algn="l"/>
                  </a:tabLst>
                </a:pPr>
                <a:r>
                  <a:rPr lang="en-US" b="1" dirty="0" smtClean="0"/>
                  <a:t>Other Aberrations…	</a:t>
                </a:r>
                <a14:m>
                  <m:oMath xmlns:m="http://schemas.openxmlformats.org/officeDocument/2006/math">
                    <m:sSub>
                      <m:sSubPr>
                        <m:ctrlP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sz="3200"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r>
                      <a:rPr lang="en-US" sz="3200"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𝑎</m:t>
                    </m:r>
                    <m:r>
                      <a:rPr lang="en-US" sz="3200"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oMath>
                </a14:m>
                <a:endParaRPr lang="en-US" b="1" dirty="0" smtClean="0"/>
              </a:p>
              <a:p>
                <a:pPr defTabSz="1303338" eaLnBrk="1" hangingPunct="1">
                  <a:tabLst>
                    <a:tab pos="3946525" algn="l"/>
                  </a:tabLst>
                </a:pPr>
                <a:endParaRPr lang="en-US" b="1" dirty="0" smtClean="0"/>
              </a:p>
              <a:p>
                <a:pPr marL="0" indent="0" defTabSz="1303338" eaLnBrk="1" hangingPunct="1">
                  <a:buNone/>
                  <a:tabLst>
                    <a:tab pos="3946525" algn="l"/>
                  </a:tabLst>
                </a:pP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187" t="-637"/>
                </a:stretch>
              </a:blipFill>
            </p:spPr>
            <p:txBody>
              <a:bodyPr/>
              <a:lstStyle/>
              <a:p>
                <a:r>
                  <a:rPr lang="it-IT">
                    <a:noFill/>
                  </a:rPr>
                  <a:t> </a:t>
                </a:r>
              </a:p>
            </p:txBody>
          </p:sp>
        </mc:Fallback>
      </mc:AlternateContent>
    </p:spTree>
    <p:extLst>
      <p:ext uri="{BB962C8B-B14F-4D97-AF65-F5344CB8AC3E}">
        <p14:creationId xmlns:p14="http://schemas.microsoft.com/office/powerpoint/2010/main" val="1247540771"/>
      </p:ext>
    </p:extLst>
  </p:cSld>
  <p:clrMapOvr>
    <a:masterClrMapping/>
  </p:clrMapOvr>
  <p:transition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it-IT" sz="3200" dirty="0" err="1" smtClean="0"/>
              <a:t>Reasons</a:t>
            </a:r>
            <a:r>
              <a:rPr lang="it-IT" sz="3200" dirty="0" smtClean="0"/>
              <a:t> for Space </a:t>
            </a:r>
            <a:r>
              <a:rPr lang="it-IT" sz="3200" dirty="0" err="1" smtClean="0"/>
              <a:t>Telescopes</a:t>
            </a:r>
            <a:endParaRPr lang="en-US" altLang="it-IT" sz="3400" dirty="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8</a:t>
            </a:fld>
            <a:endParaRPr lang="it-IT" altLang="it-I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72" y="1988840"/>
            <a:ext cx="4705350" cy="3133725"/>
          </a:xfrm>
          <a:prstGeom prst="rect">
            <a:avLst/>
          </a:prstGeom>
          <a:ln w="38100">
            <a:solidFill>
              <a:schemeClr val="bg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458" y="1194117"/>
            <a:ext cx="3809524" cy="5079365"/>
          </a:xfrm>
          <a:prstGeom prst="rect">
            <a:avLst/>
          </a:prstGeom>
          <a:ln w="38100">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08" y="4714875"/>
            <a:ext cx="2857500" cy="2143125"/>
          </a:xfrm>
          <a:prstGeom prst="rect">
            <a:avLst/>
          </a:prstGeom>
          <a:ln w="38100">
            <a:solidFill>
              <a:schemeClr val="bg1"/>
            </a:solidFill>
          </a:ln>
        </p:spPr>
      </p:pic>
      <p:sp>
        <p:nvSpPr>
          <p:cNvPr id="8" name="Rectangle 3"/>
          <p:cNvSpPr txBox="1">
            <a:spLocks noChangeArrowheads="1"/>
          </p:cNvSpPr>
          <p:nvPr/>
        </p:nvSpPr>
        <p:spPr bwMode="auto">
          <a:xfrm>
            <a:off x="1116013" y="1341438"/>
            <a:ext cx="7704459"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Light pollution and dispersion</a:t>
            </a:r>
            <a:endParaRPr lang="en-GB" kern="0" dirty="0" smtClean="0"/>
          </a:p>
        </p:txBody>
      </p:sp>
      <p:sp>
        <p:nvSpPr>
          <p:cNvPr id="11" name="Rectangle 3"/>
          <p:cNvSpPr txBox="1">
            <a:spLocks noChangeArrowheads="1"/>
          </p:cNvSpPr>
          <p:nvPr/>
        </p:nvSpPr>
        <p:spPr bwMode="auto">
          <a:xfrm>
            <a:off x="3398835" y="5489695"/>
            <a:ext cx="1354659"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New York</a:t>
            </a:r>
            <a:endParaRPr lang="en-GB" kern="0" dirty="0" smtClean="0"/>
          </a:p>
        </p:txBody>
      </p:sp>
      <p:sp>
        <p:nvSpPr>
          <p:cNvPr id="12" name="Rectangle 3"/>
          <p:cNvSpPr txBox="1">
            <a:spLocks noChangeArrowheads="1"/>
          </p:cNvSpPr>
          <p:nvPr/>
        </p:nvSpPr>
        <p:spPr bwMode="auto">
          <a:xfrm>
            <a:off x="277173" y="2167485"/>
            <a:ext cx="1354659"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Paris</a:t>
            </a:r>
            <a:endParaRPr lang="en-GB" kern="0" dirty="0" smtClean="0"/>
          </a:p>
        </p:txBody>
      </p:sp>
      <p:sp>
        <p:nvSpPr>
          <p:cNvPr id="13" name="Rectangle 3"/>
          <p:cNvSpPr txBox="1">
            <a:spLocks noChangeArrowheads="1"/>
          </p:cNvSpPr>
          <p:nvPr/>
        </p:nvSpPr>
        <p:spPr bwMode="auto">
          <a:xfrm>
            <a:off x="5246686" y="4077072"/>
            <a:ext cx="1354659"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City</a:t>
            </a:r>
            <a:endParaRPr lang="en-GB" kern="0" dirty="0" smtClean="0"/>
          </a:p>
        </p:txBody>
      </p:sp>
      <p:sp>
        <p:nvSpPr>
          <p:cNvPr id="14" name="Rectangle 3"/>
          <p:cNvSpPr txBox="1">
            <a:spLocks noChangeArrowheads="1"/>
          </p:cNvSpPr>
          <p:nvPr/>
        </p:nvSpPr>
        <p:spPr bwMode="auto">
          <a:xfrm>
            <a:off x="7403901" y="1355530"/>
            <a:ext cx="1354659"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lgn="r" eaLnBrk="1" hangingPunct="1">
              <a:buFontTx/>
              <a:buNone/>
            </a:pPr>
            <a:r>
              <a:rPr lang="en-US" b="1" kern="0" dirty="0" smtClean="0"/>
              <a:t>Small Village</a:t>
            </a:r>
            <a:endParaRPr lang="en-GB" kern="0" dirty="0" smtClean="0"/>
          </a:p>
        </p:txBody>
      </p:sp>
    </p:spTree>
    <p:extLst>
      <p:ext uri="{BB962C8B-B14F-4D97-AF65-F5344CB8AC3E}">
        <p14:creationId xmlns:p14="http://schemas.microsoft.com/office/powerpoint/2010/main" val="3872023338"/>
      </p:ext>
    </p:extLst>
  </p:cSld>
  <p:clrMapOvr>
    <a:masterClrMapping/>
  </p:clrMapOvr>
  <p:transition advTm="4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80</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a:t>Relative Resolution &amp; Image Size</a:t>
            </a:r>
            <a:endParaRPr lang="en-US" altLang="it-IT" dirty="0" smtClean="0"/>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fontScale="92500"/>
              </a:bodyPr>
              <a:lstStyle/>
              <a:p>
                <a:pPr marL="0" indent="0" defTabSz="1303338" eaLnBrk="1" hangingPunct="1">
                  <a:buNone/>
                  <a:tabLst>
                    <a:tab pos="3946525" algn="l"/>
                  </a:tabLst>
                </a:pPr>
                <a:r>
                  <a:rPr lang="en-US" b="1" dirty="0" smtClean="0"/>
                  <a:t>Resuming:</a:t>
                </a:r>
              </a:p>
              <a:p>
                <a:pPr marL="0" indent="0" defTabSz="1303338" eaLnBrk="1" hangingPunct="1">
                  <a:buNone/>
                  <a:tabLst>
                    <a:tab pos="3946525" algn="l"/>
                  </a:tabLst>
                </a:pPr>
                <a14:m>
                  <m:oMathPara xmlns:m="http://schemas.openxmlformats.org/officeDocument/2006/math">
                    <m:oMathParaPr>
                      <m:jc m:val="centerGroup"/>
                    </m:oMathParaPr>
                    <m:oMath xmlns:m="http://schemas.openxmlformats.org/officeDocument/2006/math">
                      <m:f>
                        <m:fPr>
                          <m:ctrlPr>
                            <a:rPr lang="en-US"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num>
                        <m:den>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den>
                      </m:f>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𝑉</m:t>
                              </m:r>
                            </m:sub>
                          </m:sSub>
                        </m:num>
                        <m:den>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den>
                      </m:f>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num>
                            <m:den>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den>
                          </m:f>
                        </m:num>
                        <m:den>
                          <m:r>
                            <a:rPr lang="en-US" i="1" dirty="0">
                              <a:solidFill>
                                <a:srgbClr val="FF9900"/>
                              </a:solidFill>
                              <a:latin typeface="Cambria Math" panose="02040503050406030204" pitchFamily="18" charset="0"/>
                              <a:ea typeface="Cambria Math" panose="02040503050406030204" pitchFamily="18" charset="0"/>
                            </a:rPr>
                            <m:t>1.22</m:t>
                          </m:r>
                          <m:f>
                            <m:fPr>
                              <m:ctrlPr>
                                <a:rPr lang="en-US" i="1" dirty="0">
                                  <a:solidFill>
                                    <a:srgbClr val="FF9900"/>
                                  </a:solidFill>
                                  <a:latin typeface="Cambria Math" panose="02040503050406030204" pitchFamily="18" charset="0"/>
                                  <a:ea typeface="Cambria Math" panose="02040503050406030204" pitchFamily="18" charset="0"/>
                                </a:rPr>
                              </m:ctrlPr>
                            </m:fPr>
                            <m:num>
                              <m:r>
                                <a:rPr lang="en-US" i="1" dirty="0">
                                  <a:solidFill>
                                    <a:srgbClr val="FF9900"/>
                                  </a:solidFill>
                                  <a:latin typeface="Cambria Math" panose="02040503050406030204" pitchFamily="18" charset="0"/>
                                  <a:ea typeface="Cambria Math" panose="02040503050406030204" pitchFamily="18" charset="0"/>
                                </a:rPr>
                                <m:t>𝜆</m:t>
                              </m:r>
                            </m:num>
                            <m:den>
                              <m:sSub>
                                <m:sSubPr>
                                  <m:ctrlPr>
                                    <a:rPr lang="en-US" i="1" dirty="0">
                                      <a:solidFill>
                                        <a:srgbClr val="FF9900"/>
                                      </a:solidFill>
                                      <a:latin typeface="Cambria Math" panose="02040503050406030204" pitchFamily="18" charset="0"/>
                                      <a:ea typeface="Cambria Math" panose="02040503050406030204" pitchFamily="18" charset="0"/>
                                    </a:rPr>
                                  </m:ctrlPr>
                                </m:sSubPr>
                                <m:e>
                                  <m:r>
                                    <a:rPr lang="en-US" i="1" dirty="0">
                                      <a:solidFill>
                                        <a:srgbClr val="FF9900"/>
                                      </a:solidFill>
                                      <a:latin typeface="Cambria Math" panose="02040503050406030204" pitchFamily="18" charset="0"/>
                                      <a:ea typeface="Cambria Math" panose="02040503050406030204" pitchFamily="18" charset="0"/>
                                    </a:rPr>
                                    <m:t>𝐷</m:t>
                                  </m:r>
                                </m:e>
                                <m:sub>
                                  <m:r>
                                    <a:rPr lang="en-US" i="1" dirty="0">
                                      <a:solidFill>
                                        <a:srgbClr val="FF9900"/>
                                      </a:solidFill>
                                      <a:latin typeface="Cambria Math" panose="02040503050406030204" pitchFamily="18" charset="0"/>
                                      <a:ea typeface="Cambria Math" panose="02040503050406030204" pitchFamily="18" charset="0"/>
                                    </a:rPr>
                                    <m:t>𝐿</m:t>
                                  </m:r>
                                </m:sub>
                              </m:sSub>
                            </m:den>
                          </m:f>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𝑃</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num>
                            <m:den>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den>
                          </m:f>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dirty="0">
                                  <a:solidFill>
                                    <a:srgbClr val="FF9900"/>
                                  </a:solidFill>
                                  <a:latin typeface="Cambria Math" panose="02040503050406030204" pitchFamily="18" charset="0"/>
                                  <a:ea typeface="Cambria Math" panose="02040503050406030204" pitchFamily="18" charset="0"/>
                                </a:rPr>
                                <m:t>𝐷</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𝑢</m:t>
                              </m:r>
                            </m:num>
                            <m:den>
                              <m:sSup>
                                <m:sSup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pPr>
                                <m:e>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e>
                                <m:sup>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2</m:t>
                                  </m:r>
                                </m:sup>
                              </m:sSup>
                            </m:den>
                          </m:f>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smtClean="0">
                                  <a:solidFill>
                                    <a:srgbClr val="FF9900"/>
                                  </a:solidFill>
                                  <a:latin typeface="Cambria Math" panose="02040503050406030204" pitchFamily="18" charset="0"/>
                                  <a:ea typeface="Cambria Math" panose="02040503050406030204" pitchFamily="18" charset="0"/>
                                </a:rPr>
                              </m:ctrlPr>
                            </m:fPr>
                            <m:num>
                              <m:r>
                                <a:rPr lang="en-US" i="1">
                                  <a:solidFill>
                                    <a:srgbClr val="FF9900"/>
                                  </a:solidFill>
                                  <a:latin typeface="Cambria Math" panose="02040503050406030204" pitchFamily="18" charset="0"/>
                                  <a:ea typeface="Cambria Math" panose="02040503050406030204" pitchFamily="18" charset="0"/>
                                </a:rPr>
                                <m:t>𝐷</m:t>
                              </m:r>
                            </m:num>
                            <m:den>
                              <m:r>
                                <a:rPr lang="en-US" i="1">
                                  <a:solidFill>
                                    <a:srgbClr val="FF9900"/>
                                  </a:solidFill>
                                  <a:latin typeface="Cambria Math" panose="02040503050406030204" pitchFamily="18" charset="0"/>
                                  <a:ea typeface="Cambria Math" panose="02040503050406030204" pitchFamily="18" charset="0"/>
                                </a:rPr>
                                <m:t>𝑓</m:t>
                              </m:r>
                            </m:den>
                          </m:f>
                          <m:f>
                            <m:f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dirty="0">
                                  <a:solidFill>
                                    <a:srgbClr val="FF9900"/>
                                  </a:solidFill>
                                  <a:latin typeface="Cambria Math" panose="02040503050406030204" pitchFamily="18" charset="0"/>
                                  <a:ea typeface="Cambria Math" panose="02040503050406030204" pitchFamily="18" charset="0"/>
                                </a:rPr>
                                <m:t>∆</m:t>
                              </m:r>
                              <m:r>
                                <a:rPr lang="en-US" i="1" dirty="0">
                                  <a:solidFill>
                                    <a:srgbClr val="FF9900"/>
                                  </a:solidFill>
                                  <a:latin typeface="Cambria Math" panose="02040503050406030204" pitchFamily="18" charset="0"/>
                                  <a:ea typeface="Cambria Math" panose="02040503050406030204" pitchFamily="18" charset="0"/>
                                </a:rPr>
                                <m:t>𝑛</m:t>
                              </m:r>
                            </m:num>
                            <m:den>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𝑛</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den>
                          </m:f>
                          <m:r>
                            <a:rPr lang="en-US"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b="1" i="1">
                              <a:solidFill>
                                <a:srgbClr val="FF9900"/>
                              </a:solidFill>
                              <a:latin typeface="Cambria Math" panose="02040503050406030204" pitchFamily="18" charset="0"/>
                              <a:ea typeface="Cambria Math" panose="02040503050406030204" pitchFamily="18" charset="0"/>
                            </a:rPr>
                            <m:t>𝝎</m:t>
                          </m:r>
                          <m:sSub>
                            <m:sSubPr>
                              <m:ctrlPr>
                                <a:rPr lang="en-US" b="1" i="1">
                                  <a:solidFill>
                                    <a:srgbClr val="FF9900"/>
                                  </a:solidFill>
                                  <a:latin typeface="Cambria Math" panose="02040503050406030204" pitchFamily="18" charset="0"/>
                                </a:rPr>
                              </m:ctrlPr>
                            </m:sSubPr>
                            <m:e>
                              <m:r>
                                <a:rPr lang="en-US" b="1" i="1">
                                  <a:solidFill>
                                    <a:srgbClr val="FF9900"/>
                                  </a:solidFill>
                                  <a:latin typeface="Cambria Math" panose="02040503050406030204" pitchFamily="18" charset="0"/>
                                </a:rPr>
                                <m:t>𝑻</m:t>
                              </m:r>
                            </m:e>
                            <m:sub>
                              <m:r>
                                <a:rPr lang="en-US" b="1" i="1">
                                  <a:solidFill>
                                    <a:srgbClr val="FF9900"/>
                                  </a:solidFill>
                                  <a:latin typeface="Cambria Math" panose="02040503050406030204" pitchFamily="18" charset="0"/>
                                </a:rPr>
                                <m:t>𝑨</m:t>
                              </m:r>
                            </m:sub>
                          </m:sSub>
                          <m:r>
                            <a:rPr lang="en-US" b="0" i="1" smtClean="0">
                              <a:solidFill>
                                <a:srgbClr val="FF9900"/>
                              </a:solidFill>
                              <a:latin typeface="Cambria Math" panose="02040503050406030204" pitchFamily="18" charset="0"/>
                            </a:rPr>
                            <m:t>+</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𝑎</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den>
                      </m:f>
                    </m:oMath>
                  </m:oMathPara>
                </a14:m>
                <a:endParaRPr lang="en-US" b="1" dirty="0" smtClean="0"/>
              </a:p>
              <a:p>
                <a:pPr marL="0" indent="0" defTabSz="1303338" eaLnBrk="1" hangingPunct="1">
                  <a:buNone/>
                  <a:tabLst>
                    <a:tab pos="3946525" algn="l"/>
                  </a:tabLst>
                </a:pPr>
                <a14:m>
                  <m:oMathPara xmlns:m="http://schemas.openxmlformats.org/officeDocument/2006/math">
                    <m:oMathParaPr>
                      <m:jc m:val="centerGroup"/>
                    </m:oMathParaPr>
                    <m:oMath xmlns:m="http://schemas.openxmlformats.org/officeDocument/2006/math">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num>
                        <m:den>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den>
                      </m:f>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𝑉</m:t>
                              </m:r>
                            </m:sub>
                          </m:sSub>
                        </m:num>
                        <m:den>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𝜃</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den>
                      </m:f>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num>
                        <m:den>
                          <m:r>
                            <a:rPr lang="en-US" i="1" dirty="0">
                              <a:solidFill>
                                <a:srgbClr val="FF9900"/>
                              </a:solidFill>
                              <a:latin typeface="Cambria Math" panose="02040503050406030204" pitchFamily="18" charset="0"/>
                              <a:ea typeface="Cambria Math" panose="02040503050406030204" pitchFamily="18" charset="0"/>
                            </a:rPr>
                            <m:t>1.22</m:t>
                          </m:r>
                          <m:f>
                            <m:fPr>
                              <m:ctrlPr>
                                <a:rPr lang="en-US" i="1" dirty="0">
                                  <a:solidFill>
                                    <a:srgbClr val="FF9900"/>
                                  </a:solidFill>
                                  <a:latin typeface="Cambria Math" panose="02040503050406030204" pitchFamily="18" charset="0"/>
                                  <a:ea typeface="Cambria Math" panose="02040503050406030204" pitchFamily="18" charset="0"/>
                                </a:rPr>
                              </m:ctrlPr>
                            </m:fPr>
                            <m:num>
                              <m:r>
                                <a:rPr lang="en-US" i="1" dirty="0">
                                  <a:solidFill>
                                    <a:srgbClr val="FF9900"/>
                                  </a:solidFill>
                                  <a:latin typeface="Cambria Math" panose="02040503050406030204" pitchFamily="18" charset="0"/>
                                  <a:ea typeface="Cambria Math" panose="02040503050406030204" pitchFamily="18" charset="0"/>
                                </a:rPr>
                                <m:t>𝑓</m:t>
                              </m:r>
                              <m:r>
                                <a:rPr lang="en-US" i="1" dirty="0">
                                  <a:solidFill>
                                    <a:srgbClr val="FF9900"/>
                                  </a:solidFill>
                                  <a:latin typeface="Cambria Math" panose="02040503050406030204" pitchFamily="18" charset="0"/>
                                  <a:ea typeface="Cambria Math" panose="02040503050406030204" pitchFamily="18" charset="0"/>
                                </a:rPr>
                                <m:t>𝜆</m:t>
                              </m:r>
                            </m:num>
                            <m:den>
                              <m:sSub>
                                <m:sSubPr>
                                  <m:ctrlPr>
                                    <a:rPr lang="en-US" i="1" dirty="0">
                                      <a:solidFill>
                                        <a:srgbClr val="FF9900"/>
                                      </a:solidFill>
                                      <a:latin typeface="Cambria Math" panose="02040503050406030204" pitchFamily="18" charset="0"/>
                                      <a:ea typeface="Cambria Math" panose="02040503050406030204" pitchFamily="18" charset="0"/>
                                    </a:rPr>
                                  </m:ctrlPr>
                                </m:sSubPr>
                                <m:e>
                                  <m:r>
                                    <a:rPr lang="en-US" i="1" dirty="0">
                                      <a:solidFill>
                                        <a:srgbClr val="FF9900"/>
                                      </a:solidFill>
                                      <a:latin typeface="Cambria Math" panose="02040503050406030204" pitchFamily="18" charset="0"/>
                                      <a:ea typeface="Cambria Math" panose="02040503050406030204" pitchFamily="18" charset="0"/>
                                    </a:rPr>
                                    <m:t>𝐷</m:t>
                                  </m:r>
                                </m:e>
                                <m:sub>
                                  <m:r>
                                    <a:rPr lang="en-US" i="1" dirty="0">
                                      <a:solidFill>
                                        <a:srgbClr val="FF9900"/>
                                      </a:solidFill>
                                      <a:latin typeface="Cambria Math" panose="02040503050406030204" pitchFamily="18" charset="0"/>
                                      <a:ea typeface="Cambria Math" panose="02040503050406030204" pitchFamily="18" charset="0"/>
                                    </a:rPr>
                                    <m:t>𝐿</m:t>
                                  </m:r>
                                </m:sub>
                              </m:sSub>
                            </m:den>
                          </m:f>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𝑃</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dirty="0">
                                  <a:solidFill>
                                    <a:srgbClr val="FF9900"/>
                                  </a:solidFill>
                                  <a:latin typeface="Cambria Math" panose="02040503050406030204" pitchFamily="18" charset="0"/>
                                  <a:ea typeface="Cambria Math" panose="02040503050406030204" pitchFamily="18" charset="0"/>
                                </a:rPr>
                                <m:t>𝐷</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𝑢</m:t>
                              </m:r>
                            </m:num>
                            <m:den>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den>
                          </m:f>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f>
                            <m:f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dirty="0">
                                  <a:solidFill>
                                    <a:srgbClr val="FF9900"/>
                                  </a:solidFill>
                                  <a:latin typeface="Cambria Math" panose="02040503050406030204" pitchFamily="18" charset="0"/>
                                  <a:ea typeface="Cambria Math" panose="02040503050406030204" pitchFamily="18" charset="0"/>
                                </a:rPr>
                                <m:t>∆</m:t>
                              </m:r>
                              <m:r>
                                <a:rPr lang="en-US" i="1" dirty="0">
                                  <a:solidFill>
                                    <a:srgbClr val="FF9900"/>
                                  </a:solidFill>
                                  <a:latin typeface="Cambria Math" panose="02040503050406030204" pitchFamily="18" charset="0"/>
                                  <a:ea typeface="Cambria Math" panose="02040503050406030204" pitchFamily="18" charset="0"/>
                                </a:rPr>
                                <m:t>𝑛</m:t>
                              </m:r>
                            </m:num>
                            <m:den>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𝑛</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den>
                          </m:f>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r>
                            <a:rPr lang="en-US" b="1" i="1">
                              <a:solidFill>
                                <a:srgbClr val="FF9900"/>
                              </a:solidFill>
                              <a:latin typeface="Cambria Math" panose="02040503050406030204" pitchFamily="18" charset="0"/>
                              <a:ea typeface="Cambria Math" panose="02040503050406030204" pitchFamily="18" charset="0"/>
                            </a:rPr>
                            <m:t>𝝎</m:t>
                          </m:r>
                          <m:sSub>
                            <m:sSubPr>
                              <m:ctrlPr>
                                <a:rPr lang="en-US" b="1" i="1">
                                  <a:solidFill>
                                    <a:srgbClr val="FF9900"/>
                                  </a:solidFill>
                                  <a:latin typeface="Cambria Math" panose="02040503050406030204" pitchFamily="18" charset="0"/>
                                </a:rPr>
                              </m:ctrlPr>
                            </m:sSubPr>
                            <m:e>
                              <m:r>
                                <a:rPr lang="en-US" b="1" i="1">
                                  <a:solidFill>
                                    <a:srgbClr val="FF9900"/>
                                  </a:solidFill>
                                  <a:latin typeface="Cambria Math" panose="02040503050406030204" pitchFamily="18" charset="0"/>
                                </a:rPr>
                                <m:t>𝑻</m:t>
                              </m:r>
                            </m:e>
                            <m:sub>
                              <m:r>
                                <a:rPr lang="en-US" b="1" i="1">
                                  <a:solidFill>
                                    <a:srgbClr val="FF9900"/>
                                  </a:solidFill>
                                  <a:latin typeface="Cambria Math" panose="02040503050406030204" pitchFamily="18" charset="0"/>
                                </a:rPr>
                                <m:t>𝑨</m:t>
                              </m:r>
                            </m:sub>
                          </m:sSub>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𝑓𝑎</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den>
                      </m:f>
                    </m:oMath>
                  </m:oMathPara>
                </a14:m>
                <a:endParaRPr lang="en-US" b="1" dirty="0" smtClean="0"/>
              </a:p>
              <a:p>
                <a:pPr marL="0" indent="0" defTabSz="1303338" eaLnBrk="1" hangingPunct="1">
                  <a:buNone/>
                  <a:tabLst>
                    <a:tab pos="3946525" algn="l"/>
                  </a:tabLst>
                </a:pP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424" t="-1146"/>
                </a:stretch>
              </a:blipFill>
            </p:spPr>
            <p:txBody>
              <a:bodyPr/>
              <a:lstStyle/>
              <a:p>
                <a:r>
                  <a:rPr lang="it-IT">
                    <a:noFill/>
                  </a:rPr>
                  <a:t> </a:t>
                </a:r>
              </a:p>
            </p:txBody>
          </p:sp>
        </mc:Fallback>
      </mc:AlternateContent>
    </p:spTree>
    <p:extLst>
      <p:ext uri="{BB962C8B-B14F-4D97-AF65-F5344CB8AC3E}">
        <p14:creationId xmlns:p14="http://schemas.microsoft.com/office/powerpoint/2010/main" val="1404250325"/>
      </p:ext>
    </p:extLst>
  </p:cSld>
  <p:clrMapOvr>
    <a:masterClrMapping/>
  </p:clrMapOvr>
  <p:transition advTm="4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81</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Example I</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a:xfrm>
                <a:off x="1116013" y="1341438"/>
                <a:ext cx="7704459" cy="4784725"/>
              </a:xfrm>
            </p:spPr>
            <p:txBody>
              <a:bodyPr>
                <a:normAutofit fontScale="85000" lnSpcReduction="20000"/>
              </a:bodyPr>
              <a:lstStyle/>
              <a:p>
                <a:pPr defTabSz="1303338" eaLnBrk="1" hangingPunct="1">
                  <a:tabLst>
                    <a:tab pos="3946525" algn="l"/>
                  </a:tabLst>
                </a:pPr>
                <a14:m>
                  <m:oMath xmlns:m="http://schemas.openxmlformats.org/officeDocument/2006/math">
                    <m:sSub>
                      <m:sSubPr>
                        <m:ctrlPr>
                          <a:rPr lang="en-US"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𝑐𝑚</m:t>
                    </m:r>
                  </m:oMath>
                </a14:m>
                <a:r>
                  <a:rPr lang="en-US" b="1" kern="1200" dirty="0" smtClean="0">
                    <a:ea typeface="Cambria Math" panose="02040503050406030204" pitchFamily="18" charset="0"/>
                    <a:sym typeface="Wingdings" panose="05000000000000000000" pitchFamily="2" charset="2"/>
                  </a:rPr>
                  <a:t> (detector, 512x512 -&gt; </a:t>
                </a:r>
                <a14:m>
                  <m:oMath xmlns:m="http://schemas.openxmlformats.org/officeDocument/2006/math">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𝑃</m:t>
                        </m:r>
                      </m:e>
                      <m: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𝑆</m:t>
                        </m:r>
                      </m:sub>
                    </m:sSub>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20</m:t>
                    </m:r>
                    <m:r>
                      <a:rPr lang="en-US"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𝜇</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𝑚</m:t>
                    </m:r>
                  </m:oMath>
                </a14:m>
                <a:endParaRPr lang="en-US" b="1" kern="1200" dirty="0" smtClean="0">
                  <a:ea typeface="Cambria Math" panose="02040503050406030204" pitchFamily="18" charset="0"/>
                  <a:sym typeface="Wingdings" panose="05000000000000000000" pitchFamily="2" charset="2"/>
                </a:endParaRPr>
              </a:p>
              <a:p>
                <a:pPr defTabSz="1303338" eaLnBrk="1" hangingPunct="1">
                  <a:tabLst>
                    <a:tab pos="3946525" algn="l"/>
                  </a:tabLst>
                </a:pPr>
                <a14:m>
                  <m:oMath xmlns:m="http://schemas.openxmlformats.org/officeDocument/2006/math">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𝑓</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=10</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𝑐𝑚</m:t>
                    </m:r>
                  </m:oMath>
                </a14:m>
                <a:endParaRPr lang="en-US" b="0" kern="1200" dirty="0" smtClean="0">
                  <a:solidFill>
                    <a:srgbClr val="FF9900"/>
                  </a:solidFill>
                  <a:ea typeface="Cambria Math" panose="02040503050406030204" pitchFamily="18" charset="0"/>
                  <a:sym typeface="Wingdings" panose="05000000000000000000" pitchFamily="2" charset="2"/>
                </a:endParaRPr>
              </a:p>
              <a:p>
                <a:pPr defTabSz="1303338" eaLnBrk="1" hangingPunct="1">
                  <a:tabLst>
                    <a:tab pos="3946525" algn="l"/>
                  </a:tabLst>
                </a:pPr>
                <a14:m>
                  <m:oMath xmlns:m="http://schemas.openxmlformats.org/officeDocument/2006/math">
                    <m:r>
                      <a:rPr lang="en-US" i="1" dirty="0">
                        <a:solidFill>
                          <a:srgbClr val="FF9900"/>
                        </a:solidFill>
                        <a:latin typeface="Cambria Math" panose="02040503050406030204" pitchFamily="18" charset="0"/>
                        <a:ea typeface="Cambria Math" panose="02040503050406030204" pitchFamily="18" charset="0"/>
                      </a:rPr>
                      <m:t>𝜆</m:t>
                    </m:r>
                    <m:r>
                      <a:rPr lang="en-US" b="0" i="1" dirty="0" smtClean="0">
                        <a:solidFill>
                          <a:srgbClr val="FF9900"/>
                        </a:solidFill>
                        <a:latin typeface="Cambria Math" panose="02040503050406030204" pitchFamily="18" charset="0"/>
                        <a:ea typeface="Cambria Math" panose="02040503050406030204" pitchFamily="18" charset="0"/>
                      </a:rPr>
                      <m:t>=500</m:t>
                    </m:r>
                    <m:r>
                      <a:rPr lang="en-US" b="0" i="1" dirty="0" smtClean="0">
                        <a:solidFill>
                          <a:srgbClr val="FF9900"/>
                        </a:solidFill>
                        <a:latin typeface="Cambria Math" panose="02040503050406030204" pitchFamily="18" charset="0"/>
                        <a:ea typeface="Cambria Math" panose="02040503050406030204" pitchFamily="18" charset="0"/>
                      </a:rPr>
                      <m:t>𝑛𝑚</m:t>
                    </m:r>
                  </m:oMath>
                </a14:m>
                <a:r>
                  <a:rPr lang="en-US" b="1" dirty="0" smtClean="0"/>
                  <a:t> (blue)</a:t>
                </a:r>
              </a:p>
              <a:p>
                <a:pPr defTabSz="1303338" eaLnBrk="1" hangingPunct="1">
                  <a:tabLst>
                    <a:tab pos="3946525" algn="l"/>
                  </a:tabLst>
                </a:pPr>
                <a14:m>
                  <m:oMath xmlns:m="http://schemas.openxmlformats.org/officeDocument/2006/math">
                    <m:sSub>
                      <m:sSubPr>
                        <m:ctrlP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𝐷</m:t>
                        </m:r>
                      </m:e>
                      <m:sub>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𝐿</m:t>
                        </m:r>
                      </m:sub>
                    </m:sSub>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=30</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𝑚𝑚</m:t>
                    </m:r>
                  </m:oMath>
                </a14:m>
                <a:endParaRPr lang="en-US" b="0" kern="1200" dirty="0" smtClean="0">
                  <a:solidFill>
                    <a:srgbClr val="FF9900"/>
                  </a:solidFill>
                  <a:ea typeface="Cambria Math" panose="02040503050406030204" pitchFamily="18" charset="0"/>
                  <a:sym typeface="Wingdings" panose="05000000000000000000" pitchFamily="2" charset="2"/>
                </a:endParaRPr>
              </a:p>
              <a:p>
                <a:pPr defTabSz="1303338" eaLnBrk="1" hangingPunct="1">
                  <a:tabLst>
                    <a:tab pos="3946525" algn="l"/>
                  </a:tabLst>
                </a:pPr>
                <a14:m>
                  <m:oMath xmlns:m="http://schemas.openxmlformats.org/officeDocument/2006/math">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𝑢</m:t>
                    </m:r>
                    <m:r>
                      <a:rPr lang="en-US"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0.2</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𝑚𝑚</m:t>
                    </m:r>
                  </m:oMath>
                </a14:m>
                <a:endParaRPr lang="en-US" b="1" dirty="0" smtClean="0"/>
              </a:p>
              <a:p>
                <a:pPr defTabSz="1303338" eaLnBrk="1" hangingPunct="1">
                  <a:tabLst>
                    <a:tab pos="3946525" algn="l"/>
                  </a:tabLst>
                </a:pPr>
                <a14:m>
                  <m:oMath xmlns:m="http://schemas.openxmlformats.org/officeDocument/2006/math">
                    <m:f>
                      <m:fPr>
                        <m:ctrlP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i="1" dirty="0">
                            <a:solidFill>
                              <a:srgbClr val="FF9900"/>
                            </a:solidFill>
                            <a:latin typeface="Cambria Math" panose="02040503050406030204" pitchFamily="18" charset="0"/>
                            <a:ea typeface="Cambria Math" panose="02040503050406030204" pitchFamily="18" charset="0"/>
                          </a:rPr>
                          <m:t>∆</m:t>
                        </m:r>
                        <m:r>
                          <a:rPr lang="en-US" i="1" dirty="0">
                            <a:solidFill>
                              <a:srgbClr val="FF9900"/>
                            </a:solidFill>
                            <a:latin typeface="Cambria Math" panose="02040503050406030204" pitchFamily="18" charset="0"/>
                            <a:ea typeface="Cambria Math" panose="02040503050406030204" pitchFamily="18" charset="0"/>
                          </a:rPr>
                          <m:t>𝑛</m:t>
                        </m:r>
                      </m:num>
                      <m:den>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𝑛</m:t>
                        </m:r>
                        <m:r>
                          <a:rPr lang="en-US" i="1">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den>
                    </m:f>
                    <m:r>
                      <a:rPr lang="en-US" b="0" i="1"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=0,0115</m:t>
                    </m:r>
                  </m:oMath>
                </a14:m>
                <a:endParaRPr lang="en-US" b="1" dirty="0" smtClean="0"/>
              </a:p>
              <a:p>
                <a:pPr defTabSz="1303338" eaLnBrk="1" hangingPunct="1">
                  <a:tabLst>
                    <a:tab pos="3946525" algn="l"/>
                  </a:tabLst>
                </a:pPr>
                <a14:m>
                  <m:oMath xmlns:m="http://schemas.openxmlformats.org/officeDocument/2006/math">
                    <m:r>
                      <a:rPr lang="en-US" b="0" i="1">
                        <a:solidFill>
                          <a:srgbClr val="FF9900"/>
                        </a:solidFill>
                        <a:latin typeface="Cambria Math" panose="02040503050406030204" pitchFamily="18" charset="0"/>
                        <a:ea typeface="Cambria Math" panose="02040503050406030204" pitchFamily="18" charset="0"/>
                      </a:rPr>
                      <m:t>𝜔</m:t>
                    </m:r>
                    <m:r>
                      <a:rPr lang="en-US" b="0" i="1" smtClean="0">
                        <a:solidFill>
                          <a:srgbClr val="FF9900"/>
                        </a:solidFill>
                        <a:latin typeface="Cambria Math" panose="02040503050406030204" pitchFamily="18" charset="0"/>
                        <a:ea typeface="Cambria Math" panose="02040503050406030204" pitchFamily="18" charset="0"/>
                      </a:rPr>
                      <m:t>=0,01</m:t>
                    </m:r>
                    <m:r>
                      <a:rPr lang="en-US" b="0" i="1" smtClean="0">
                        <a:solidFill>
                          <a:srgbClr val="FF9900"/>
                        </a:solidFill>
                        <a:latin typeface="Cambria Math" panose="02040503050406030204" pitchFamily="18" charset="0"/>
                        <a:ea typeface="Cambria Math" panose="02040503050406030204" pitchFamily="18" charset="0"/>
                      </a:rPr>
                      <m:t>𝑅𝑃𝑀</m:t>
                    </m:r>
                    <m:r>
                      <a:rPr lang="en-US" b="0" i="1" smtClean="0">
                        <a:solidFill>
                          <a:srgbClr val="FF9900"/>
                        </a:solidFill>
                        <a:latin typeface="Cambria Math" panose="02040503050406030204" pitchFamily="18" charset="0"/>
                        <a:ea typeface="Cambria Math" panose="02040503050406030204" pitchFamily="18" charset="0"/>
                      </a:rPr>
                      <m:t>; </m:t>
                    </m:r>
                    <m:sSub>
                      <m:sSubPr>
                        <m:ctrlPr>
                          <a:rPr lang="en-US" i="1">
                            <a:solidFill>
                              <a:srgbClr val="FF9900"/>
                            </a:solidFill>
                            <a:latin typeface="Cambria Math" panose="02040503050406030204" pitchFamily="18" charset="0"/>
                          </a:rPr>
                        </m:ctrlPr>
                      </m:sSubPr>
                      <m:e>
                        <m:r>
                          <a:rPr lang="en-US" b="0" i="1">
                            <a:solidFill>
                              <a:srgbClr val="FF9900"/>
                            </a:solidFill>
                            <a:latin typeface="Cambria Math" panose="02040503050406030204" pitchFamily="18" charset="0"/>
                          </a:rPr>
                          <m:t>𝑇</m:t>
                        </m:r>
                      </m:e>
                      <m:sub>
                        <m:r>
                          <a:rPr lang="en-US" b="0" i="1">
                            <a:solidFill>
                              <a:srgbClr val="FF9900"/>
                            </a:solidFill>
                            <a:latin typeface="Cambria Math" panose="02040503050406030204" pitchFamily="18" charset="0"/>
                          </a:rPr>
                          <m:t>𝐴</m:t>
                        </m:r>
                      </m:sub>
                    </m:sSub>
                    <m:r>
                      <a:rPr lang="en-US" b="0" i="1" smtClean="0">
                        <a:solidFill>
                          <a:srgbClr val="FF9900"/>
                        </a:solidFill>
                        <a:latin typeface="Cambria Math" panose="02040503050406030204" pitchFamily="18" charset="0"/>
                      </a:rPr>
                      <m:t>=100</m:t>
                    </m:r>
                    <m:r>
                      <a:rPr lang="en-US" b="0" i="1" smtClean="0">
                        <a:solidFill>
                          <a:srgbClr val="FF9900"/>
                        </a:solidFill>
                        <a:latin typeface="Cambria Math" panose="02040503050406030204" pitchFamily="18" charset="0"/>
                      </a:rPr>
                      <m:t>𝑚𝑠</m:t>
                    </m:r>
                  </m:oMath>
                </a14:m>
                <a:endParaRPr lang="en-US" dirty="0" smtClean="0"/>
              </a:p>
              <a:p>
                <a:pPr defTabSz="1303338" eaLnBrk="1" hangingPunct="1">
                  <a:tabLst>
                    <a:tab pos="3946525" algn="l"/>
                  </a:tabLst>
                </a:pPr>
                <a14:m>
                  <m:oMath xmlns:m="http://schemas.openxmlformats.org/officeDocument/2006/math">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𝑎</m:t>
                    </m:r>
                    <m:r>
                      <a:rPr lang="en-US"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≈0</m:t>
                    </m:r>
                  </m:oMath>
                </a14:m>
                <a:endParaRPr lang="en-US" b="1" dirty="0" smtClean="0"/>
              </a:p>
              <a:p>
                <a:pPr marL="0" indent="0" defTabSz="1303338" eaLnBrk="1" hangingPunct="1">
                  <a:buNone/>
                  <a:tabLst>
                    <a:tab pos="3946525" algn="l"/>
                  </a:tabLst>
                </a:pPr>
                <a:endParaRPr lang="en-US" b="1" dirty="0" smtClean="0"/>
              </a:p>
              <a:p>
                <a:pPr marL="0" indent="0" defTabSz="1303338" eaLnBrk="1" hangingPunct="1">
                  <a:buNone/>
                  <a:tabLst>
                    <a:tab pos="3946525" algn="l"/>
                  </a:tabLst>
                </a:pPr>
                <a14:m>
                  <m:oMathPara xmlns:m="http://schemas.openxmlformats.org/officeDocument/2006/math">
                    <m:oMathParaPr>
                      <m:jc m:val="centerGroup"/>
                    </m:oMathParaPr>
                    <m:oMath xmlns:m="http://schemas.openxmlformats.org/officeDocument/2006/math">
                      <m:f>
                        <m:f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1</m:t>
                          </m:r>
                        </m:num>
                        <m:den>
                          <m:sSub>
                            <m:sSub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sSubPr>
                            <m:e>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e>
                            <m:sub>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𝑅</m:t>
                              </m:r>
                            </m:sub>
                          </m:sSub>
                        </m:den>
                      </m:f>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ctrlPr>
                        </m:fPr>
                        <m:num>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10</m:t>
                          </m:r>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𝑚𝑚</m:t>
                          </m:r>
                        </m:num>
                        <m:den>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2.03</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𝜇</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𝑚</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+19.5</m:t>
                          </m:r>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𝜇</m:t>
                          </m:r>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𝑚</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sz="3200" b="0" i="1" kern="1200" smtClean="0">
                              <a:solidFill>
                                <a:srgbClr val="FF3300"/>
                              </a:solidFill>
                              <a:latin typeface="Cambria Math" panose="02040503050406030204" pitchFamily="18" charset="0"/>
                              <a:ea typeface="Cambria Math" panose="02040503050406030204" pitchFamily="18" charset="0"/>
                              <a:sym typeface="Wingdings" panose="05000000000000000000" pitchFamily="2" charset="2"/>
                            </a:rPr>
                            <m:t>60</m:t>
                          </m:r>
                          <m:r>
                            <a:rPr lang="en-US" sz="3200" i="1" kern="1200">
                              <a:solidFill>
                                <a:srgbClr val="FF3300"/>
                              </a:solidFill>
                              <a:latin typeface="Cambria Math" panose="02040503050406030204" pitchFamily="18" charset="0"/>
                              <a:ea typeface="Cambria Math" panose="02040503050406030204" pitchFamily="18" charset="0"/>
                              <a:sym typeface="Wingdings" panose="05000000000000000000" pitchFamily="2" charset="2"/>
                            </a:rPr>
                            <m:t>𝜇</m:t>
                          </m:r>
                          <m:r>
                            <a:rPr lang="en-US" sz="3200" i="1" kern="1200">
                              <a:solidFill>
                                <a:srgbClr val="FF3300"/>
                              </a:solidFill>
                              <a:latin typeface="Cambria Math" panose="02040503050406030204" pitchFamily="18" charset="0"/>
                              <a:ea typeface="Cambria Math" panose="02040503050406030204" pitchFamily="18" charset="0"/>
                              <a:sym typeface="Wingdings" panose="05000000000000000000" pitchFamily="2" charset="2"/>
                            </a:rPr>
                            <m:t>𝑚</m:t>
                          </m:r>
                          <m:r>
                            <a:rPr lang="en-US" sz="3200" b="0" i="1" kern="1200" smtClean="0">
                              <a:solidFill>
                                <a:srgbClr val="FF9900"/>
                              </a:solidFill>
                              <a:latin typeface="Cambria Math" panose="02040503050406030204" pitchFamily="18" charset="0"/>
                              <a:ea typeface="Cambria Math" panose="02040503050406030204" pitchFamily="18" charset="0"/>
                              <a:sym typeface="Wingdings" panose="05000000000000000000" pitchFamily="2" charset="2"/>
                            </a:rPr>
                            <m:t>+</m:t>
                          </m:r>
                          <m:r>
                            <a:rPr lang="en-US" sz="3200" i="1" kern="1200"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345</m:t>
                          </m:r>
                          <m:r>
                            <a:rPr lang="en-US" sz="3200" i="1" kern="1200">
                              <a:solidFill>
                                <a:srgbClr val="FF0000"/>
                              </a:solidFill>
                              <a:latin typeface="Cambria Math" panose="02040503050406030204" pitchFamily="18" charset="0"/>
                              <a:ea typeface="Cambria Math" panose="02040503050406030204" pitchFamily="18" charset="0"/>
                              <a:sym typeface="Wingdings" panose="05000000000000000000" pitchFamily="2" charset="2"/>
                            </a:rPr>
                            <m:t>𝜇</m:t>
                          </m:r>
                          <m:r>
                            <a:rPr lang="en-US" sz="3200" i="1" kern="1200">
                              <a:solidFill>
                                <a:srgbClr val="FF0000"/>
                              </a:solidFill>
                              <a:latin typeface="Cambria Math" panose="02040503050406030204" pitchFamily="18" charset="0"/>
                              <a:ea typeface="Cambria Math" panose="02040503050406030204" pitchFamily="18" charset="0"/>
                              <a:sym typeface="Wingdings" panose="05000000000000000000" pitchFamily="2" charset="2"/>
                            </a:rPr>
                            <m:t>𝑚</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+10</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𝜇</m:t>
                          </m:r>
                          <m:r>
                            <a:rPr lang="en-US" sz="3200" i="1" kern="1200">
                              <a:solidFill>
                                <a:srgbClr val="FF9900"/>
                              </a:solidFill>
                              <a:latin typeface="Cambria Math" panose="02040503050406030204" pitchFamily="18" charset="0"/>
                              <a:ea typeface="Cambria Math" panose="02040503050406030204" pitchFamily="18" charset="0"/>
                              <a:sym typeface="Wingdings" panose="05000000000000000000" pitchFamily="2" charset="2"/>
                            </a:rPr>
                            <m:t>𝑚</m:t>
                          </m:r>
                        </m:den>
                      </m:f>
                    </m:oMath>
                  </m:oMathPara>
                </a14:m>
                <a:endParaRPr lang="en-US" b="1" dirty="0" smtClean="0"/>
              </a:p>
              <a:p>
                <a:pPr marL="0" indent="0" defTabSz="1303338" eaLnBrk="1" hangingPunct="1">
                  <a:buNone/>
                  <a:tabLst>
                    <a:tab pos="3946525" algn="l"/>
                  </a:tabLst>
                </a:pPr>
                <a:endParaRPr lang="en-GB" dirty="0" smtClean="0"/>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xfrm>
                <a:off x="1116013" y="1341438"/>
                <a:ext cx="7704459" cy="4784725"/>
              </a:xfrm>
              <a:blipFill>
                <a:blip r:embed="rId3"/>
                <a:stretch>
                  <a:fillRect l="-1187" t="-2420"/>
                </a:stretch>
              </a:blipFill>
            </p:spPr>
            <p:txBody>
              <a:bodyPr/>
              <a:lstStyle/>
              <a:p>
                <a:r>
                  <a:rPr lang="it-IT">
                    <a:noFill/>
                  </a:rPr>
                  <a:t> </a:t>
                </a:r>
              </a:p>
            </p:txBody>
          </p:sp>
        </mc:Fallback>
      </mc:AlternateContent>
      <p:sp>
        <p:nvSpPr>
          <p:cNvPr id="2" name="TextBox 1"/>
          <p:cNvSpPr txBox="1"/>
          <p:nvPr/>
        </p:nvSpPr>
        <p:spPr>
          <a:xfrm>
            <a:off x="2358168" y="4437112"/>
            <a:ext cx="6785832" cy="584775"/>
          </a:xfrm>
          <a:prstGeom prst="rect">
            <a:avLst/>
          </a:prstGeom>
          <a:noFill/>
        </p:spPr>
        <p:txBody>
          <a:bodyPr wrap="none" rtlCol="0">
            <a:spAutoFit/>
          </a:bodyPr>
          <a:lstStyle/>
          <a:p>
            <a:r>
              <a:rPr lang="it-IT" sz="3200" b="1" dirty="0" smtClean="0">
                <a:solidFill>
                  <a:srgbClr val="00FF00"/>
                </a:solidFill>
              </a:rPr>
              <a:t>Limited by </a:t>
            </a:r>
            <a:r>
              <a:rPr lang="it-IT" sz="3200" b="1" dirty="0" err="1" smtClean="0">
                <a:solidFill>
                  <a:srgbClr val="00FF00"/>
                </a:solidFill>
              </a:rPr>
              <a:t>chromatic</a:t>
            </a:r>
            <a:r>
              <a:rPr lang="it-IT" sz="3200" b="1" dirty="0" smtClean="0">
                <a:solidFill>
                  <a:srgbClr val="00FF00"/>
                </a:solidFill>
              </a:rPr>
              <a:t>/</a:t>
            </a:r>
            <a:r>
              <a:rPr lang="it-IT" sz="3200" b="1" dirty="0" err="1" smtClean="0">
                <a:solidFill>
                  <a:srgbClr val="00FF00"/>
                </a:solidFill>
              </a:rPr>
              <a:t>unfocusing</a:t>
            </a:r>
            <a:r>
              <a:rPr lang="it-IT" sz="3200" b="1" dirty="0" smtClean="0">
                <a:solidFill>
                  <a:srgbClr val="00FF00"/>
                </a:solidFill>
              </a:rPr>
              <a:t>!</a:t>
            </a:r>
            <a:endParaRPr lang="it-IT" sz="1800" b="1" dirty="0">
              <a:solidFill>
                <a:srgbClr val="00FF00"/>
              </a:solidFill>
            </a:endParaRPr>
          </a:p>
        </p:txBody>
      </p:sp>
    </p:spTree>
    <p:extLst>
      <p:ext uri="{BB962C8B-B14F-4D97-AF65-F5344CB8AC3E}">
        <p14:creationId xmlns:p14="http://schemas.microsoft.com/office/powerpoint/2010/main" val="178831322"/>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82</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Telescope – Mechanical Structure</a:t>
            </a:r>
          </a:p>
        </p:txBody>
      </p:sp>
      <p:sp>
        <p:nvSpPr>
          <p:cNvPr id="4099" name="Rectangle 3"/>
          <p:cNvSpPr>
            <a:spLocks noGrp="1" noChangeArrowheads="1"/>
          </p:cNvSpPr>
          <p:nvPr>
            <p:ph type="body" idx="1"/>
          </p:nvPr>
        </p:nvSpPr>
        <p:spPr>
          <a:xfrm>
            <a:off x="1116013" y="1341438"/>
            <a:ext cx="7704459" cy="4784725"/>
          </a:xfrm>
        </p:spPr>
        <p:txBody>
          <a:bodyPr>
            <a:normAutofit lnSpcReduction="10000"/>
          </a:bodyPr>
          <a:lstStyle/>
          <a:p>
            <a:pPr marL="0" indent="0" eaLnBrk="1" hangingPunct="1">
              <a:buNone/>
            </a:pPr>
            <a:r>
              <a:rPr lang="en-US" b="1" dirty="0" smtClean="0"/>
              <a:t>Mechanical structure has to:</a:t>
            </a:r>
          </a:p>
          <a:p>
            <a:pPr marL="514350" indent="-514350" eaLnBrk="1" hangingPunct="1">
              <a:buFont typeface="+mj-lt"/>
              <a:buAutoNum type="arabicPeriod"/>
            </a:pPr>
            <a:r>
              <a:rPr lang="en-US" b="1" dirty="0" smtClean="0"/>
              <a:t>Keep lenses/mirrors/detector in the right position</a:t>
            </a:r>
          </a:p>
          <a:p>
            <a:pPr marL="514350" indent="-514350" eaLnBrk="1" hangingPunct="1">
              <a:buFont typeface="+mj-lt"/>
              <a:buAutoNum type="arabicPeriod"/>
            </a:pPr>
            <a:r>
              <a:rPr lang="en-US" b="1" dirty="0" smtClean="0"/>
              <a:t>Protect optical system against dust</a:t>
            </a:r>
          </a:p>
          <a:p>
            <a:pPr marL="514350" indent="-514350" eaLnBrk="1" hangingPunct="1">
              <a:buFont typeface="+mj-lt"/>
              <a:buAutoNum type="arabicPeriod"/>
            </a:pPr>
            <a:r>
              <a:rPr lang="en-US" b="1" dirty="0" smtClean="0"/>
              <a:t>Protect optical system during vibrations</a:t>
            </a:r>
          </a:p>
          <a:p>
            <a:pPr marL="0" indent="0" eaLnBrk="1" hangingPunct="1">
              <a:buNone/>
            </a:pPr>
            <a:r>
              <a:rPr lang="en-US" b="1" dirty="0" smtClean="0"/>
              <a:t>And MUST:</a:t>
            </a:r>
          </a:p>
          <a:p>
            <a:pPr marL="514350" indent="-514350" eaLnBrk="1" hangingPunct="1">
              <a:buFont typeface="+mj-lt"/>
              <a:buAutoNum type="arabicPeriod"/>
            </a:pPr>
            <a:r>
              <a:rPr lang="en-US" b="1" dirty="0" smtClean="0"/>
              <a:t>Keep focusing within less than 100µm (TBD) after vibration and over all temperature range</a:t>
            </a:r>
          </a:p>
          <a:p>
            <a:pPr marL="514350" indent="-514350" eaLnBrk="1" hangingPunct="1">
              <a:buFont typeface="+mj-lt"/>
              <a:buAutoNum type="arabicPeriod"/>
            </a:pPr>
            <a:r>
              <a:rPr lang="en-US" b="1" dirty="0" smtClean="0"/>
              <a:t>Keep lens/mirror/detector alignment</a:t>
            </a:r>
            <a:endParaRPr lang="en-GB" dirty="0" smtClean="0"/>
          </a:p>
        </p:txBody>
      </p:sp>
    </p:spTree>
    <p:extLst>
      <p:ext uri="{BB962C8B-B14F-4D97-AF65-F5344CB8AC3E}">
        <p14:creationId xmlns:p14="http://schemas.microsoft.com/office/powerpoint/2010/main" val="3099676475"/>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2B3F7228-5D61-4B56-A06C-AAA50FFAEA72}" type="slidenum">
              <a:rPr lang="it-IT" altLang="it-IT" sz="1400">
                <a:solidFill>
                  <a:srgbClr val="080808"/>
                </a:solidFill>
              </a:rPr>
              <a:pPr algn="r"/>
              <a:t>83</a:t>
            </a:fld>
            <a:r>
              <a:rPr lang="it-IT" altLang="it-IT" sz="1400">
                <a:solidFill>
                  <a:srgbClr val="080808"/>
                </a:solidFill>
              </a:rPr>
              <a:t>/19</a:t>
            </a:r>
          </a:p>
        </p:txBody>
      </p:sp>
      <p:sp>
        <p:nvSpPr>
          <p:cNvPr id="5124" name="Rectangle 2"/>
          <p:cNvSpPr>
            <a:spLocks noGrp="1" noChangeArrowheads="1"/>
          </p:cNvSpPr>
          <p:nvPr>
            <p:ph type="title"/>
          </p:nvPr>
        </p:nvSpPr>
        <p:spPr/>
        <p:txBody>
          <a:bodyPr/>
          <a:lstStyle/>
          <a:p>
            <a:pPr eaLnBrk="1" hangingPunct="1"/>
            <a:r>
              <a:rPr lang="en-US" altLang="it-IT" dirty="0" smtClean="0"/>
              <a:t>Telescope – Optical Detector</a:t>
            </a:r>
          </a:p>
        </p:txBody>
      </p:sp>
      <p:sp>
        <p:nvSpPr>
          <p:cNvPr id="4099" name="Rectangle 3"/>
          <p:cNvSpPr>
            <a:spLocks noGrp="1" noChangeArrowheads="1"/>
          </p:cNvSpPr>
          <p:nvPr>
            <p:ph type="body" idx="1"/>
          </p:nvPr>
        </p:nvSpPr>
        <p:spPr>
          <a:xfrm>
            <a:off x="1116013" y="1341438"/>
            <a:ext cx="7704459" cy="4784725"/>
          </a:xfrm>
        </p:spPr>
        <p:txBody>
          <a:bodyPr>
            <a:normAutofit/>
          </a:bodyPr>
          <a:lstStyle/>
          <a:p>
            <a:pPr marL="0" indent="0" eaLnBrk="1" hangingPunct="1">
              <a:buNone/>
            </a:pPr>
            <a:r>
              <a:rPr lang="en-US" b="1" dirty="0" smtClean="0"/>
              <a:t>A space telescope is an optical device made of four major elements:</a:t>
            </a:r>
          </a:p>
          <a:p>
            <a:pPr eaLnBrk="1" hangingPunct="1"/>
            <a:r>
              <a:rPr lang="en-US" b="1" dirty="0" smtClean="0"/>
              <a:t>The </a:t>
            </a:r>
            <a:r>
              <a:rPr lang="en-US" b="1" dirty="0" smtClean="0">
                <a:solidFill>
                  <a:srgbClr val="FF9900"/>
                </a:solidFill>
              </a:rPr>
              <a:t>optical system </a:t>
            </a:r>
            <a:r>
              <a:rPr lang="en-US" b="1" dirty="0" smtClean="0"/>
              <a:t>(made of lenses and mirrors)</a:t>
            </a:r>
          </a:p>
          <a:p>
            <a:pPr eaLnBrk="1" hangingPunct="1"/>
            <a:r>
              <a:rPr lang="en-US" b="1" dirty="0" smtClean="0"/>
              <a:t>A </a:t>
            </a:r>
            <a:r>
              <a:rPr lang="en-US" b="1" dirty="0" smtClean="0">
                <a:solidFill>
                  <a:srgbClr val="FF9900"/>
                </a:solidFill>
              </a:rPr>
              <a:t>mechanical structure</a:t>
            </a:r>
          </a:p>
          <a:p>
            <a:pPr eaLnBrk="1" hangingPunct="1"/>
            <a:r>
              <a:rPr lang="en-US" b="1" dirty="0" smtClean="0"/>
              <a:t>An </a:t>
            </a:r>
            <a:r>
              <a:rPr lang="en-US" b="1" dirty="0" smtClean="0">
                <a:solidFill>
                  <a:srgbClr val="FF9900"/>
                </a:solidFill>
              </a:rPr>
              <a:t>optoelectronic detector </a:t>
            </a:r>
            <a:r>
              <a:rPr lang="en-US" b="1" dirty="0" smtClean="0"/>
              <a:t>(other detectors are ruled out!)</a:t>
            </a:r>
          </a:p>
          <a:p>
            <a:pPr eaLnBrk="1" hangingPunct="1"/>
            <a:r>
              <a:rPr lang="en-US" b="1" dirty="0" smtClean="0"/>
              <a:t>The </a:t>
            </a:r>
            <a:r>
              <a:rPr lang="en-US" b="1" dirty="0" smtClean="0">
                <a:solidFill>
                  <a:srgbClr val="00FF00"/>
                </a:solidFill>
              </a:rPr>
              <a:t>target</a:t>
            </a:r>
            <a:r>
              <a:rPr lang="en-US" b="1" dirty="0" smtClean="0"/>
              <a:t>!</a:t>
            </a:r>
            <a:endParaRPr lang="en-GB" dirty="0" smtClean="0"/>
          </a:p>
        </p:txBody>
      </p:sp>
    </p:spTree>
    <p:extLst>
      <p:ext uri="{BB962C8B-B14F-4D97-AF65-F5344CB8AC3E}">
        <p14:creationId xmlns:p14="http://schemas.microsoft.com/office/powerpoint/2010/main" val="1332446629"/>
      </p:ext>
    </p:extLst>
  </p:cSld>
  <p:clrMapOvr>
    <a:masterClrMapping/>
  </p:clrMapOvr>
  <p:transition advTm="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116013" y="260350"/>
            <a:ext cx="7858125" cy="504825"/>
          </a:xfrm>
        </p:spPr>
        <p:txBody>
          <a:bodyPr/>
          <a:lstStyle/>
          <a:p>
            <a:pPr eaLnBrk="1" hangingPunct="1"/>
            <a:r>
              <a:rPr lang="it-IT" sz="3200" dirty="0" err="1" smtClean="0"/>
              <a:t>Reasons</a:t>
            </a:r>
            <a:r>
              <a:rPr lang="it-IT" sz="3200" dirty="0" smtClean="0"/>
              <a:t> for Space </a:t>
            </a:r>
            <a:r>
              <a:rPr lang="it-IT" sz="3200" dirty="0" err="1" smtClean="0"/>
              <a:t>Telescopes</a:t>
            </a:r>
            <a:endParaRPr lang="en-US" altLang="it-IT" sz="3400" dirty="0" smtClean="0"/>
          </a:p>
        </p:txBody>
      </p:sp>
      <p:sp>
        <p:nvSpPr>
          <p:cNvPr id="3" name="Slide Number Placeholder 2"/>
          <p:cNvSpPr>
            <a:spLocks noGrp="1"/>
          </p:cNvSpPr>
          <p:nvPr>
            <p:ph type="sldNum" sz="quarter" idx="10"/>
          </p:nvPr>
        </p:nvSpPr>
        <p:spPr/>
        <p:txBody>
          <a:bodyPr/>
          <a:lstStyle/>
          <a:p>
            <a:pPr>
              <a:defRPr/>
            </a:pPr>
            <a:fld id="{16FFC454-C227-4500-8CBE-4C7F5237C5A9}" type="slidenum">
              <a:rPr lang="it-IT" altLang="it-IT" smtClean="0"/>
              <a:pPr>
                <a:defRPr/>
              </a:pPr>
              <a:t>9</a:t>
            </a:fld>
            <a:endParaRPr lang="it-IT" altLang="it-IT" dirty="0"/>
          </a:p>
        </p:txBody>
      </p:sp>
      <p:sp>
        <p:nvSpPr>
          <p:cNvPr id="8" name="Rectangle 3"/>
          <p:cNvSpPr txBox="1">
            <a:spLocks noChangeArrowheads="1"/>
          </p:cNvSpPr>
          <p:nvPr/>
        </p:nvSpPr>
        <p:spPr bwMode="auto">
          <a:xfrm>
            <a:off x="1116013" y="1341438"/>
            <a:ext cx="7704459"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Atmosphere refraction and </a:t>
            </a:r>
            <a:r>
              <a:rPr lang="en-US" b="1" kern="0" dirty="0" err="1" smtClean="0"/>
              <a:t>distorsion</a:t>
            </a:r>
            <a:endParaRPr lang="en-GB" kern="0"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41" y="2708920"/>
            <a:ext cx="3522687" cy="3522687"/>
          </a:xfrm>
          <a:prstGeom prst="rect">
            <a:avLst/>
          </a:prstGeom>
        </p:spPr>
      </p:pic>
      <p:grpSp>
        <p:nvGrpSpPr>
          <p:cNvPr id="6" name="Group 5"/>
          <p:cNvGrpSpPr/>
          <p:nvPr/>
        </p:nvGrpSpPr>
        <p:grpSpPr>
          <a:xfrm>
            <a:off x="3923928" y="1988840"/>
            <a:ext cx="4914056" cy="1800200"/>
            <a:chOff x="827584" y="2847974"/>
            <a:chExt cx="5328592" cy="1949178"/>
          </a:xfrm>
        </p:grpSpPr>
        <p:sp>
          <p:nvSpPr>
            <p:cNvPr id="4" name="Rectangle 3"/>
            <p:cNvSpPr/>
            <p:nvPr/>
          </p:nvSpPr>
          <p:spPr>
            <a:xfrm>
              <a:off x="827584" y="2852936"/>
              <a:ext cx="5328592"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61" y="2847974"/>
              <a:ext cx="5272364" cy="1949177"/>
            </a:xfrm>
            <a:prstGeom prst="rect">
              <a:avLst/>
            </a:prstGeom>
          </p:spPr>
        </p:pic>
      </p:grpSp>
      <p:sp>
        <p:nvSpPr>
          <p:cNvPr id="12" name="Rectangle 3"/>
          <p:cNvSpPr txBox="1">
            <a:spLocks noChangeArrowheads="1"/>
          </p:cNvSpPr>
          <p:nvPr/>
        </p:nvSpPr>
        <p:spPr bwMode="auto">
          <a:xfrm>
            <a:off x="4629924" y="4436441"/>
            <a:ext cx="1354659" cy="81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eaLnBrk="1" hangingPunct="1">
              <a:buFontTx/>
              <a:buNone/>
            </a:pPr>
            <a:r>
              <a:rPr lang="en-US" b="1" kern="0" dirty="0" smtClean="0"/>
              <a:t>Moon</a:t>
            </a:r>
            <a:endParaRPr lang="en-GB" kern="0" dirty="0" smtClean="0"/>
          </a:p>
        </p:txBody>
      </p:sp>
    </p:spTree>
    <p:extLst>
      <p:ext uri="{BB962C8B-B14F-4D97-AF65-F5344CB8AC3E}">
        <p14:creationId xmlns:p14="http://schemas.microsoft.com/office/powerpoint/2010/main" val="422742630"/>
      </p:ext>
    </p:extLst>
  </p:cSld>
  <p:clrMapOvr>
    <a:masterClrMapping/>
  </p:clrMapOvr>
  <p:transition advTm="4000"/>
  <p:timing>
    <p:tnLst>
      <p:par>
        <p:cTn id="1" dur="indefinite" restart="never" nodeType="tmRoot"/>
      </p:par>
    </p:tnLst>
  </p:timing>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uttura predefinita">
  <a:themeElements>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12952</TotalTime>
  <Words>1557</Words>
  <Application>Microsoft Office PowerPoint</Application>
  <PresentationFormat>On-screen Show (4:3)</PresentationFormat>
  <Paragraphs>535</Paragraphs>
  <Slides>83</Slides>
  <Notes>76</Notes>
  <HiddenSlides>1</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83</vt:i4>
      </vt:variant>
      <vt:variant>
        <vt:lpstr>Custom Shows</vt:lpstr>
      </vt:variant>
      <vt:variant>
        <vt:i4>1</vt:i4>
      </vt:variant>
    </vt:vector>
  </HeadingPairs>
  <TitlesOfParts>
    <vt:vector size="92" baseType="lpstr">
      <vt:lpstr>Arial</vt:lpstr>
      <vt:lpstr>Arial Black</vt:lpstr>
      <vt:lpstr>Arial Narrow</vt:lpstr>
      <vt:lpstr>Cambria Math</vt:lpstr>
      <vt:lpstr>Times New Roman</vt:lpstr>
      <vt:lpstr>Wingdings</vt:lpstr>
      <vt:lpstr>1_Struttura predefinita</vt:lpstr>
      <vt:lpstr>2_Struttura predefinita</vt:lpstr>
      <vt:lpstr>Design optimization of CubeSat telescopes and imagers for Earth and space observation </vt:lpstr>
      <vt:lpstr>PowerPoint Presentation</vt:lpstr>
      <vt:lpstr>What is a Telescope ?</vt:lpstr>
      <vt:lpstr>Zeiss-Gautier Ground Telescope</vt:lpstr>
      <vt:lpstr>Space Telescope</vt:lpstr>
      <vt:lpstr>Reasons for Space Telescopes</vt:lpstr>
      <vt:lpstr>Reasons for Space Telescopes</vt:lpstr>
      <vt:lpstr>Reasons for Space Telescopes</vt:lpstr>
      <vt:lpstr>Reasons for Space Telescopes</vt:lpstr>
      <vt:lpstr>AraMiS Missions – AIM1 (telescope)</vt:lpstr>
      <vt:lpstr>AraMiS Missions – AIM1 (telescope)</vt:lpstr>
      <vt:lpstr>Field of View</vt:lpstr>
      <vt:lpstr>Field of View</vt:lpstr>
      <vt:lpstr>Zenith and Nadir</vt:lpstr>
      <vt:lpstr>Zenith and Nadir</vt:lpstr>
      <vt:lpstr>Zenith and Nadir</vt:lpstr>
      <vt:lpstr>Ground Footprint</vt:lpstr>
      <vt:lpstr>Ground Footprint</vt:lpstr>
      <vt:lpstr>Ground Footprint</vt:lpstr>
      <vt:lpstr>Telescope – Optical System</vt:lpstr>
      <vt:lpstr>Refracting - Lens Principle</vt:lpstr>
      <vt:lpstr>Lens Principle – Positive Lens</vt:lpstr>
      <vt:lpstr>Lens Principle</vt:lpstr>
      <vt:lpstr>Lens Principle - Negative Lense</vt:lpstr>
      <vt:lpstr>Lens Principle</vt:lpstr>
      <vt:lpstr>Focal Length</vt:lpstr>
      <vt:lpstr>Focal Length</vt:lpstr>
      <vt:lpstr>Lens operation – close distance</vt:lpstr>
      <vt:lpstr>Lens operation – variable distance</vt:lpstr>
      <vt:lpstr>Lens operation – infinite distance</vt:lpstr>
      <vt:lpstr>Lens operation – infinite distance</vt:lpstr>
      <vt:lpstr>Lens operation – infinite distance</vt:lpstr>
      <vt:lpstr>Earth (Moon) images</vt:lpstr>
      <vt:lpstr>Sky images</vt:lpstr>
      <vt:lpstr>Refracting Telescope for eye</vt:lpstr>
      <vt:lpstr>Refracting Telescope for space</vt:lpstr>
      <vt:lpstr>Reflecting – Mirror Principle</vt:lpstr>
      <vt:lpstr>Reflecting – Mirror Principle</vt:lpstr>
      <vt:lpstr>Focal Length</vt:lpstr>
      <vt:lpstr>Mirror operation – variable distance</vt:lpstr>
      <vt:lpstr>Optical Configurations</vt:lpstr>
      <vt:lpstr>Optical Configurations</vt:lpstr>
      <vt:lpstr>Optical Configurations</vt:lpstr>
      <vt:lpstr>Optical Configurations</vt:lpstr>
      <vt:lpstr>Optical Configurations</vt:lpstr>
      <vt:lpstr>Optical Configurations</vt:lpstr>
      <vt:lpstr>Angular Resolution</vt:lpstr>
      <vt:lpstr>Angular Resolution</vt:lpstr>
      <vt:lpstr>Ground Resolution</vt:lpstr>
      <vt:lpstr>Ground Resolution</vt:lpstr>
      <vt:lpstr>Two Resolutions ?</vt:lpstr>
      <vt:lpstr>Resolution</vt:lpstr>
      <vt:lpstr>Relative Resolution</vt:lpstr>
      <vt:lpstr>Optical image size</vt:lpstr>
      <vt:lpstr>Elements Affecting Resolution</vt:lpstr>
      <vt:lpstr>Lens/mirror Diameter</vt:lpstr>
      <vt:lpstr>Diffraction</vt:lpstr>
      <vt:lpstr>Resolution due to Diffraction</vt:lpstr>
      <vt:lpstr>Diffraction</vt:lpstr>
      <vt:lpstr>Small pinholes</vt:lpstr>
      <vt:lpstr>Detector Resolution</vt:lpstr>
      <vt:lpstr>Detector Resolution</vt:lpstr>
      <vt:lpstr>Detector Resolution</vt:lpstr>
      <vt:lpstr>Detector Resolution</vt:lpstr>
      <vt:lpstr>Focusing</vt:lpstr>
      <vt:lpstr>Focusing</vt:lpstr>
      <vt:lpstr>Focusing</vt:lpstr>
      <vt:lpstr>Focusing</vt:lpstr>
      <vt:lpstr>Wavelength</vt:lpstr>
      <vt:lpstr>Cromatic Aberration</vt:lpstr>
      <vt:lpstr>Cromatic Aberration</vt:lpstr>
      <vt:lpstr>Spin</vt:lpstr>
      <vt:lpstr>Aberrations</vt:lpstr>
      <vt:lpstr>Spherical Aberration in lenses</vt:lpstr>
      <vt:lpstr>Spherical Aberration in mirrors</vt:lpstr>
      <vt:lpstr>Spherical Aberrations</vt:lpstr>
      <vt:lpstr>Astigmatism</vt:lpstr>
      <vt:lpstr>Distorsion</vt:lpstr>
      <vt:lpstr>Elements Affecting Resolution</vt:lpstr>
      <vt:lpstr>Relative Resolution &amp; Image Size</vt:lpstr>
      <vt:lpstr>Example I</vt:lpstr>
      <vt:lpstr>Telescope – Mechanical Structure</vt:lpstr>
      <vt:lpstr>Telescope – Optical Detector</vt:lpstr>
      <vt:lpstr>AMMA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Modular Architecture For Satellites</dc:title>
  <dc:creator>stx</dc:creator>
  <cp:lastModifiedBy>REYNERI  LEONARDO</cp:lastModifiedBy>
  <cp:revision>337</cp:revision>
  <dcterms:created xsi:type="dcterms:W3CDTF">2007-09-17T15:53:06Z</dcterms:created>
  <dcterms:modified xsi:type="dcterms:W3CDTF">2019-11-20T15:04:23Z</dcterms:modified>
</cp:coreProperties>
</file>