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sldIdLst>
    <p:sldId id="256" r:id="rId2"/>
    <p:sldId id="346" r:id="rId3"/>
    <p:sldId id="365" r:id="rId4"/>
    <p:sldId id="331" r:id="rId5"/>
    <p:sldId id="344" r:id="rId6"/>
    <p:sldId id="336" r:id="rId7"/>
    <p:sldId id="349" r:id="rId8"/>
    <p:sldId id="345" r:id="rId9"/>
    <p:sldId id="383" r:id="rId10"/>
    <p:sldId id="364" r:id="rId11"/>
    <p:sldId id="381" r:id="rId12"/>
    <p:sldId id="360" r:id="rId13"/>
    <p:sldId id="379" r:id="rId14"/>
    <p:sldId id="334" r:id="rId15"/>
    <p:sldId id="359" r:id="rId16"/>
    <p:sldId id="332" r:id="rId17"/>
    <p:sldId id="366" r:id="rId18"/>
    <p:sldId id="340" r:id="rId19"/>
    <p:sldId id="380" r:id="rId20"/>
    <p:sldId id="341" r:id="rId21"/>
    <p:sldId id="339" r:id="rId22"/>
    <p:sldId id="333" r:id="rId23"/>
    <p:sldId id="354" r:id="rId24"/>
    <p:sldId id="347" r:id="rId25"/>
    <p:sldId id="350" r:id="rId26"/>
    <p:sldId id="353" r:id="rId27"/>
    <p:sldId id="352" r:id="rId28"/>
    <p:sldId id="367" r:id="rId29"/>
    <p:sldId id="351" r:id="rId30"/>
    <p:sldId id="355" r:id="rId31"/>
    <p:sldId id="335" r:id="rId32"/>
    <p:sldId id="368" r:id="rId33"/>
    <p:sldId id="369" r:id="rId34"/>
    <p:sldId id="370" r:id="rId35"/>
    <p:sldId id="372" r:id="rId36"/>
    <p:sldId id="371" r:id="rId37"/>
    <p:sldId id="374" r:id="rId38"/>
    <p:sldId id="375" r:id="rId39"/>
    <p:sldId id="376" r:id="rId40"/>
    <p:sldId id="378" r:id="rId41"/>
    <p:sldId id="377" r:id="rId42"/>
    <p:sldId id="357" r:id="rId43"/>
    <p:sldId id="363" r:id="rId44"/>
    <p:sldId id="362" r:id="rId45"/>
    <p:sldId id="361" r:id="rId46"/>
    <p:sldId id="348" r:id="rId47"/>
    <p:sldId id="329" r:id="rId48"/>
    <p:sldId id="330" r:id="rId4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89F0C52-AF7A-45CF-8278-2A4A43BAF27A}">
          <p14:sldIdLst>
            <p14:sldId id="256"/>
          </p14:sldIdLst>
        </p14:section>
        <p14:section name="Sun Facts" id="{1C36B20A-A746-4C37-B895-9A35B920D10A}">
          <p14:sldIdLst>
            <p14:sldId id="346"/>
            <p14:sldId id="365"/>
            <p14:sldId id="331"/>
            <p14:sldId id="344"/>
            <p14:sldId id="336"/>
            <p14:sldId id="349"/>
            <p14:sldId id="345"/>
            <p14:sldId id="383"/>
            <p14:sldId id="364"/>
            <p14:sldId id="381"/>
            <p14:sldId id="360"/>
            <p14:sldId id="379"/>
            <p14:sldId id="334"/>
            <p14:sldId id="359"/>
          </p14:sldIdLst>
        </p14:section>
        <p14:section name="Radiazioni Ionizzanti" id="{81080935-5433-429E-9F48-91236E592FA4}">
          <p14:sldIdLst>
            <p14:sldId id="332"/>
            <p14:sldId id="366"/>
            <p14:sldId id="340"/>
            <p14:sldId id="380"/>
            <p14:sldId id="341"/>
            <p14:sldId id="339"/>
            <p14:sldId id="333"/>
            <p14:sldId id="354"/>
            <p14:sldId id="347"/>
            <p14:sldId id="350"/>
            <p14:sldId id="353"/>
            <p14:sldId id="352"/>
            <p14:sldId id="367"/>
            <p14:sldId id="351"/>
            <p14:sldId id="355"/>
            <p14:sldId id="335"/>
            <p14:sldId id="368"/>
            <p14:sldId id="369"/>
            <p14:sldId id="370"/>
            <p14:sldId id="372"/>
            <p14:sldId id="371"/>
            <p14:sldId id="374"/>
            <p14:sldId id="375"/>
            <p14:sldId id="376"/>
            <p14:sldId id="378"/>
            <p14:sldId id="377"/>
            <p14:sldId id="357"/>
            <p14:sldId id="363"/>
            <p14:sldId id="362"/>
            <p14:sldId id="361"/>
            <p14:sldId id="348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FF"/>
    <a:srgbClr val="FF99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818B66-B02D-41B4-90BE-A6A9607A2EAF}" type="datetimeFigureOut">
              <a:rPr lang="it-IT"/>
              <a:pPr>
                <a:defRPr/>
              </a:pPr>
              <a:t>04/02/2019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A274DD-77D4-4E91-984B-E33B4E257FA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2B6F99C-0F8D-4EEF-BF40-12A0E1654763}" type="slidenum">
              <a:rPr lang="en-US" altLang="it-IT" smtClean="0"/>
              <a:pPr/>
              <a:t>43</a:t>
            </a:fld>
            <a:endParaRPr lang="en-US" altLang="it-IT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498D9E2-6115-4FB0-8809-1040518D02E9}" type="slidenum">
              <a:rPr lang="en-US" altLang="it-IT" smtClean="0"/>
              <a:pPr/>
              <a:t>44</a:t>
            </a:fld>
            <a:endParaRPr lang="en-US" altLang="it-IT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329138E-125A-40B5-BF58-F89E8D1966AE}" type="slidenum">
              <a:rPr lang="en-US" altLang="it-IT" smtClean="0"/>
              <a:pPr/>
              <a:t>45</a:t>
            </a:fld>
            <a:endParaRPr lang="en-US" alt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it-IT" altLang="it-IT" noProof="0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it-IT" altLang="it-IT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F36CA-D9D9-4053-B5E7-7079B05FAA2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851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C5114-FB97-460B-B9D3-4EFDB89524C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614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29368-D580-4DE8-B4E3-BBF61D10877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311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2F235-7EA6-440A-9C0D-8E04D787DCF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897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8C79F-4E5D-40B4-8B67-0F713CF2B7BF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223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5A601-8802-4B2E-8D46-C3FAB7622BCE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116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50DD-F896-44A5-8800-D5B11345F0D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056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9F1D6-4032-4185-90DA-9CF18719DC2D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804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C0C1D-363A-41FF-8A10-A5ACEF6FF66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133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E63B7-50D7-4BC2-A039-D71B69E73187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832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8E0CE-60E5-4C6A-BE16-C27281BC808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495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text styles</a:t>
            </a:r>
          </a:p>
          <a:p>
            <a:pPr lvl="1"/>
            <a:r>
              <a:rPr lang="it-IT" altLang="it-IT" smtClean="0"/>
              <a:t>Second level</a:t>
            </a:r>
          </a:p>
          <a:p>
            <a:pPr lvl="2"/>
            <a:r>
              <a:rPr lang="it-IT" altLang="it-IT" smtClean="0"/>
              <a:t>Third level</a:t>
            </a:r>
          </a:p>
          <a:p>
            <a:pPr lvl="3"/>
            <a:r>
              <a:rPr lang="it-IT" altLang="it-IT" smtClean="0"/>
              <a:t>Fourth level</a:t>
            </a:r>
          </a:p>
          <a:p>
            <a:pPr lvl="4"/>
            <a:r>
              <a:rPr lang="it-IT" altLang="it-IT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51C394-00C7-431F-8ECD-6E1111A2121A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5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Uranio-23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.wikipedia.org/wiki/Bario" TargetMode="External"/><Relationship Id="rId4" Type="http://schemas.openxmlformats.org/officeDocument/2006/relationships/hyperlink" Target="https://it.wikipedia.org/wiki/Kripto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Il%20sole%20astronomia%20-%20vento%20solare.mp4" TargetMode="External"/><Relationship Id="rId2" Type="http://schemas.openxmlformats.org/officeDocument/2006/relationships/hyperlink" Target="Il%20sole%20astronomia%20-%20protuberanze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Il%20sole%20astronomia%20-%20campi%20magnetici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NASA%20-%20Effetti%20radiazioni%20corpo%20umano.mp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Il%20sole%20astronomia%20-%20intro.mp4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Van%20Allen%20Radiation%20Belt.mp4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lreyneri\Desktop\_trasferimenti\_ZeroRobotics\2014\Eventi\Inaugurazione\Vita%20sulla%20ISS%20-%202%20-%20in%20giro%20per%20la%20ISS.avi" TargetMode="External"/><Relationship Id="rId7" Type="http://schemas.openxmlformats.org/officeDocument/2006/relationships/hyperlink" Target="file:///C:\Users\lreyneri\Desktop\_trasferimenti\_ZeroRobotics\2014\Eventi\Inaugurazione\Vita%20sulla%20ISS%20-%2011%20-%20ritorno.avi" TargetMode="External"/><Relationship Id="rId2" Type="http://schemas.openxmlformats.org/officeDocument/2006/relationships/hyperlink" Target="file:///C:\Users\lreyneri\Desktop\_trasferimenti\_ZeroRobotics\2014\Eventi\Inaugurazione\Vita%20sulla%20ISS%20-%203%20-%20esercizio%20fisico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lreyneri\Desktop\_trasferimenti\_ZeroRobotics\2014\Eventi\Inaugurazione\Vita%20sulla%20ISS%20-%209%20-%20spheres%20ed%20esperimenti.avi" TargetMode="External"/><Relationship Id="rId5" Type="http://schemas.openxmlformats.org/officeDocument/2006/relationships/hyperlink" Target="file:///C:\Users\lreyneri\Desktop\_trasferimenti\_ZeroRobotics\2014\Eventi\Inaugurazione\Vita%20sulla%20ISS%20-%207%20-%20giochi%20e%20lavoro.avi" TargetMode="External"/><Relationship Id="rId4" Type="http://schemas.openxmlformats.org/officeDocument/2006/relationships/hyperlink" Target="file:///C:\Users\lreyneri\Desktop\_trasferimenti\_ZeroRobotics\2014\Eventi\Inaugurazione\Vita%20sulla%20ISS%20-%204%20-%20assenza%20gravita.avi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lreyneri\Desktop\_trasferimenti\_ZeroRobotics\2014\Eventi\Inaugurazione\Filmato%20mozzafiato%20della%20terra%20vista%20dallo%20spazio%20-%20ISS%20NASA%2028%20&amp;%2029.mp4" TargetMode="External"/><Relationship Id="rId2" Type="http://schemas.openxmlformats.org/officeDocument/2006/relationships/hyperlink" Target="file:///C:\Users\lreyneri\Desktop\_trasferimenti\_ZeroRobotics\2014\Eventi\Inaugurazione\Vita%20sulla%20ISS%20-%205%20-%20vista%20notturna.av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47863"/>
            <a:ext cx="7772400" cy="7842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t-IT" sz="6000" dirty="0" smtClean="0">
                <a:latin typeface="Calibri" panose="020F0502020204030204" pitchFamily="34" charset="0"/>
              </a:rPr>
              <a:t>La </a:t>
            </a:r>
            <a:r>
              <a:rPr lang="en-US" altLang="it-IT" sz="6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luce</a:t>
            </a:r>
            <a:r>
              <a:rPr lang="en-US" altLang="it-IT" sz="6000" dirty="0" smtClean="0">
                <a:latin typeface="Calibri" panose="020F0502020204030204" pitchFamily="34" charset="0"/>
              </a:rPr>
              <a:t> </a:t>
            </a:r>
            <a:r>
              <a:rPr lang="en-US" altLang="it-IT" sz="6000" dirty="0" err="1" smtClean="0">
                <a:latin typeface="Calibri" panose="020F0502020204030204" pitchFamily="34" charset="0"/>
              </a:rPr>
              <a:t>oltre</a:t>
            </a:r>
            <a:r>
              <a:rPr lang="en-US" altLang="it-IT" sz="6000" dirty="0" smtClean="0">
                <a:latin typeface="Calibri" panose="020F0502020204030204" pitchFamily="34" charset="0"/>
              </a:rPr>
              <a:t> la </a:t>
            </a:r>
            <a:r>
              <a:rPr lang="en-US" altLang="it-IT" sz="60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luce</a:t>
            </a:r>
            <a:endParaRPr lang="it-IT" altLang="it-IT" sz="60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867025"/>
            <a:ext cx="7669213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it-IT" sz="4000" dirty="0" err="1" smtClean="0">
                <a:latin typeface="Calibri" panose="020F0502020204030204" pitchFamily="34" charset="0"/>
              </a:rPr>
              <a:t>ovvero</a:t>
            </a:r>
            <a:r>
              <a:rPr lang="en-US" altLang="it-IT" sz="4000" dirty="0" smtClean="0"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4000" dirty="0" smtClean="0"/>
              <a:t>Tutto quello che dal Sole investe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4000" dirty="0" smtClean="0"/>
              <a:t>un Satellite nello spazio… </a:t>
            </a:r>
            <a:endParaRPr lang="en-US" altLang="it-IT" sz="40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it-IT" sz="4000" dirty="0" smtClean="0">
                <a:latin typeface="Calibri" panose="020F0502020204030204" pitchFamily="34" charset="0"/>
              </a:rPr>
              <a:t>… e la Terra</a:t>
            </a:r>
            <a:endParaRPr lang="it-IT" altLang="it-IT" sz="4000" dirty="0" smtClean="0">
              <a:latin typeface="Calibri" panose="020F0502020204030204" pitchFamily="34" charset="0"/>
            </a:endParaRPr>
          </a:p>
        </p:txBody>
      </p:sp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188913"/>
            <a:ext cx="1376363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341313" y="5516563"/>
            <a:ext cx="846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120000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buFont typeface="Tahoma" panose="020B0604030504040204" pitchFamily="34" charset="0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120000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buFont typeface="Tahoma" panose="020B0604030504040204" pitchFamily="34" charset="0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it-IT" sz="2800" dirty="0" smtClean="0">
                <a:latin typeface="Calibri" panose="020F0502020204030204" pitchFamily="34" charset="0"/>
              </a:rPr>
              <a:t>Leonardo Reyneri, Dip. </a:t>
            </a:r>
            <a:r>
              <a:rPr lang="en-US" altLang="it-IT" sz="2800" dirty="0" err="1" smtClean="0">
                <a:latin typeface="Calibri" panose="020F0502020204030204" pitchFamily="34" charset="0"/>
              </a:rPr>
              <a:t>Elettronica</a:t>
            </a:r>
            <a:r>
              <a:rPr lang="en-US" altLang="it-IT" sz="2800" dirty="0" smtClean="0">
                <a:latin typeface="Calibri" panose="020F0502020204030204" pitchFamily="34" charset="0"/>
              </a:rPr>
              <a:t> - </a:t>
            </a:r>
            <a:r>
              <a:rPr lang="en-US" altLang="it-IT" sz="2800" dirty="0" err="1" smtClean="0">
                <a:latin typeface="Calibri" panose="020F0502020204030204" pitchFamily="34" charset="0"/>
              </a:rPr>
              <a:t>Politecnico</a:t>
            </a:r>
            <a:r>
              <a:rPr lang="en-US" altLang="it-IT" sz="2800" dirty="0" smtClean="0">
                <a:latin typeface="Calibri" panose="020F0502020204030204" pitchFamily="34" charset="0"/>
              </a:rPr>
              <a:t> di Torino</a:t>
            </a:r>
            <a:endParaRPr lang="it-IT" altLang="it-IT" sz="2800" dirty="0" smtClean="0">
              <a:latin typeface="Calibri" panose="020F0502020204030204" pitchFamily="34" charset="0"/>
            </a:endParaRPr>
          </a:p>
        </p:txBody>
      </p:sp>
      <p:sp>
        <p:nvSpPr>
          <p:cNvPr id="4102" name="Rectangle 31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4103" name="Rectangle 32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4104" name="Rectangle 34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4105" name="Rectangle 56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Legge </a:t>
            </a:r>
            <a:r>
              <a:rPr lang="it-IT" dirty="0"/>
              <a:t>di Stefan </a:t>
            </a:r>
            <a:r>
              <a:rPr lang="it-IT" dirty="0" err="1" smtClean="0"/>
              <a:t>Boltzmann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767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Sapendo che:</a:t>
            </a:r>
          </a:p>
          <a:p>
            <a:pPr eaLnBrk="1" hangingPunct="1">
              <a:defRPr/>
            </a:pPr>
            <a:r>
              <a:rPr lang="it-IT" dirty="0" smtClean="0"/>
              <a:t>T = 6000</a:t>
            </a:r>
            <a:r>
              <a:rPr lang="it-IT" baseline="30000" dirty="0" smtClean="0"/>
              <a:t>o</a:t>
            </a:r>
            <a:r>
              <a:rPr lang="it-IT" dirty="0" smtClean="0"/>
              <a:t>C</a:t>
            </a:r>
          </a:p>
          <a:p>
            <a:pPr eaLnBrk="1" hangingPunct="1">
              <a:defRPr/>
            </a:pPr>
            <a:r>
              <a:rPr lang="it-IT" dirty="0" smtClean="0"/>
              <a:t>raggio = 1.391.000 km</a:t>
            </a:r>
          </a:p>
          <a:p>
            <a:pPr eaLnBrk="1" hangingPunct="1">
              <a:defRPr/>
            </a:pPr>
            <a:r>
              <a:rPr lang="it-IT" dirty="0" smtClean="0"/>
              <a:t>P = 5,5 x 10</a:t>
            </a:r>
            <a:r>
              <a:rPr lang="it-IT" baseline="30000" dirty="0" smtClean="0"/>
              <a:t>26</a:t>
            </a:r>
            <a:r>
              <a:rPr lang="it-IT" dirty="0" smtClean="0"/>
              <a:t> W !!! (dieci miliardi di miliardi di mega-centrali elettriche…)</a:t>
            </a:r>
          </a:p>
          <a:p>
            <a:pPr eaLnBrk="1" hangingPunct="1">
              <a:defRPr/>
            </a:pPr>
            <a:endParaRPr lang="it-IT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Legge </a:t>
            </a:r>
            <a:r>
              <a:rPr lang="it-IT" dirty="0"/>
              <a:t>di Stefan </a:t>
            </a:r>
            <a:r>
              <a:rPr lang="it-IT" dirty="0" err="1" smtClean="0"/>
              <a:t>Boltzmann</a:t>
            </a:r>
            <a:endParaRPr lang="it-IT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05000"/>
            <a:ext cx="8229600" cy="4476750"/>
          </a:xfrm>
          <a:blipFill>
            <a:blip r:embed="rId2"/>
            <a:stretch>
              <a:fillRect l="-2593" t="-4496"/>
            </a:stretch>
          </a:blipFill>
        </p:spPr>
        <p:txBody>
          <a:bodyPr/>
          <a:lstStyle/>
          <a:p>
            <a:pPr>
              <a:defRPr/>
            </a:pPr>
            <a:r>
              <a:rPr lang="it-IT" dirty="0">
                <a:noFill/>
              </a:rPr>
              <a:t> </a:t>
            </a:r>
          </a:p>
        </p:txBody>
      </p:sp>
      <p:pic>
        <p:nvPicPr>
          <p:cNvPr id="14340" name="Picture 2" descr="https://upload.wikimedia.org/wikipedia/commons/thumb/c/c2/Solar_sys.jpg/295px-Solar_s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8" b="14597"/>
          <a:stretch>
            <a:fillRect/>
          </a:stretch>
        </p:blipFill>
        <p:spPr bwMode="auto">
          <a:xfrm>
            <a:off x="457200" y="3978275"/>
            <a:ext cx="62833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4211638" y="5549900"/>
            <a:ext cx="1614487" cy="112713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1738313" y="6027738"/>
            <a:ext cx="566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000">
                <a:solidFill>
                  <a:srgbClr val="FFCC00"/>
                </a:solidFill>
              </a:rPr>
              <a:t>1 UA = 150.000.000 km</a:t>
            </a:r>
            <a:endParaRPr lang="it-IT" altLang="it-IT" sz="1200">
              <a:solidFill>
                <a:srgbClr val="FFCC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502275" y="5213350"/>
            <a:ext cx="647700" cy="673100"/>
          </a:xfrm>
          <a:prstGeom prst="ellips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Air Mass (AM)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Prima di entrare nell’atmosfera la quantità d’aria trapassata è nulla; si dice "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AM0</a:t>
            </a:r>
            <a:r>
              <a:rPr lang="it-IT" dirty="0" smtClean="0"/>
              <a:t>"</a:t>
            </a:r>
          </a:p>
          <a:p>
            <a:pPr>
              <a:defRPr/>
            </a:pPr>
            <a:r>
              <a:rPr lang="it-IT" dirty="0" smtClean="0"/>
              <a:t>La potenza che "colpisce" un satellite (AM0) </a:t>
            </a:r>
            <a:r>
              <a:rPr lang="it-IT" dirty="0" err="1" smtClean="0"/>
              <a:t>e’</a:t>
            </a:r>
            <a:r>
              <a:rPr lang="it-IT" dirty="0" smtClean="0"/>
              <a:t> quindi 1.376 W/m</a:t>
            </a:r>
            <a:r>
              <a:rPr lang="it-IT" baseline="30000" dirty="0" smtClean="0"/>
              <a:t>2</a:t>
            </a:r>
            <a:endParaRPr lang="it-IT" dirty="0" smtClean="0"/>
          </a:p>
          <a:p>
            <a:pPr>
              <a:defRPr/>
            </a:pPr>
            <a:r>
              <a:rPr lang="it-IT" dirty="0" smtClean="0"/>
              <a:t>Dopo aver passato tanta aria quanta </a:t>
            </a:r>
            <a:r>
              <a:rPr lang="it-IT" dirty="0" err="1" smtClean="0"/>
              <a:t>e’</a:t>
            </a:r>
            <a:r>
              <a:rPr lang="it-IT" dirty="0" smtClean="0"/>
              <a:t> lo spessore dell’atmosfera si dice "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AM1</a:t>
            </a:r>
            <a:r>
              <a:rPr lang="it-IT" dirty="0" smtClean="0"/>
              <a:t>"</a:t>
            </a:r>
          </a:p>
          <a:p>
            <a:pPr>
              <a:defRPr/>
            </a:pPr>
            <a:r>
              <a:rPr lang="it-IT" dirty="0" smtClean="0"/>
              <a:t>La potenza che arriva sulla superficie terrestre (AM1) </a:t>
            </a:r>
            <a:r>
              <a:rPr lang="it-IT" dirty="0" err="1" smtClean="0"/>
              <a:t>e’</a:t>
            </a:r>
            <a:r>
              <a:rPr lang="it-IT" dirty="0" smtClean="0"/>
              <a:t> di soli 1.000 W/m</a:t>
            </a:r>
            <a:r>
              <a:rPr lang="it-IT" baseline="30000" dirty="0" smtClean="0"/>
              <a:t>2</a:t>
            </a:r>
            <a:r>
              <a:rPr lang="it-IT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Air Mass (AM)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Nel tardo pomeriggio (sole quasi all’orizzonte), la quantità di aria attraversata dalla luce solare è maggiore (circa 50% in più). Si dice "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AM1.5</a:t>
            </a:r>
            <a:r>
              <a:rPr lang="it-IT" dirty="0" smtClean="0"/>
              <a:t>"</a:t>
            </a:r>
          </a:p>
          <a:p>
            <a:pPr>
              <a:defRPr/>
            </a:pPr>
            <a:r>
              <a:rPr lang="it-IT" dirty="0" smtClean="0"/>
              <a:t>La potenza che arriva sulla superficie terrestre (</a:t>
            </a:r>
            <a:r>
              <a:rPr lang="it-IT" dirty="0" smtClean="0"/>
              <a:t>AM1.5) </a:t>
            </a:r>
            <a:r>
              <a:rPr lang="it-IT" dirty="0" err="1" smtClean="0"/>
              <a:t>e’</a:t>
            </a:r>
            <a:r>
              <a:rPr lang="it-IT" dirty="0" smtClean="0"/>
              <a:t> </a:t>
            </a:r>
            <a:r>
              <a:rPr lang="it-IT" dirty="0" smtClean="0"/>
              <a:t>circa 600 </a:t>
            </a:r>
            <a:r>
              <a:rPr lang="it-IT" dirty="0" smtClean="0"/>
              <a:t>W/m</a:t>
            </a:r>
            <a:r>
              <a:rPr lang="it-IT" baseline="30000" dirty="0" smtClean="0"/>
              <a:t>2</a:t>
            </a:r>
            <a:r>
              <a:rPr lang="it-IT" dirty="0" smtClean="0">
                <a:effectLst/>
              </a:rPr>
              <a:t> (perpendicolarmente</a:t>
            </a:r>
            <a:r>
              <a:rPr lang="it-IT" dirty="0" smtClean="0"/>
              <a:t> ai raggi solari)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Colore di un corpo caldo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  <p:pic>
        <p:nvPicPr>
          <p:cNvPr id="17412" name="Picture 5" descr="EM Spectrum Properties i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84313"/>
            <a:ext cx="9134475" cy="53736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076825" y="4005263"/>
            <a:ext cx="503238" cy="28527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3943350" cy="1384300"/>
          </a:xfrm>
        </p:spPr>
        <p:txBody>
          <a:bodyPr/>
          <a:lstStyle/>
          <a:p>
            <a:pPr algn="ctr">
              <a:defRPr/>
            </a:pPr>
            <a:r>
              <a:rPr lang="it-IT" dirty="0" smtClean="0"/>
              <a:t>Spettro Solare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18436" name="Picture 2" descr="http://www.pveducation.org/sites/default/files/PVCDROM/Appendices/Images/Spect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0"/>
            <a:ext cx="4724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s://upload.wikimedia.org/wikipedia/commons/5/55/Solar_AM0_spectrum_with_visible_spectrum_background_%28en%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60674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63713" y="3429000"/>
            <a:ext cx="1008062" cy="1079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it-IT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it-IT" sz="9600" dirty="0" smtClean="0"/>
              <a:t>Ma non c'è solo luce...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Dentro al Sole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Al suo interno avvengono reazioni nucleari!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Come in una ipotetica maxi-centrale nucleare… Ma:</a:t>
            </a:r>
          </a:p>
          <a:p>
            <a:pPr eaLnBrk="1" hangingPunct="1">
              <a:defRPr/>
            </a:pPr>
            <a:r>
              <a:rPr lang="it-IT" dirty="0" smtClean="0"/>
              <a:t>le centrali terrestri usano la «fissione» dell’Uranio e lavorano a temperature di migliaia di gradi centigradi</a:t>
            </a:r>
          </a:p>
          <a:p>
            <a:pPr eaLnBrk="1" hangingPunct="1">
              <a:defRPr/>
            </a:pPr>
            <a:r>
              <a:rPr lang="it-IT" dirty="0" smtClean="0"/>
              <a:t>Il Sole usa la «fusione» dell’Idrogeno in Elio che avviene a milioni di gradi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upload.wikimedia.org/wikipedia/commons/thumb/9/9a/Fission_chain_reaction.svg/350px-Fission_chain_rea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19" b="81642"/>
          <a:stretch>
            <a:fillRect/>
          </a:stretch>
        </p:blipFill>
        <p:spPr bwMode="auto">
          <a:xfrm>
            <a:off x="5683250" y="0"/>
            <a:ext cx="3482975" cy="125888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Picture 2" descr="https://upload.wikimedia.org/wikipedia/commons/thumb/9/9a/Fission_chain_reaction.svg/350px-Fission_chain_reaction.svg.png"/>
          <p:cNvPicPr>
            <a:picLocks noChangeAspect="1" noChangeArrowheads="1"/>
          </p:cNvPicPr>
          <p:nvPr/>
        </p:nvPicPr>
        <p:blipFill rotWithShape="1">
          <a:blip r:embed="rId2"/>
          <a:srcRect t="-1" r="21819" b="69266"/>
          <a:stretch/>
        </p:blipFill>
        <p:spPr bwMode="auto">
          <a:xfrm>
            <a:off x="5675313" y="0"/>
            <a:ext cx="3482975" cy="21082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5" name="Picture 2" descr="https://upload.wikimedia.org/wikipedia/commons/thumb/9/9a/Fission_chain_reaction.svg/350px-Fission_chain_rea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1819" b="60484"/>
          <a:stretch>
            <a:fillRect/>
          </a:stretch>
        </p:blipFill>
        <p:spPr bwMode="auto">
          <a:xfrm>
            <a:off x="5675313" y="0"/>
            <a:ext cx="3482975" cy="2709863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9460" name="Picture 2" descr="https://upload.wikimedia.org/wikipedia/commons/thumb/9/9a/Fission_chain_reaction.svg/350px-Fission_chain_rea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19"/>
          <a:stretch>
            <a:fillRect/>
          </a:stretch>
        </p:blipFill>
        <p:spPr bwMode="auto">
          <a:xfrm>
            <a:off x="5675313" y="0"/>
            <a:ext cx="3482975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5199063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La fissione nucleare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751013"/>
            <a:ext cx="5299075" cy="419893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1) Un </a:t>
            </a:r>
            <a:r>
              <a:rPr lang="it-IT" dirty="0"/>
              <a:t>nucleo di </a:t>
            </a:r>
            <a:r>
              <a:rPr lang="it-IT" dirty="0">
                <a:hlinkClick r:id="rId3" tooltip="Uranio-235"/>
              </a:rPr>
              <a:t>uranio-235</a:t>
            </a:r>
            <a:r>
              <a:rPr lang="it-IT" dirty="0"/>
              <a:t> viene </a:t>
            </a:r>
            <a:r>
              <a:rPr lang="it-IT" dirty="0" smtClean="0"/>
              <a:t>spezzato da </a:t>
            </a:r>
            <a:r>
              <a:rPr lang="it-IT" dirty="0"/>
              <a:t>un neutrone </a:t>
            </a:r>
            <a:r>
              <a:rPr lang="it-IT" dirty="0" smtClean="0"/>
              <a:t>in </a:t>
            </a:r>
            <a:r>
              <a:rPr lang="it-IT" dirty="0"/>
              <a:t>due atomi (</a:t>
            </a:r>
            <a:r>
              <a:rPr lang="it-IT" dirty="0" err="1">
                <a:hlinkClick r:id="rId4" tooltip="Kripton"/>
              </a:rPr>
              <a:t>kripton</a:t>
            </a:r>
            <a:r>
              <a:rPr lang="it-IT" dirty="0"/>
              <a:t> e </a:t>
            </a:r>
            <a:r>
              <a:rPr lang="it-IT" dirty="0">
                <a:hlinkClick r:id="rId5" tooltip="Bario"/>
              </a:rPr>
              <a:t>bario</a:t>
            </a:r>
            <a:r>
              <a:rPr lang="it-IT" dirty="0" smtClean="0"/>
              <a:t>)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2) Questo </a:t>
            </a:r>
            <a:r>
              <a:rPr lang="it-IT" dirty="0"/>
              <a:t>libera tre neutroni e </a:t>
            </a:r>
            <a:r>
              <a:rPr lang="it-IT" dirty="0" smtClean="0"/>
              <a:t>dell'energia.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3) Un neutrone colpisce un altro nucleo e cosi via…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46825" y="1412875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Kr</a:t>
            </a:r>
            <a:endParaRPr lang="en-US" altLang="it-IT" sz="18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47050" y="1412875"/>
            <a:ext cx="528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Ba</a:t>
            </a:r>
            <a:endParaRPr lang="en-US" altLang="it-IT" sz="18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99225" y="3614738"/>
            <a:ext cx="47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Kr</a:t>
            </a:r>
            <a:endParaRPr lang="en-US" altLang="it-IT" sz="18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99450" y="3614738"/>
            <a:ext cx="528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Ba</a:t>
            </a:r>
            <a:endParaRPr lang="en-US" altLang="it-IT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3868738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La fusione nucleare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835150"/>
            <a:ext cx="4826000" cy="4114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1) Due protoni </a:t>
            </a:r>
            <a:r>
              <a:rPr lang="it-IT" dirty="0" smtClean="0"/>
              <a:t>(H) si </a:t>
            </a:r>
            <a:r>
              <a:rPr lang="it-IT" dirty="0" smtClean="0"/>
              <a:t>fondono in un nucleo di </a:t>
            </a:r>
            <a:r>
              <a:rPr lang="it-IT" dirty="0" smtClean="0"/>
              <a:t>Elio (He) emettendo </a:t>
            </a:r>
            <a:r>
              <a:rPr lang="it-IT" dirty="0" smtClean="0"/>
              <a:t>un </a:t>
            </a:r>
            <a:r>
              <a:rPr lang="it-IT" dirty="0" smtClean="0"/>
              <a:t>«positrone» </a:t>
            </a:r>
            <a:r>
              <a:rPr lang="it-IT" dirty="0" smtClean="0"/>
              <a:t>e un </a:t>
            </a:r>
            <a:r>
              <a:rPr lang="it-IT" dirty="0" smtClean="0"/>
              <a:t>«neutrino»</a:t>
            </a:r>
            <a:endParaRPr lang="it-IT" dirty="0" smtClean="0"/>
          </a:p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Rimane un neutrone (protone – positrone) + un protone = </a:t>
            </a:r>
            <a:r>
              <a:rPr lang="it-IT" dirty="0" smtClean="0"/>
              <a:t>Elio</a:t>
            </a:r>
            <a:endParaRPr lang="it-IT" dirty="0" smtClean="0"/>
          </a:p>
        </p:txBody>
      </p:sp>
      <p:pic>
        <p:nvPicPr>
          <p:cNvPr id="22532" name="Picture 5" descr="https://upload.wikimedia.org/wikipedia/commons/thumb/b/be/Fusion_in_the_Sun_it.svg/240px-Fusion_in_the_Sun_i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4103688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lgiornale.it/sites/default/files/foto/2015/07/11/1436619285-s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8448"/>
          <a:stretch>
            <a:fillRect/>
          </a:stretch>
        </p:blipFill>
        <p:spPr bwMode="auto">
          <a:xfrm>
            <a:off x="5949950" y="0"/>
            <a:ext cx="319405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5492750" cy="1384300"/>
          </a:xfrm>
        </p:spPr>
        <p:txBody>
          <a:bodyPr/>
          <a:lstStyle/>
          <a:p>
            <a:pPr algn="ctr">
              <a:defRPr/>
            </a:pPr>
            <a:r>
              <a:rPr lang="it-IT" dirty="0" smtClean="0"/>
              <a:t>Cosa fa il Sole?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62950" cy="4548188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Il Sole illumina e scalda la Terra !</a:t>
            </a:r>
          </a:p>
          <a:p>
            <a:pPr>
              <a:defRPr/>
            </a:pPr>
            <a:r>
              <a:rPr lang="it-IT" dirty="0" smtClean="0"/>
              <a:t>(sai che novità…)</a:t>
            </a:r>
          </a:p>
          <a:p>
            <a:pPr>
              <a:defRPr/>
            </a:pPr>
            <a:r>
              <a:rPr lang="it-IT" dirty="0" smtClean="0"/>
              <a:t>Ma il Sole non solo la illumina e scalda, ma la inonda di tanto altro: radiazioni, vento solare, campi magnetici, particelle…</a:t>
            </a:r>
          </a:p>
          <a:p>
            <a:pPr>
              <a:defRPr/>
            </a:pPr>
            <a:r>
              <a:rPr lang="it-IT" dirty="0" smtClean="0"/>
              <a:t>… e non solo la Terra, ma tutto quello che attorno alla Terra ruota…</a:t>
            </a:r>
          </a:p>
          <a:p>
            <a:pPr>
              <a:defRPr/>
            </a:pPr>
            <a:r>
              <a:rPr lang="it-IT" dirty="0" smtClean="0"/>
              <a:t>… anzi, ancor di più quello che sta attorno!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3868738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La fusione nucleare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835150"/>
            <a:ext cx="4826000" cy="4114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2) Aggiungendo un protone si ottiene </a:t>
            </a:r>
            <a:r>
              <a:rPr lang="it-IT" baseline="30000" dirty="0" smtClean="0"/>
              <a:t>3</a:t>
            </a:r>
            <a:r>
              <a:rPr lang="it-IT" dirty="0" smtClean="0"/>
              <a:t>He e un raggio gamma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3) Due </a:t>
            </a:r>
            <a:r>
              <a:rPr lang="it-IT" baseline="30000" dirty="0"/>
              <a:t>3</a:t>
            </a:r>
            <a:r>
              <a:rPr lang="it-IT" dirty="0"/>
              <a:t>He</a:t>
            </a:r>
            <a:r>
              <a:rPr lang="it-IT" dirty="0" smtClean="0"/>
              <a:t> generano </a:t>
            </a:r>
            <a:r>
              <a:rPr lang="it-IT" baseline="30000" dirty="0" smtClean="0"/>
              <a:t>4</a:t>
            </a:r>
            <a:r>
              <a:rPr lang="it-IT" dirty="0" smtClean="0"/>
              <a:t>He e due protoni</a:t>
            </a:r>
            <a:endParaRPr lang="it-IT" dirty="0"/>
          </a:p>
        </p:txBody>
      </p:sp>
      <p:pic>
        <p:nvPicPr>
          <p:cNvPr id="23556" name="Picture 5" descr="https://upload.wikimedia.org/wikipedia/commons/thumb/b/be/Fusion_in_the_Sun_it.svg/240px-Fusion_in_the_Sun_i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4103688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Le reazioni nucleari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Sia la fissione che la fusione generano:</a:t>
            </a:r>
          </a:p>
          <a:p>
            <a:pPr eaLnBrk="1" hangingPunct="1">
              <a:defRPr/>
            </a:pPr>
            <a:r>
              <a:rPr lang="it-IT" dirty="0" smtClean="0"/>
              <a:t>Altri elementi chimici (Kr, </a:t>
            </a:r>
            <a:r>
              <a:rPr lang="it-IT" dirty="0" err="1" smtClean="0"/>
              <a:t>Ba</a:t>
            </a:r>
            <a:r>
              <a:rPr lang="it-IT" dirty="0" smtClean="0"/>
              <a:t>, He)</a:t>
            </a:r>
          </a:p>
          <a:p>
            <a:pPr eaLnBrk="1" hangingPunct="1">
              <a:defRPr/>
            </a:pPr>
            <a:r>
              <a:rPr lang="it-IT" dirty="0" smtClean="0">
                <a:solidFill>
                  <a:srgbClr val="FF0000"/>
                </a:solidFill>
              </a:rPr>
              <a:t>Energia (calore, luce)</a:t>
            </a:r>
          </a:p>
          <a:p>
            <a:pPr eaLnBrk="1" hangingPunct="1">
              <a:defRPr/>
            </a:pPr>
            <a:r>
              <a:rPr lang="it-IT" dirty="0" smtClean="0">
                <a:solidFill>
                  <a:srgbClr val="0000FF"/>
                </a:solidFill>
              </a:rPr>
              <a:t>Gas</a:t>
            </a:r>
          </a:p>
          <a:p>
            <a:pPr eaLnBrk="1" hangingPunct="1">
              <a:defRPr/>
            </a:pPr>
            <a:r>
              <a:rPr lang="it-IT" dirty="0" smtClean="0">
                <a:solidFill>
                  <a:srgbClr val="FFFF00"/>
                </a:solidFill>
              </a:rPr>
              <a:t>Particelle e radiazioni ionizzanti</a:t>
            </a:r>
          </a:p>
          <a:p>
            <a:pPr eaLnBrk="1" hangingPunct="1">
              <a:defRPr/>
            </a:pPr>
            <a:r>
              <a:rPr lang="it-IT" dirty="0" smtClean="0">
                <a:solidFill>
                  <a:schemeClr val="accent2"/>
                </a:solidFill>
              </a:rPr>
              <a:t>Onde radio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Esaminiamo le ultime quattro…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Energia solare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Il nucleo (alla temperatura di 15,000,000 </a:t>
            </a:r>
            <a:r>
              <a:rPr lang="it-IT" baseline="30000" dirty="0" err="1" smtClean="0"/>
              <a:t>o</a:t>
            </a:r>
            <a:r>
              <a:rPr lang="it-IT" dirty="0" err="1" smtClean="0"/>
              <a:t>C</a:t>
            </a:r>
            <a:r>
              <a:rPr lang="it-IT" dirty="0" smtClean="0"/>
              <a:t>) scalda la superficie, detta Fotosfera (alla temperatura di 6,000 </a:t>
            </a:r>
            <a:r>
              <a:rPr lang="it-IT" baseline="30000" dirty="0" err="1"/>
              <a:t>o</a:t>
            </a:r>
            <a:r>
              <a:rPr lang="it-IT" dirty="0" err="1"/>
              <a:t>C</a:t>
            </a:r>
            <a:r>
              <a:rPr lang="it-IT" dirty="0" smtClean="0"/>
              <a:t>);</a:t>
            </a:r>
          </a:p>
          <a:p>
            <a:pPr eaLnBrk="1" hangingPunct="1">
              <a:defRPr/>
            </a:pPr>
            <a:r>
              <a:rPr lang="it-IT" dirty="0" smtClean="0"/>
              <a:t>Composizione del sole: 73% H, 24% He</a:t>
            </a:r>
          </a:p>
          <a:p>
            <a:pPr eaLnBrk="1" hangingPunct="1">
              <a:defRPr/>
            </a:pPr>
            <a:r>
              <a:rPr lang="it-IT" dirty="0" smtClean="0"/>
              <a:t>Perde 4,000,000 ton di massa ogni secondo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Energia e MeV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3" y="1676400"/>
            <a:ext cx="8537575" cy="41148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Si misura in MeV (mega-</a:t>
            </a:r>
            <a:r>
              <a:rPr lang="it-IT" dirty="0" err="1" smtClean="0"/>
              <a:t>elettron</a:t>
            </a:r>
            <a:r>
              <a:rPr lang="it-IT" dirty="0" smtClean="0"/>
              <a:t>-volt), un valore enorme!</a:t>
            </a:r>
          </a:p>
          <a:p>
            <a:pPr>
              <a:defRPr/>
            </a:pPr>
            <a:r>
              <a:rPr lang="it-IT" dirty="0" smtClean="0"/>
              <a:t>Un solo kg di elettroni, ciascuno con energia di 1 MeV, sarebbe sufficiente a scaldare 1.000 tonnellate di ferro alla temperatura di 391.000.000 </a:t>
            </a:r>
            <a:r>
              <a:rPr lang="it-IT" baseline="30000" dirty="0" err="1" smtClean="0"/>
              <a:t>o</a:t>
            </a:r>
            <a:r>
              <a:rPr lang="it-IT" dirty="0" err="1" smtClean="0"/>
              <a:t>C</a:t>
            </a:r>
            <a:r>
              <a:rPr lang="it-IT" dirty="0" smtClean="0"/>
              <a:t> !!!</a:t>
            </a:r>
          </a:p>
          <a:p>
            <a:pPr>
              <a:defRPr/>
            </a:pPr>
            <a:r>
              <a:rPr lang="it-IT" dirty="0" smtClean="0"/>
              <a:t>Un kg di Elio ciascuna con energia di 1 MeV lo porterebbe a 53.600 </a:t>
            </a:r>
            <a:r>
              <a:rPr lang="it-IT" baseline="30000" dirty="0" err="1" smtClean="0"/>
              <a:t>o</a:t>
            </a:r>
            <a:r>
              <a:rPr lang="it-IT" dirty="0" err="1" smtClean="0"/>
              <a:t>C</a:t>
            </a:r>
            <a:endParaRPr lang="it-IT" dirty="0" smtClean="0"/>
          </a:p>
          <a:p>
            <a:pPr>
              <a:defRPr/>
            </a:pPr>
            <a:r>
              <a:rPr lang="it-IT" dirty="0" smtClean="0"/>
              <a:t>Il sole perde 4.000.000 ton OGNI SECONDO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Le Protuberanze Solari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it-IT" dirty="0" smtClean="0"/>
          </a:p>
        </p:txBody>
      </p:sp>
      <p:sp>
        <p:nvSpPr>
          <p:cNvPr id="10244" name="Text Box 3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968500" y="1916113"/>
            <a:ext cx="5207000" cy="923925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5400">
                <a:solidFill>
                  <a:schemeClr val="accent2"/>
                </a:solidFill>
              </a:rPr>
              <a:t>PROTUBERANZE</a:t>
            </a:r>
            <a:endParaRPr lang="en-US" altLang="it-IT" sz="1800">
              <a:solidFill>
                <a:schemeClr val="accent2"/>
              </a:solidFill>
            </a:endParaRPr>
          </a:p>
        </p:txBody>
      </p:sp>
      <p:sp>
        <p:nvSpPr>
          <p:cNvPr id="6" name="Text Box 3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2081213" y="3429000"/>
            <a:ext cx="4981575" cy="923925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5400">
                <a:solidFill>
                  <a:schemeClr val="accent2"/>
                </a:solidFill>
              </a:rPr>
              <a:t>VENTO SOLARE</a:t>
            </a:r>
            <a:endParaRPr lang="it-IT" altLang="it-IT" sz="5400">
              <a:solidFill>
                <a:schemeClr val="accent2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300788" y="2181225"/>
            <a:ext cx="946150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46938" y="1917700"/>
            <a:ext cx="14462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5400"/>
              <a:t>GAS</a:t>
            </a:r>
            <a:endParaRPr lang="it-IT" altLang="it-IT" sz="1800"/>
          </a:p>
        </p:txBody>
      </p:sp>
      <p:sp>
        <p:nvSpPr>
          <p:cNvPr id="9" name="Right Arrow 8"/>
          <p:cNvSpPr/>
          <p:nvPr/>
        </p:nvSpPr>
        <p:spPr>
          <a:xfrm>
            <a:off x="4879975" y="3711575"/>
            <a:ext cx="781050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61025" y="3475038"/>
            <a:ext cx="3503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800"/>
              <a:t>PARTICELLE</a:t>
            </a:r>
            <a:endParaRPr lang="it-IT" altLang="it-IT" sz="1800"/>
          </a:p>
        </p:txBody>
      </p:sp>
      <p:sp>
        <p:nvSpPr>
          <p:cNvPr id="12" name="Text Box 3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1571625" y="4986338"/>
            <a:ext cx="6000750" cy="923925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5400">
                <a:solidFill>
                  <a:schemeClr val="accent2"/>
                </a:solidFill>
              </a:rPr>
              <a:t>CAMPI MAGNETICI</a:t>
            </a:r>
            <a:endParaRPr lang="it-IT" altLang="it-IT" sz="5400">
              <a:solidFill>
                <a:schemeClr val="accent2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427538" y="5281613"/>
            <a:ext cx="78105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62538" y="4779963"/>
            <a:ext cx="4102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000"/>
              <a:t>PERTURBAZIONI MAGNETICHE</a:t>
            </a:r>
            <a:endParaRPr lang="it-IT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0243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2049 -0.001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2283 -0.000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2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6" grpId="0" animBg="1"/>
      <p:bldP spid="6" grpId="1" animBg="1"/>
      <p:bldP spid="4" grpId="0" animBg="1"/>
      <p:bldP spid="7" grpId="0"/>
      <p:bldP spid="9" grpId="0" animBg="1"/>
      <p:bldP spid="10" grpId="0"/>
      <p:bldP spid="12" grpId="0" animBg="1"/>
      <p:bldP spid="12" grpId="1" animBg="1"/>
      <p:bldP spid="12" grpId="2" animBg="1"/>
      <p:bldP spid="13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Radiazioni Ionizzanti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Particelle alfa</a:t>
            </a:r>
          </a:p>
          <a:p>
            <a:pPr>
              <a:defRPr/>
            </a:pPr>
            <a:endParaRPr lang="it-IT" sz="2400" dirty="0" smtClean="0"/>
          </a:p>
          <a:p>
            <a:pPr>
              <a:defRPr/>
            </a:pPr>
            <a:r>
              <a:rPr lang="it-IT" dirty="0" smtClean="0"/>
              <a:t>Particelle beta</a:t>
            </a:r>
          </a:p>
          <a:p>
            <a:pPr>
              <a:defRPr/>
            </a:pPr>
            <a:endParaRPr lang="it-IT" sz="2400" dirty="0" smtClean="0"/>
          </a:p>
          <a:p>
            <a:pPr>
              <a:defRPr/>
            </a:pPr>
            <a:r>
              <a:rPr lang="it-IT" dirty="0" smtClean="0"/>
              <a:t>Raggi X</a:t>
            </a:r>
          </a:p>
          <a:p>
            <a:pPr>
              <a:defRPr/>
            </a:pPr>
            <a:endParaRPr lang="it-IT" sz="2400" dirty="0" smtClean="0"/>
          </a:p>
          <a:p>
            <a:pPr>
              <a:defRPr/>
            </a:pPr>
            <a:r>
              <a:rPr lang="it-IT" dirty="0" smtClean="0"/>
              <a:t>Raggi gamma</a:t>
            </a:r>
            <a:endParaRPr lang="it-IT" dirty="0"/>
          </a:p>
        </p:txBody>
      </p:sp>
      <p:pic>
        <p:nvPicPr>
          <p:cNvPr id="28676" name="Picture 2" descr="https://upload.wikimedia.org/wikipedia/commons/thumb/d/d6/Alfa_beta_gamma_radiation.svg/290px-Alfa_beta_gamma_radi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76400"/>
            <a:ext cx="2762250" cy="3648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Particelle Alfa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3548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it-IT" dirty="0" smtClean="0">
                <a:solidFill>
                  <a:srgbClr val="FFFF00"/>
                </a:solidFill>
              </a:rPr>
              <a:t>Alfa = 2 protoni + 2 neutroni = He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29700" name="Picture 2" descr="https://upload.wikimedia.org/wikipedia/commons/thumb/7/79/Alpha_Decay.svg/220px-Alpha_Deca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38375"/>
            <a:ext cx="4176713" cy="28463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488950" y="5235575"/>
            <a:ext cx="81661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solidFill>
                  <a:srgbClr val="FFFF00"/>
                </a:solidFill>
              </a:rPr>
              <a:t>Massa = 0.0000000000000000000000066 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solidFill>
                  <a:srgbClr val="FFFF00"/>
                </a:solidFill>
              </a:rPr>
              <a:t>Energia = 5 MeV; Velocita = 5% della luce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solidFill>
                  <a:srgbClr val="FFFF00"/>
                </a:solidFill>
              </a:rPr>
              <a:t>10% dei raggi cosmici</a:t>
            </a:r>
            <a:endParaRPr lang="it-IT" altLang="it-IT" sz="2800">
              <a:solidFill>
                <a:srgbClr val="FFFF00"/>
              </a:solidFill>
            </a:endParaRPr>
          </a:p>
        </p:txBody>
      </p:sp>
      <p:sp>
        <p:nvSpPr>
          <p:cNvPr id="29702" name="AutoShape 2" descr="Image result for alpha particle"/>
          <p:cNvSpPr>
            <a:spLocks noChangeAspect="1" noChangeArrowheads="1"/>
          </p:cNvSpPr>
          <p:nvPr/>
        </p:nvSpPr>
        <p:spPr bwMode="auto">
          <a:xfrm>
            <a:off x="163513" y="-731838"/>
            <a:ext cx="1476375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29703" name="Picture 4" descr="http://education.jlab.org/glossary/alphaparti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600325"/>
            <a:ext cx="1981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Particelle Beta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it-IT" dirty="0" smtClean="0">
                <a:solidFill>
                  <a:srgbClr val="FFFF00"/>
                </a:solidFill>
              </a:rPr>
              <a:t>Beta = 1 elettrone/positrone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311150" y="5830888"/>
            <a:ext cx="8521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>
                <a:solidFill>
                  <a:srgbClr val="FFFF00"/>
                </a:solidFill>
              </a:rPr>
              <a:t>Massa = 0.00000000000000000000000000000091 g</a:t>
            </a:r>
            <a:endParaRPr lang="it-IT" altLang="it-IT" sz="2400">
              <a:solidFill>
                <a:srgbClr val="FFFF00"/>
              </a:solidFill>
            </a:endParaRPr>
          </a:p>
        </p:txBody>
      </p:sp>
      <p:pic>
        <p:nvPicPr>
          <p:cNvPr id="30725" name="Picture 4" descr="https://upload.wikimedia.org/wikipedia/commons/thumb/a/aa/Beta-minus_Decay.svg/2000px-Beta-minus_Deca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2541588"/>
            <a:ext cx="4587875" cy="311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681663" y="2535238"/>
            <a:ext cx="1069975" cy="1093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Raggi X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843588" cy="41148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Conosciuti da tutti per le radiografie…</a:t>
            </a:r>
          </a:p>
          <a:p>
            <a:pPr>
              <a:defRPr/>
            </a:pPr>
            <a:r>
              <a:rPr lang="it-IT" dirty="0" smtClean="0"/>
              <a:t>Passano attraverso i corpi…</a:t>
            </a:r>
          </a:p>
          <a:p>
            <a:pPr>
              <a:defRPr/>
            </a:pPr>
            <a:r>
              <a:rPr lang="it-IT" dirty="0" smtClean="0"/>
              <a:t>… ma sono di gran lunga i più deboli di tutti!!!!</a:t>
            </a:r>
            <a:endParaRPr lang="it-IT" dirty="0"/>
          </a:p>
        </p:txBody>
      </p:sp>
      <p:pic>
        <p:nvPicPr>
          <p:cNvPr id="4" name="Picture 2" descr="https://upload.wikimedia.org/wikipedia/commons/thumb/f/fb/X-ray_by_Wilhelm_R%C3%B6ntgen_of_Albert_von_K%C3%B6lliker%27s_hand_-_18960123-02.jpg/220px-X-ray_by_Wilhelm_R%C3%B6ntgen_of_Albert_von_K%C3%B6lliker%27s_hand_-_18960123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4313"/>
            <a:ext cx="26225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Raggi gamma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Molto più penetranti dei raggi X !!!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lgiornale.it/sites/default/files/foto/2015/07/11/1436619285-s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8448"/>
          <a:stretch>
            <a:fillRect/>
          </a:stretch>
        </p:blipFill>
        <p:spPr bwMode="auto">
          <a:xfrm>
            <a:off x="5949950" y="0"/>
            <a:ext cx="319405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5492750" cy="1384300"/>
          </a:xfrm>
        </p:spPr>
        <p:txBody>
          <a:bodyPr/>
          <a:lstStyle/>
          <a:p>
            <a:pPr algn="ctr">
              <a:defRPr/>
            </a:pPr>
            <a:r>
              <a:rPr lang="it-IT" dirty="0" smtClean="0"/>
              <a:t>Cosa fa il Sole?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62950" cy="45481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dirty="0" smtClean="0"/>
              <a:t>Vedremo quindi:</a:t>
            </a:r>
          </a:p>
          <a:p>
            <a:pPr>
              <a:defRPr/>
            </a:pPr>
            <a:r>
              <a:rPr lang="it-IT" dirty="0" err="1" smtClean="0"/>
              <a:t>Perche</a:t>
            </a:r>
            <a:r>
              <a:rPr lang="it-IT" dirty="0" smtClean="0"/>
              <a:t> il sole </a:t>
            </a:r>
            <a:r>
              <a:rPr lang="it-IT" dirty="0" err="1" smtClean="0"/>
              <a:t>e’</a:t>
            </a:r>
            <a:r>
              <a:rPr lang="it-IT" dirty="0" smtClean="0"/>
              <a:t> luminoso</a:t>
            </a:r>
          </a:p>
          <a:p>
            <a:pPr>
              <a:defRPr/>
            </a:pPr>
            <a:r>
              <a:rPr lang="it-IT" dirty="0" err="1" smtClean="0"/>
              <a:t>Perche</a:t>
            </a:r>
            <a:r>
              <a:rPr lang="it-IT" dirty="0" smtClean="0"/>
              <a:t> </a:t>
            </a:r>
            <a:r>
              <a:rPr lang="it-IT" dirty="0" err="1" smtClean="0"/>
              <a:t>e’</a:t>
            </a:r>
            <a:r>
              <a:rPr lang="it-IT" dirty="0" smtClean="0"/>
              <a:t> giallo</a:t>
            </a:r>
          </a:p>
          <a:p>
            <a:pPr>
              <a:defRPr/>
            </a:pPr>
            <a:r>
              <a:rPr lang="it-IT" dirty="0" smtClean="0"/>
              <a:t>Cos’altro </a:t>
            </a:r>
            <a:r>
              <a:rPr lang="it-IT" dirty="0" err="1" smtClean="0"/>
              <a:t>c’e’</a:t>
            </a:r>
            <a:r>
              <a:rPr lang="it-IT" dirty="0" smtClean="0"/>
              <a:t> </a:t>
            </a:r>
            <a:r>
              <a:rPr lang="it-IT" dirty="0"/>
              <a:t>nella "luce" </a:t>
            </a:r>
            <a:r>
              <a:rPr lang="it-IT" dirty="0" smtClean="0"/>
              <a:t>del sole oltre la </a:t>
            </a:r>
            <a:r>
              <a:rPr lang="it-IT" dirty="0"/>
              <a:t>luce "stessa"</a:t>
            </a:r>
            <a:endParaRPr lang="it-IT" dirty="0" smtClean="0"/>
          </a:p>
          <a:p>
            <a:pPr>
              <a:defRPr/>
            </a:pPr>
            <a:r>
              <a:rPr lang="it-IT" dirty="0" smtClean="0"/>
              <a:t>Cosa accade ad un satellite in orbita attorno alla </a:t>
            </a:r>
            <a:r>
              <a:rPr lang="it-IT" dirty="0"/>
              <a:t>Terra quando viene </a:t>
            </a:r>
            <a:r>
              <a:rPr lang="it-IT" dirty="0" smtClean="0"/>
              <a:t>"illuminato" </a:t>
            </a:r>
            <a:r>
              <a:rPr lang="it-IT" dirty="0"/>
              <a:t>dalla "luce" solare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Raggi Cosmici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162300" cy="4343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dirty="0" smtClean="0"/>
              <a:t>L’insieme di particelle alfa, beta, neutrini, raggi X e gamma, protoni, ecc. ecc. provenienti dal Sole e dalle altre stelle</a:t>
            </a:r>
            <a:endParaRPr lang="it-IT" dirty="0"/>
          </a:p>
        </p:txBody>
      </p:sp>
      <p:pic>
        <p:nvPicPr>
          <p:cNvPr id="33796" name="Picture 2" descr="http://i2.wp.com/www.universetoday.com/wp-content/uploads/2012/06/653982main_cosmicray_shower.jpg?resize=580,4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714625"/>
            <a:ext cx="55245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3106738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Raggi cosmici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683000" cy="4114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La parte gialla viene dal sole</a:t>
            </a:r>
          </a:p>
          <a:p>
            <a:pPr marL="0" indent="0" eaLnBrk="1" hangingPunct="1">
              <a:buFontTx/>
              <a:buNone/>
              <a:defRPr/>
            </a:pPr>
            <a:endParaRPr lang="it-IT" sz="2400" dirty="0" smtClean="0"/>
          </a:p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La parte azzurra dalla galassia</a:t>
            </a:r>
          </a:p>
          <a:p>
            <a:pPr marL="0" indent="0" eaLnBrk="1" hangingPunct="1">
              <a:buFontTx/>
              <a:buNone/>
              <a:defRPr/>
            </a:pPr>
            <a:endParaRPr lang="it-IT" sz="2400" dirty="0" smtClean="0"/>
          </a:p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La parte rosa dallo spazio profondo</a:t>
            </a:r>
          </a:p>
        </p:txBody>
      </p:sp>
      <p:pic>
        <p:nvPicPr>
          <p:cNvPr id="34820" name="Picture 5" descr="https://upload.wikimedia.org/wikipedia/commons/thumb/8/8b/Cosmic_ray_flux_versus_particle_energy.svg/400px-Cosmic_ray_flux_versus_particle_energ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0"/>
            <a:ext cx="4995863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932363" y="6019800"/>
            <a:ext cx="576262" cy="6492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81275" y="6019800"/>
            <a:ext cx="2351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>
                <a:solidFill>
                  <a:srgbClr val="FF0000"/>
                </a:solidFill>
              </a:rPr>
              <a:t>1.000 MeV</a:t>
            </a:r>
            <a:endParaRPr lang="it-IT" altLang="it-IT" sz="200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95963" y="5830888"/>
            <a:ext cx="259238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6118225" y="5184775"/>
            <a:ext cx="1697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>
                <a:solidFill>
                  <a:srgbClr val="FF0000"/>
                </a:solidFill>
              </a:rPr>
              <a:t>energia</a:t>
            </a:r>
            <a:endParaRPr lang="it-IT" altLang="it-IT" sz="200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>
            <a:off x="3852069" y="2972594"/>
            <a:ext cx="259238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6" name="TextBox 12"/>
          <p:cNvSpPr txBox="1">
            <a:spLocks noChangeArrowheads="1"/>
          </p:cNvSpPr>
          <p:nvPr/>
        </p:nvSpPr>
        <p:spPr bwMode="auto">
          <a:xfrm rot="-5400000">
            <a:off x="4579938" y="2790825"/>
            <a:ext cx="1925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>
                <a:solidFill>
                  <a:srgbClr val="FF0000"/>
                </a:solidFill>
              </a:rPr>
              <a:t>Quantità</a:t>
            </a:r>
            <a:endParaRPr lang="it-IT" altLang="it-IT" sz="200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11863" y="547688"/>
            <a:ext cx="1008062" cy="649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80200" y="957263"/>
            <a:ext cx="24558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1 al metro quadro ogni secondo</a:t>
            </a:r>
            <a:endParaRPr lang="it-IT" altLang="it-IT" sz="180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932363" y="871538"/>
            <a:ext cx="1185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Effetti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dirty="0" smtClean="0"/>
              <a:t>Tutto ciò che effetti ha:</a:t>
            </a:r>
          </a:p>
          <a:p>
            <a:pPr>
              <a:defRPr/>
            </a:pPr>
            <a:r>
              <a:rPr lang="it-IT" dirty="0" smtClean="0"/>
              <a:t>Sui satelliti</a:t>
            </a:r>
          </a:p>
          <a:p>
            <a:pPr>
              <a:defRPr/>
            </a:pPr>
            <a:r>
              <a:rPr lang="it-IT" dirty="0" smtClean="0"/>
              <a:t>Sull’uomo nello spazio</a:t>
            </a:r>
          </a:p>
          <a:p>
            <a:pPr>
              <a:defRPr/>
            </a:pPr>
            <a:r>
              <a:rPr lang="it-IT" dirty="0" smtClean="0"/>
              <a:t>Sull’uomo sulla terra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Il calore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Scalda (di giorno), anche fino a 120 </a:t>
            </a:r>
            <a:r>
              <a:rPr lang="it-IT" baseline="30000" dirty="0" err="1" smtClean="0"/>
              <a:t>o</a:t>
            </a:r>
            <a:r>
              <a:rPr lang="it-IT" dirty="0" err="1" smtClean="0"/>
              <a:t>C</a:t>
            </a:r>
            <a:endParaRPr lang="it-IT" dirty="0" smtClean="0"/>
          </a:p>
          <a:p>
            <a:pPr>
              <a:defRPr/>
            </a:pPr>
            <a:r>
              <a:rPr lang="it-IT" dirty="0" smtClean="0"/>
              <a:t>Raffredda (di notte), anche fino a -80 </a:t>
            </a:r>
            <a:r>
              <a:rPr lang="it-IT" baseline="30000" dirty="0" err="1" smtClean="0"/>
              <a:t>o</a:t>
            </a:r>
            <a:r>
              <a:rPr lang="it-IT" dirty="0" err="1" smtClean="0"/>
              <a:t>C</a:t>
            </a:r>
            <a:endParaRPr lang="it-IT" dirty="0" smtClean="0"/>
          </a:p>
          <a:p>
            <a:pPr>
              <a:defRPr/>
            </a:pPr>
            <a:r>
              <a:rPr lang="it-IT" dirty="0" smtClean="0">
                <a:solidFill>
                  <a:srgbClr val="FFCC00"/>
                </a:solidFill>
              </a:rPr>
              <a:t>Perché non lo percepiamo ???</a:t>
            </a:r>
          </a:p>
          <a:p>
            <a:pPr>
              <a:defRPr/>
            </a:pPr>
            <a:r>
              <a:rPr lang="it-IT" dirty="0" smtClean="0"/>
              <a:t>Ogni orbita (100 minuti) un satellite si scalda e raffredda e scalda nuovamente…</a:t>
            </a:r>
          </a:p>
          <a:p>
            <a:pPr>
              <a:defRPr/>
            </a:pPr>
            <a:r>
              <a:rPr lang="it-IT" dirty="0" smtClean="0"/>
              <a:t>Stress meccanici</a:t>
            </a:r>
          </a:p>
          <a:p>
            <a:pPr>
              <a:defRPr/>
            </a:pPr>
            <a:r>
              <a:rPr lang="it-IT" dirty="0" smtClean="0"/>
              <a:t>Resistenza materiali</a:t>
            </a:r>
          </a:p>
          <a:p>
            <a:pPr>
              <a:defRPr/>
            </a:pPr>
            <a:r>
              <a:rPr lang="it-IT" dirty="0" smtClean="0"/>
              <a:t>Batterie esplodono e/o congelano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La luce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Produce elettricità (400 W/m</a:t>
            </a:r>
            <a:r>
              <a:rPr lang="it-IT" baseline="30000" dirty="0" smtClean="0"/>
              <a:t>2</a:t>
            </a:r>
            <a:r>
              <a:rPr lang="it-IT" dirty="0" smtClean="0"/>
              <a:t> in AM0)</a:t>
            </a:r>
          </a:p>
          <a:p>
            <a:pPr>
              <a:defRPr/>
            </a:pPr>
            <a:r>
              <a:rPr lang="it-IT" dirty="0" smtClean="0">
                <a:solidFill>
                  <a:srgbClr val="FFCC00"/>
                </a:solidFill>
              </a:rPr>
              <a:t>Perché molto meno dei 1376 </a:t>
            </a:r>
            <a:r>
              <a:rPr lang="it-IT" dirty="0">
                <a:solidFill>
                  <a:srgbClr val="FFCC00"/>
                </a:solidFill>
              </a:rPr>
              <a:t>W/m</a:t>
            </a:r>
            <a:r>
              <a:rPr lang="it-IT" baseline="30000" dirty="0">
                <a:solidFill>
                  <a:srgbClr val="FFCC00"/>
                </a:solidFill>
              </a:rPr>
              <a:t>2 </a:t>
            </a:r>
            <a:r>
              <a:rPr lang="it-IT" dirty="0" smtClean="0">
                <a:solidFill>
                  <a:srgbClr val="FFCC00"/>
                </a:solidFill>
              </a:rPr>
              <a:t>detti prima?</a:t>
            </a:r>
          </a:p>
          <a:p>
            <a:pPr>
              <a:defRPr/>
            </a:pPr>
            <a:r>
              <a:rPr lang="it-IT" dirty="0" smtClean="0"/>
              <a:t>Illumina (telescopi, osservazione della terra, previsioni metereologiche)</a:t>
            </a:r>
          </a:p>
          <a:p>
            <a:pPr>
              <a:defRPr/>
            </a:pPr>
            <a:r>
              <a:rPr lang="it-IT" dirty="0" smtClean="0"/>
              <a:t>Abbaglia (uomini e strumenti)</a:t>
            </a:r>
          </a:p>
          <a:p>
            <a:pPr>
              <a:defRPr/>
            </a:pPr>
            <a:r>
              <a:rPr lang="it-IT" dirty="0" smtClean="0"/>
              <a:t>Pressione (forza) di radiazione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Spettro Solare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8916" name="Picture 4" descr="https://upload.wikimedia.org/wikipedia/commons/5/55/Solar_AM0_spectrum_with_visible_spectrum_background_%28en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00225"/>
            <a:ext cx="82423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411413" y="3429000"/>
            <a:ext cx="1008062" cy="1079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Raggi Ultravioletti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Reazioni chimiche</a:t>
            </a:r>
          </a:p>
          <a:p>
            <a:pPr>
              <a:defRPr/>
            </a:pPr>
            <a:r>
              <a:rPr lang="it-IT" dirty="0" smtClean="0"/>
              <a:t>Depolimerizzazione (polverizzazione/ opacizzazione/indebolimento materie plastiche e materiali organici)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Raggi cosmici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Danneggiamento materiali</a:t>
            </a:r>
          </a:p>
          <a:p>
            <a:pPr>
              <a:defRPr/>
            </a:pPr>
            <a:r>
              <a:rPr lang="it-IT" dirty="0" smtClean="0"/>
              <a:t>Danneggiamento materiali biologici</a:t>
            </a:r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Generazione cariche elettriche</a:t>
            </a:r>
          </a:p>
          <a:p>
            <a:pPr>
              <a:defRPr/>
            </a:pPr>
            <a:r>
              <a:rPr lang="it-IT" dirty="0" smtClean="0"/>
              <a:t>Disturbi occasionali circuiti elettronici</a:t>
            </a:r>
          </a:p>
          <a:p>
            <a:pPr>
              <a:defRPr/>
            </a:pPr>
            <a:r>
              <a:rPr lang="it-IT" dirty="0" smtClean="0"/>
              <a:t>Modifica dati memorizzati nei computer (Single </a:t>
            </a: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Upset</a:t>
            </a:r>
            <a:r>
              <a:rPr lang="it-IT" dirty="0" smtClean="0"/>
              <a:t>)</a:t>
            </a:r>
          </a:p>
        </p:txBody>
      </p:sp>
      <p:sp>
        <p:nvSpPr>
          <p:cNvPr id="4" name="Text Box 3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689225" y="3244850"/>
            <a:ext cx="3765550" cy="3683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dirty="0" err="1">
                <a:solidFill>
                  <a:schemeClr val="accent2"/>
                </a:solidFill>
              </a:rPr>
              <a:t>Danneggiamento</a:t>
            </a:r>
            <a:r>
              <a:rPr lang="en-US" altLang="it-IT" sz="1800" dirty="0">
                <a:solidFill>
                  <a:schemeClr val="accent2"/>
                </a:solidFill>
              </a:rPr>
              <a:t> </a:t>
            </a:r>
            <a:r>
              <a:rPr lang="en-US" altLang="it-IT" sz="1800" dirty="0" err="1">
                <a:solidFill>
                  <a:schemeClr val="accent2"/>
                </a:solidFill>
              </a:rPr>
              <a:t>materiali</a:t>
            </a:r>
            <a:r>
              <a:rPr lang="en-US" altLang="it-IT" sz="1800" dirty="0">
                <a:solidFill>
                  <a:schemeClr val="accent2"/>
                </a:solidFill>
              </a:rPr>
              <a:t> </a:t>
            </a:r>
            <a:r>
              <a:rPr lang="en-US" altLang="it-IT" sz="1800" dirty="0" err="1">
                <a:solidFill>
                  <a:schemeClr val="accent2"/>
                </a:solidFill>
              </a:rPr>
              <a:t>biologici</a:t>
            </a:r>
            <a:endParaRPr lang="en-US" altLang="it-IT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Single </a:t>
            </a: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Upset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19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dirty="0" smtClean="0"/>
              <a:t>I calcolatori usano il sistema binario</a:t>
            </a:r>
          </a:p>
          <a:p>
            <a:pPr marL="0" indent="0" algn="ctr">
              <a:buFontTx/>
              <a:buNone/>
              <a:defRPr/>
            </a:pPr>
            <a:r>
              <a:rPr lang="it-IT" dirty="0" smtClean="0"/>
              <a:t>53 = ‘110101’</a:t>
            </a:r>
          </a:p>
          <a:p>
            <a:pPr marL="0" indent="0">
              <a:buFontTx/>
              <a:buNone/>
              <a:defRPr/>
            </a:pPr>
            <a:r>
              <a:rPr lang="it-IT" dirty="0" smtClean="0"/>
              <a:t>1 = carica elettrica negativa</a:t>
            </a:r>
          </a:p>
          <a:p>
            <a:pPr marL="0" indent="0">
              <a:buFontTx/>
              <a:buNone/>
              <a:defRPr/>
            </a:pPr>
            <a:r>
              <a:rPr lang="it-IT" dirty="0" smtClean="0"/>
              <a:t>0 = carica elettrica nulla</a:t>
            </a:r>
          </a:p>
          <a:p>
            <a:pPr marL="0" indent="0">
              <a:buFontTx/>
              <a:buNone/>
              <a:defRPr/>
            </a:pPr>
            <a:r>
              <a:rPr lang="it-IT" dirty="0" smtClean="0"/>
              <a:t>Particella alfa </a:t>
            </a:r>
            <a:r>
              <a:rPr lang="it-IT" dirty="0" smtClean="0">
                <a:sym typeface="Wingdings" panose="05000000000000000000" pitchFamily="2" charset="2"/>
              </a:rPr>
              <a:t> carica elettrica positiva:</a:t>
            </a:r>
          </a:p>
          <a:p>
            <a:pPr marL="0" indent="0" algn="ctr">
              <a:buFontTx/>
              <a:buNone/>
              <a:defRPr/>
            </a:pPr>
            <a:r>
              <a:rPr lang="it-IT" dirty="0" smtClean="0">
                <a:solidFill>
                  <a:srgbClr val="FFC000"/>
                </a:solidFill>
                <a:sym typeface="Wingdings" panose="05000000000000000000" pitchFamily="2" charset="2"/>
              </a:rPr>
              <a:t>10</a:t>
            </a:r>
          </a:p>
          <a:p>
            <a:pPr marL="0" indent="0">
              <a:buFontTx/>
              <a:buNone/>
              <a:defRPr/>
            </a:pPr>
            <a:r>
              <a:rPr lang="it-IT" dirty="0" smtClean="0"/>
              <a:t>Particella beta </a:t>
            </a:r>
            <a:r>
              <a:rPr lang="it-IT" dirty="0" smtClean="0">
                <a:sym typeface="Wingdings" panose="05000000000000000000" pitchFamily="2" charset="2"/>
              </a:rPr>
              <a:t> carica elettrica negativa:</a:t>
            </a:r>
          </a:p>
          <a:p>
            <a:pPr marL="0" indent="0" algn="ctr">
              <a:buFontTx/>
              <a:buNone/>
              <a:defRPr/>
            </a:pPr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01</a:t>
            </a:r>
          </a:p>
          <a:p>
            <a:pPr marL="0" indent="0">
              <a:buFontTx/>
              <a:buNone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Single </a:t>
            </a: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Upset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19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dirty="0" smtClean="0"/>
              <a:t>I calcolatori usano il sistema binario</a:t>
            </a:r>
          </a:p>
          <a:p>
            <a:pPr marL="0" indent="0" algn="ctr">
              <a:buFontTx/>
              <a:buNone/>
              <a:defRPr/>
            </a:pPr>
            <a:r>
              <a:rPr lang="it-IT" dirty="0" smtClean="0"/>
              <a:t>53 = ‘110101’ </a:t>
            </a:r>
            <a:r>
              <a:rPr lang="it-IT" dirty="0" smtClean="0">
                <a:sym typeface="Wingdings" panose="05000000000000000000" pitchFamily="2" charset="2"/>
              </a:rPr>
              <a:t> </a:t>
            </a:r>
            <a:r>
              <a:rPr lang="it-IT" dirty="0" smtClean="0"/>
              <a:t>‘</a:t>
            </a:r>
            <a:r>
              <a:rPr lang="it-IT" dirty="0" smtClean="0">
                <a:solidFill>
                  <a:srgbClr val="FF9900"/>
                </a:solidFill>
              </a:rPr>
              <a:t>0</a:t>
            </a:r>
            <a:r>
              <a:rPr lang="it-IT" dirty="0" smtClean="0"/>
              <a:t>101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it-IT" dirty="0" smtClean="0"/>
              <a:t>1’ = 23</a:t>
            </a:r>
          </a:p>
          <a:p>
            <a:pPr marL="0" indent="0" algn="ctr">
              <a:buFontTx/>
              <a:buNone/>
              <a:defRPr/>
            </a:pPr>
            <a:endParaRPr lang="it-IT" dirty="0" smtClean="0"/>
          </a:p>
          <a:p>
            <a:pPr marL="0" indent="0">
              <a:buFontTx/>
              <a:buNone/>
              <a:defRPr/>
            </a:pPr>
            <a:r>
              <a:rPr lang="it-IT" dirty="0" smtClean="0"/>
              <a:t>I dati nella memoria del computer vengono rovinati inesorabilmente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Qualche Dato sul Sole…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it-IT" dirty="0" smtClean="0"/>
          </a:p>
        </p:txBody>
      </p:sp>
      <p:sp>
        <p:nvSpPr>
          <p:cNvPr id="7172" name="Text Box 3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166813" y="3044825"/>
            <a:ext cx="6810375" cy="768350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4400">
                <a:solidFill>
                  <a:schemeClr val="accent2"/>
                </a:solidFill>
              </a:rPr>
              <a:t>QUALCHE DATO SUL SOLE</a:t>
            </a:r>
            <a:endParaRPr lang="it-IT" altLang="it-IT" sz="4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Come proteggersi?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dirty="0" smtClean="0"/>
              <a:t>Due "cose" di valore:</a:t>
            </a:r>
          </a:p>
          <a:p>
            <a:pPr>
              <a:defRPr/>
            </a:pPr>
            <a:r>
              <a:rPr lang="it-IT" dirty="0" smtClean="0"/>
              <a:t>I computer e l’elettronica:</a:t>
            </a:r>
          </a:p>
          <a:p>
            <a:pPr lvl="1">
              <a:defRPr/>
            </a:pPr>
            <a:r>
              <a:rPr lang="it-IT" dirty="0" smtClean="0"/>
              <a:t>Schermi (alluminio, fibre di vetro e carbonio) 1-5 mm</a:t>
            </a:r>
          </a:p>
          <a:p>
            <a:pPr lvl="1">
              <a:defRPr/>
            </a:pPr>
            <a:r>
              <a:rPr lang="it-IT" dirty="0" smtClean="0"/>
              <a:t>Triplicazione dei dati (se uno si perde, ne ho due copie…)</a:t>
            </a:r>
          </a:p>
          <a:p>
            <a:pPr lvl="1">
              <a:defRPr/>
            </a:pPr>
            <a:r>
              <a:rPr lang="it-IT" dirty="0" smtClean="0"/>
              <a:t>Programmi SW appropriati</a:t>
            </a:r>
          </a:p>
          <a:p>
            <a:pPr>
              <a:defRPr/>
            </a:pPr>
            <a:r>
              <a:rPr lang="it-IT" dirty="0" smtClean="0"/>
              <a:t>L’uomo:</a:t>
            </a:r>
          </a:p>
          <a:p>
            <a:pPr lvl="1">
              <a:defRPr/>
            </a:pPr>
            <a:r>
              <a:rPr lang="it-IT" dirty="0" smtClean="0"/>
              <a:t>Schermature !!! (come sopra)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it-IT" sz="8800" dirty="0" smtClean="0"/>
              <a:t>Perché non sulla terra???</a:t>
            </a:r>
            <a:endParaRPr lang="it-IT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Schermo protettivo magnetico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6084" name="Picture 2" descr="https://upload.wikimedia.org/wikipedia/commons/thumb/a/ae/PIA16938-RadiationSources-InterplanetarySpace.jpg/800px-PIA16938-RadiationSources-Interplanetary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506538"/>
            <a:ext cx="7947025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g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g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g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Le fasce di Van </a:t>
            </a:r>
            <a:r>
              <a:rPr lang="it-IT" dirty="0" err="1" smtClean="0"/>
              <a:t>Hallen</a:t>
            </a:r>
            <a:endParaRPr lang="it-IT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it-IT" dirty="0" smtClean="0"/>
          </a:p>
        </p:txBody>
      </p:sp>
      <p:sp>
        <p:nvSpPr>
          <p:cNvPr id="53252" name="Text Box 3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977900" y="2967038"/>
            <a:ext cx="7188200" cy="923925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5400">
                <a:solidFill>
                  <a:schemeClr val="accent2"/>
                </a:solidFill>
              </a:rPr>
              <a:t>FASCE DI VAN HALLEN</a:t>
            </a:r>
            <a:endParaRPr lang="it-IT" altLang="it-IT" sz="5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013" y="260350"/>
            <a:ext cx="81788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it-IT" smtClean="0"/>
              <a:t>Vita ed esperimenti sulla ISS</a:t>
            </a:r>
            <a:endParaRPr lang="it-IT" altLang="it-IT" smtClean="0"/>
          </a:p>
        </p:txBody>
      </p:sp>
      <p:sp>
        <p:nvSpPr>
          <p:cNvPr id="54275" name="Text Box 3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495675" y="2636838"/>
            <a:ext cx="2152650" cy="423862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solidFill>
                  <a:schemeClr val="accent2"/>
                </a:solidFill>
              </a:rPr>
              <a:t>ESERCIZIO FISICO</a:t>
            </a:r>
            <a:endParaRPr lang="it-IT" altLang="it-IT" sz="1800">
              <a:solidFill>
                <a:schemeClr val="accent2"/>
              </a:solidFill>
            </a:endParaRPr>
          </a:p>
        </p:txBody>
      </p:sp>
      <p:sp>
        <p:nvSpPr>
          <p:cNvPr id="54276" name="Text Box 4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762000" y="2644775"/>
            <a:ext cx="2292350" cy="423863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solidFill>
                  <a:schemeClr val="accent2"/>
                </a:solidFill>
              </a:rPr>
              <a:t>IN GIRO PER LA ISS</a:t>
            </a:r>
            <a:endParaRPr lang="it-IT" altLang="it-IT" sz="1800">
              <a:solidFill>
                <a:schemeClr val="accent2"/>
              </a:solidFill>
            </a:endParaRPr>
          </a:p>
        </p:txBody>
      </p:sp>
      <p:sp>
        <p:nvSpPr>
          <p:cNvPr id="54277" name="Text Box 5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6126163" y="2644775"/>
            <a:ext cx="2219325" cy="423863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solidFill>
                  <a:schemeClr val="accent2"/>
                </a:solidFill>
              </a:rPr>
              <a:t>ASSENZA GRAVITA’</a:t>
            </a:r>
            <a:endParaRPr lang="it-IT" altLang="it-IT" sz="1800">
              <a:solidFill>
                <a:schemeClr val="accent2"/>
              </a:solidFill>
            </a:endParaRPr>
          </a:p>
        </p:txBody>
      </p:sp>
      <p:sp>
        <p:nvSpPr>
          <p:cNvPr id="54278" name="Text Box 6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836613" y="4084638"/>
            <a:ext cx="2141537" cy="423862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solidFill>
                  <a:schemeClr val="accent2"/>
                </a:solidFill>
              </a:rPr>
              <a:t>GIOCHI E LAVORO</a:t>
            </a:r>
            <a:endParaRPr lang="it-IT" altLang="it-IT" sz="1800">
              <a:solidFill>
                <a:schemeClr val="accent2"/>
              </a:solidFill>
            </a:endParaRPr>
          </a:p>
        </p:txBody>
      </p:sp>
      <p:sp>
        <p:nvSpPr>
          <p:cNvPr id="54279" name="Text Box 7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3065463" y="4084638"/>
            <a:ext cx="3013075" cy="423862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solidFill>
                  <a:schemeClr val="accent2"/>
                </a:solidFill>
              </a:rPr>
              <a:t>SPHERES ED ESPERIMENTI</a:t>
            </a:r>
            <a:endParaRPr lang="it-IT" altLang="it-IT" sz="1800">
              <a:solidFill>
                <a:schemeClr val="accent2"/>
              </a:solidFill>
            </a:endParaRPr>
          </a:p>
        </p:txBody>
      </p:sp>
      <p:sp>
        <p:nvSpPr>
          <p:cNvPr id="54280" name="Text Box 8">
            <a:hlinkClick r:id="rId7" action="ppaction://hlinkfile"/>
          </p:cNvPr>
          <p:cNvSpPr txBox="1">
            <a:spLocks noChangeArrowheads="1"/>
          </p:cNvSpPr>
          <p:nvPr/>
        </p:nvSpPr>
        <p:spPr bwMode="auto">
          <a:xfrm>
            <a:off x="6300788" y="4076700"/>
            <a:ext cx="1843087" cy="423863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solidFill>
                  <a:schemeClr val="accent2"/>
                </a:solidFill>
              </a:rPr>
              <a:t>FINE MISSIONE</a:t>
            </a:r>
            <a:endParaRPr lang="it-IT" altLang="it-IT"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013" y="260350"/>
            <a:ext cx="8178800" cy="16557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it-IT" smtClean="0"/>
              <a:t>THE END</a:t>
            </a:r>
            <a:br>
              <a:rPr lang="en-US" altLang="it-IT" smtClean="0"/>
            </a:br>
            <a:r>
              <a:rPr lang="en-US" altLang="it-IT" smtClean="0"/>
              <a:t>(per concludere in bellezza)</a:t>
            </a:r>
            <a:endParaRPr lang="it-IT" altLang="it-IT" smtClean="0"/>
          </a:p>
        </p:txBody>
      </p:sp>
      <p:sp>
        <p:nvSpPr>
          <p:cNvPr id="55299" name="Text Box 3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525838" y="3216275"/>
            <a:ext cx="2092325" cy="423863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solidFill>
                  <a:schemeClr val="accent2"/>
                </a:solidFill>
              </a:rPr>
              <a:t>VISTA NOTTURNA</a:t>
            </a:r>
            <a:endParaRPr lang="it-IT" altLang="it-IT" sz="1800">
              <a:solidFill>
                <a:schemeClr val="accent2"/>
              </a:solidFill>
            </a:endParaRPr>
          </a:p>
        </p:txBody>
      </p:sp>
      <p:sp>
        <p:nvSpPr>
          <p:cNvPr id="55300" name="Text Box 4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3267075" y="4292600"/>
            <a:ext cx="2608263" cy="423863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solidFill>
                  <a:schemeClr val="accent2"/>
                </a:solidFill>
              </a:rPr>
              <a:t>FILMATO MOZZAFIATO</a:t>
            </a:r>
            <a:endParaRPr lang="it-IT" altLang="it-IT"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Il Sole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Una enorme «palla di fuoco» caldissima</a:t>
            </a:r>
          </a:p>
        </p:txBody>
      </p:sp>
      <p:pic>
        <p:nvPicPr>
          <p:cNvPr id="8196" name="Picture 2" descr="http://www.ilgiornale.it/sites/default/files/foto/2015/07/11/1436619285-s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809875"/>
            <a:ext cx="57054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7950" y="2836863"/>
            <a:ext cx="8870950" cy="3375025"/>
            <a:chOff x="107504" y="2822575"/>
            <a:chExt cx="8871792" cy="3374400"/>
          </a:xfrm>
        </p:grpSpPr>
        <p:sp>
          <p:nvSpPr>
            <p:cNvPr id="4" name="Oval 3"/>
            <p:cNvSpPr/>
            <p:nvPr/>
          </p:nvSpPr>
          <p:spPr bwMode="auto">
            <a:xfrm>
              <a:off x="3347900" y="3232074"/>
              <a:ext cx="2448157" cy="2377635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6" name="Straight Arrow Connector 5"/>
            <p:cNvCxnSpPr>
              <a:endCxn id="4" idx="3"/>
            </p:cNvCxnSpPr>
            <p:nvPr/>
          </p:nvCxnSpPr>
          <p:spPr bwMode="auto">
            <a:xfrm flipV="1">
              <a:off x="3347900" y="5260523"/>
              <a:ext cx="358809" cy="34918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5419783" y="3232074"/>
              <a:ext cx="361984" cy="3444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0" name="TextBox 8"/>
            <p:cNvSpPr txBox="1">
              <a:spLocks noChangeArrowheads="1"/>
            </p:cNvSpPr>
            <p:nvPr/>
          </p:nvSpPr>
          <p:spPr bwMode="auto">
            <a:xfrm>
              <a:off x="5781675" y="2822575"/>
              <a:ext cx="30387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3600">
                  <a:solidFill>
                    <a:srgbClr val="FFFF00"/>
                  </a:solidFill>
                </a:rPr>
                <a:t>1.391.000 km</a:t>
              </a:r>
              <a:endParaRPr lang="it-IT" altLang="it-IT" sz="1800">
                <a:solidFill>
                  <a:srgbClr val="FFFF00"/>
                </a:solidFill>
              </a:endParaRPr>
            </a:p>
          </p:txBody>
        </p:sp>
        <p:sp>
          <p:nvSpPr>
            <p:cNvPr id="8211" name="TextBox 10"/>
            <p:cNvSpPr txBox="1">
              <a:spLocks noChangeArrowheads="1"/>
            </p:cNvSpPr>
            <p:nvPr/>
          </p:nvSpPr>
          <p:spPr bwMode="auto">
            <a:xfrm>
              <a:off x="107504" y="5612200"/>
              <a:ext cx="88717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dirty="0">
                  <a:solidFill>
                    <a:srgbClr val="FFFF00"/>
                  </a:solidFill>
                </a:rPr>
                <a:t>2.000.</a:t>
              </a:r>
              <a:r>
                <a:rPr lang="it-IT" altLang="it-IT" dirty="0">
                  <a:solidFill>
                    <a:srgbClr val="FF0000"/>
                  </a:solidFill>
                </a:rPr>
                <a:t>000.000.000.</a:t>
              </a:r>
              <a:r>
                <a:rPr lang="it-IT" altLang="it-IT" dirty="0">
                  <a:solidFill>
                    <a:srgbClr val="FFFF00"/>
                  </a:solidFill>
                </a:rPr>
                <a:t>000.000.000.</a:t>
              </a:r>
              <a:r>
                <a:rPr lang="it-IT" altLang="it-IT" dirty="0">
                  <a:solidFill>
                    <a:srgbClr val="FF0000"/>
                  </a:solidFill>
                </a:rPr>
                <a:t>000.000.000</a:t>
              </a:r>
              <a:r>
                <a:rPr lang="it-IT" altLang="it-IT" dirty="0">
                  <a:solidFill>
                    <a:srgbClr val="FFFF00"/>
                  </a:solidFill>
                </a:rPr>
                <a:t> kg</a:t>
              </a:r>
              <a:endParaRPr lang="it-IT" altLang="it-IT" sz="1600" dirty="0">
                <a:solidFill>
                  <a:srgbClr val="FFFF00"/>
                </a:solidFill>
              </a:endParaRPr>
            </a:p>
          </p:txBody>
        </p:sp>
        <p:sp>
          <p:nvSpPr>
            <p:cNvPr id="8212" name="TextBox 10"/>
            <p:cNvSpPr txBox="1">
              <a:spLocks noChangeArrowheads="1"/>
            </p:cNvSpPr>
            <p:nvPr/>
          </p:nvSpPr>
          <p:spPr bwMode="auto">
            <a:xfrm>
              <a:off x="107504" y="3404394"/>
              <a:ext cx="32158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3600">
                  <a:solidFill>
                    <a:srgbClr val="FFFF00"/>
                  </a:solidFill>
                </a:rPr>
                <a:t>Densità = 1,48</a:t>
              </a:r>
              <a:endParaRPr lang="it-IT" altLang="it-IT" sz="180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06363" y="1114425"/>
            <a:ext cx="8883650" cy="5573713"/>
            <a:chOff x="106182" y="1114118"/>
            <a:chExt cx="8883669" cy="5573340"/>
          </a:xfrm>
        </p:grpSpPr>
        <p:sp>
          <p:nvSpPr>
            <p:cNvPr id="20" name="TextBox 8"/>
            <p:cNvSpPr txBox="1">
              <a:spLocks noChangeArrowheads="1"/>
            </p:cNvSpPr>
            <p:nvPr/>
          </p:nvSpPr>
          <p:spPr bwMode="auto">
            <a:xfrm>
              <a:off x="5768806" y="3447587"/>
              <a:ext cx="3038481" cy="64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it-IT" altLang="it-IT" sz="36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12.756 km</a:t>
              </a:r>
              <a:endParaRPr lang="it-IT" alt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10"/>
            <p:cNvSpPr txBox="1">
              <a:spLocks noChangeArrowheads="1"/>
            </p:cNvSpPr>
            <p:nvPr/>
          </p:nvSpPr>
          <p:spPr bwMode="auto">
            <a:xfrm>
              <a:off x="117294" y="6103297"/>
              <a:ext cx="8872557" cy="584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it-IT" altLang="it-IT" sz="3200" dirty="0" smtClean="0">
                  <a:solidFill>
                    <a:srgbClr val="FFFF00"/>
                  </a:solidFill>
                </a:rPr>
                <a:t>6.000.000.</a:t>
              </a:r>
              <a:r>
                <a:rPr lang="it-IT" altLang="it-IT" sz="3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000.000.000.</a:t>
              </a:r>
              <a:r>
                <a:rPr lang="it-IT" altLang="it-IT" sz="3200" dirty="0" smtClean="0">
                  <a:solidFill>
                    <a:srgbClr val="FFFF00"/>
                  </a:solidFill>
                </a:rPr>
                <a:t>000.000.000</a:t>
              </a:r>
              <a:r>
                <a:rPr lang="it-IT" altLang="it-IT" sz="3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kg</a:t>
              </a:r>
              <a:endParaRPr lang="it-IT" altLang="it-IT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106182" y="3961902"/>
              <a:ext cx="3216282" cy="64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it-IT" altLang="it-IT" sz="36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Densità = 5,52</a:t>
              </a:r>
              <a:endParaRPr lang="it-IT" alt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8202" name="Group 14"/>
            <p:cNvGrpSpPr>
              <a:grpSpLocks/>
            </p:cNvGrpSpPr>
            <p:nvPr/>
          </p:nvGrpSpPr>
          <p:grpSpPr bwMode="auto">
            <a:xfrm>
              <a:off x="6280107" y="1114118"/>
              <a:ext cx="2016224" cy="1523960"/>
              <a:chOff x="5940152" y="1112952"/>
              <a:chExt cx="2016224" cy="152396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940027" y="1124064"/>
                <a:ext cx="2016129" cy="151278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 bwMode="auto">
              <a:xfrm flipH="1">
                <a:off x="6444853" y="1830454"/>
                <a:ext cx="360364" cy="34446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205" name="Picture 15" descr="America del Nord e Centrale fotografate dal Deep Space Climate Observatory il 6 luglio 20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86736" y="2231786"/>
                <a:ext cx="105717" cy="103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8"/>
              <p:cNvSpPr txBox="1">
                <a:spLocks noChangeArrowheads="1"/>
              </p:cNvSpPr>
              <p:nvPr/>
            </p:nvSpPr>
            <p:spPr bwMode="auto">
              <a:xfrm>
                <a:off x="6587728" y="1112952"/>
                <a:ext cx="1357316" cy="646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>
                  <a:defRPr/>
                </a:pPr>
                <a:r>
                  <a:rPr lang="it-IT" altLang="it-IT" sz="3600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Terra</a:t>
                </a:r>
                <a:endParaRPr lang="it-IT" altLang="it-IT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https://upload.wikimedia.org/wikipedia/commons/thumb/6/6b/Solar_internal_structure-it.svg/620px-Solar_internal_structure-i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762250"/>
            <a:ext cx="3895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Il Sole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it-IT" dirty="0" smtClean="0"/>
              <a:t>Come tutte le stelle ha un nucleo caldissimo e una superficie </a:t>
            </a:r>
            <a:r>
              <a:rPr lang="it-IT" dirty="0">
                <a:effectLst/>
              </a:rPr>
              <a:t>più “fredda”</a:t>
            </a:r>
            <a:endParaRPr lang="it-IT" dirty="0" smtClean="0"/>
          </a:p>
        </p:txBody>
      </p:sp>
      <p:cxnSp>
        <p:nvCxnSpPr>
          <p:cNvPr id="8" name="Straight Arrow Connector 7"/>
          <p:cNvCxnSpPr>
            <a:stCxn id="9222" idx="1"/>
          </p:cNvCxnSpPr>
          <p:nvPr/>
        </p:nvCxnSpPr>
        <p:spPr>
          <a:xfrm flipH="1">
            <a:off x="4716463" y="3219450"/>
            <a:ext cx="1006475" cy="14097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5722938" y="2897188"/>
            <a:ext cx="3203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>
                <a:solidFill>
                  <a:srgbClr val="FFFF00"/>
                </a:solidFill>
              </a:rPr>
              <a:t>15.000.000 </a:t>
            </a:r>
            <a:r>
              <a:rPr lang="it-IT" altLang="it-IT" sz="3600" baseline="30000">
                <a:solidFill>
                  <a:srgbClr val="FFFF00"/>
                </a:solidFill>
              </a:rPr>
              <a:t>o</a:t>
            </a:r>
            <a:r>
              <a:rPr lang="it-IT" altLang="it-IT" sz="3600">
                <a:solidFill>
                  <a:srgbClr val="FFFF00"/>
                </a:solidFill>
              </a:rPr>
              <a:t>C</a:t>
            </a:r>
            <a:endParaRPr lang="it-IT" altLang="it-IT" sz="1800">
              <a:solidFill>
                <a:srgbClr val="FFFF00"/>
              </a:solidFill>
            </a:endParaRPr>
          </a:p>
        </p:txBody>
      </p:sp>
      <p:cxnSp>
        <p:nvCxnSpPr>
          <p:cNvPr id="20" name="Straight Arrow Connector 19"/>
          <p:cNvCxnSpPr>
            <a:stCxn id="9224" idx="3"/>
          </p:cNvCxnSpPr>
          <p:nvPr/>
        </p:nvCxnSpPr>
        <p:spPr>
          <a:xfrm flipV="1">
            <a:off x="2624138" y="4797425"/>
            <a:ext cx="868362" cy="7080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TextBox 20"/>
          <p:cNvSpPr txBox="1">
            <a:spLocks noChangeArrowheads="1"/>
          </p:cNvSpPr>
          <p:nvPr/>
        </p:nvSpPr>
        <p:spPr bwMode="auto">
          <a:xfrm>
            <a:off x="638175" y="5181600"/>
            <a:ext cx="1985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>
                <a:solidFill>
                  <a:srgbClr val="FFFF00"/>
                </a:solidFill>
              </a:rPr>
              <a:t>6.000 </a:t>
            </a:r>
            <a:r>
              <a:rPr lang="it-IT" altLang="it-IT" sz="3600" baseline="30000">
                <a:solidFill>
                  <a:srgbClr val="FFFF00"/>
                </a:solidFill>
              </a:rPr>
              <a:t>o</a:t>
            </a:r>
            <a:r>
              <a:rPr lang="it-IT" altLang="it-IT" sz="3600">
                <a:solidFill>
                  <a:srgbClr val="FFFF00"/>
                </a:solidFill>
              </a:rPr>
              <a:t>C</a:t>
            </a:r>
            <a:endParaRPr lang="it-IT" altLang="it-IT" sz="1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Il Sistema Solare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10244" name="Picture 2" descr="https://upload.wikimedia.org/wikipedia/commons/thumb/c/c2/Solar_sys.jpg/295px-Solar_s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676400"/>
            <a:ext cx="807402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3440113" y="1714500"/>
            <a:ext cx="5113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000">
                <a:solidFill>
                  <a:srgbClr val="FFFF00"/>
                </a:solidFill>
              </a:rPr>
              <a:t>Una veduta artistica…</a:t>
            </a:r>
            <a:endParaRPr lang="it-IT" altLang="it-IT" sz="180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59113" y="4006850"/>
            <a:ext cx="6796087" cy="1509713"/>
            <a:chOff x="3059832" y="4007370"/>
            <a:chExt cx="6795724" cy="1509862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321898" y="4334427"/>
              <a:ext cx="2089038" cy="73032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059832" y="4809137"/>
              <a:ext cx="6795724" cy="7080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4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1 UA = 150.000.000 km</a:t>
              </a:r>
              <a:endParaRPr lang="it-IT" sz="1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107741" y="4007370"/>
              <a:ext cx="647665" cy="673166"/>
            </a:xfrm>
            <a:prstGeom prst="ellips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Energia solare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100"/>
            <a:ext cx="8362950" cy="4835525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calore impiega 1.000.000 anni a giungere in superficie (700.000 km), per conduzione</a:t>
            </a:r>
          </a:p>
          <a:p>
            <a:pPr eaLnBrk="1" hangingPunct="1">
              <a:defRPr/>
            </a:pPr>
            <a:r>
              <a:rPr lang="it-IT" dirty="0" smtClean="0"/>
              <a:t>Poi, sotto forma di luce, tarda solo 8,5 </a:t>
            </a:r>
            <a:r>
              <a:rPr lang="it-IT" dirty="0" err="1" smtClean="0"/>
              <a:t>min</a:t>
            </a:r>
            <a:r>
              <a:rPr lang="it-IT" dirty="0" smtClean="0"/>
              <a:t> per superare 150.000.000 km dalla Terra</a:t>
            </a:r>
          </a:p>
          <a:p>
            <a:pPr eaLnBrk="1" hangingPunct="1">
              <a:defRPr/>
            </a:pPr>
            <a:r>
              <a:rPr lang="it-IT" dirty="0" smtClean="0"/>
              <a:t>Perché?</a:t>
            </a:r>
          </a:p>
          <a:p>
            <a:pPr eaLnBrk="1" hangingPunct="1">
              <a:defRPr/>
            </a:pPr>
            <a:r>
              <a:rPr lang="it-IT" dirty="0" smtClean="0"/>
              <a:t>Ogni corpo caldo emette </a:t>
            </a:r>
            <a:r>
              <a:rPr lang="it-IT" dirty="0"/>
              <a:t>"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radiazioni elettromagnetiche</a:t>
            </a:r>
            <a:r>
              <a:rPr lang="it-IT" dirty="0"/>
              <a:t>" </a:t>
            </a:r>
            <a:r>
              <a:rPr lang="it-IT" dirty="0" smtClean="0"/>
              <a:t>(luce) in base alla sua temperature e colore</a:t>
            </a:r>
          </a:p>
          <a:p>
            <a:pPr eaLnBrk="1" hangingPunct="1">
              <a:defRPr/>
            </a:pPr>
            <a:r>
              <a:rPr lang="it-IT" dirty="0"/>
              <a:t>Vale la "legge di Stefan </a:t>
            </a:r>
            <a:r>
              <a:rPr lang="it-IT" dirty="0" err="1"/>
              <a:t>Boltzmann</a:t>
            </a:r>
            <a:r>
              <a:rPr lang="it-IT" dirty="0"/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dirty="0"/>
              <a:t>Legge di Stefan </a:t>
            </a:r>
            <a:r>
              <a:rPr lang="it-IT" dirty="0" err="1"/>
              <a:t>Boltzmann</a:t>
            </a:r>
            <a:endParaRPr lang="it-IT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100"/>
            <a:ext cx="8362950" cy="48355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t-IT" dirty="0" smtClean="0"/>
              <a:t>La potenza P (W) emessa sotto forma di radiazione da un corpo caldo dipende da:</a:t>
            </a:r>
          </a:p>
          <a:p>
            <a:pPr eaLnBrk="1" hangingPunct="1">
              <a:defRPr/>
            </a:pPr>
            <a:r>
              <a:rPr lang="it-IT" dirty="0" smtClean="0"/>
              <a:t>La sua temperatura assoluta T (K)</a:t>
            </a:r>
          </a:p>
          <a:p>
            <a:pPr eaLnBrk="1" hangingPunct="1">
              <a:defRPr/>
            </a:pPr>
            <a:r>
              <a:rPr lang="it-IT" dirty="0" smtClean="0"/>
              <a:t>Il suo colore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/>
              <a:t> (1 = </a:t>
            </a:r>
            <a:r>
              <a:rPr lang="en-US" dirty="0" err="1" smtClean="0"/>
              <a:t>nero</a:t>
            </a:r>
            <a:r>
              <a:rPr lang="en-US" dirty="0" smtClean="0"/>
              <a:t>, 0.5 = </a:t>
            </a:r>
            <a:r>
              <a:rPr lang="en-US" dirty="0" err="1" smtClean="0"/>
              <a:t>grigio</a:t>
            </a:r>
            <a:r>
              <a:rPr lang="en-US" dirty="0" smtClean="0"/>
              <a:t>, 0 = </a:t>
            </a:r>
            <a:r>
              <a:rPr lang="en-US" dirty="0" err="1" smtClean="0"/>
              <a:t>bianco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La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superficie</a:t>
            </a:r>
            <a:r>
              <a:rPr lang="en-US" dirty="0" smtClean="0"/>
              <a:t> S (m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0" indent="0" algn="ctr" eaLnBrk="1" hangingPunct="1">
              <a:buNone/>
              <a:defRPr/>
            </a:pPr>
            <a:r>
              <a:rPr lang="en-US" dirty="0" smtClean="0"/>
              <a:t>P = 5,67*10</a:t>
            </a:r>
            <a:r>
              <a:rPr lang="en-US" baseline="30000" dirty="0" smtClean="0"/>
              <a:t>-8</a:t>
            </a:r>
            <a:r>
              <a:rPr lang="en-US" dirty="0" smtClean="0"/>
              <a:t> Wm</a:t>
            </a:r>
            <a:r>
              <a:rPr lang="en-US" baseline="30000" dirty="0" smtClean="0"/>
              <a:t>-2</a:t>
            </a:r>
            <a:r>
              <a:rPr lang="en-US" dirty="0" smtClean="0"/>
              <a:t>K</a:t>
            </a:r>
            <a:r>
              <a:rPr lang="en-US" baseline="30000" dirty="0" smtClean="0"/>
              <a:t>-4</a:t>
            </a:r>
            <a:r>
              <a:rPr lang="en-US" dirty="0" smtClean="0"/>
              <a:t> * </a:t>
            </a:r>
            <a:r>
              <a:rPr lang="el-G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S * T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aseline="30000" dirty="0" smtClean="0"/>
          </a:p>
          <a:p>
            <a:pPr eaLnBrk="1" hangingPunct="1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67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4004</TotalTime>
  <Words>1321</Words>
  <Application>Microsoft Office PowerPoint</Application>
  <PresentationFormat>On-screen Show (4:3)</PresentationFormat>
  <Paragraphs>214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Tahoma</vt:lpstr>
      <vt:lpstr>Times New Roman</vt:lpstr>
      <vt:lpstr>Wingdings</vt:lpstr>
      <vt:lpstr>Ocean</vt:lpstr>
      <vt:lpstr>La luce oltre la luce</vt:lpstr>
      <vt:lpstr>Cosa fa il Sole?</vt:lpstr>
      <vt:lpstr>Cosa fa il Sole?</vt:lpstr>
      <vt:lpstr>Qualche Dato sul Sole…</vt:lpstr>
      <vt:lpstr>Il Sole</vt:lpstr>
      <vt:lpstr>Il Sole</vt:lpstr>
      <vt:lpstr>Il Sistema Solare</vt:lpstr>
      <vt:lpstr>Energia solare</vt:lpstr>
      <vt:lpstr>Legge di Stefan Boltzmann</vt:lpstr>
      <vt:lpstr>Legge di Stefan Boltzmann</vt:lpstr>
      <vt:lpstr>Legge di Stefan Boltzmann</vt:lpstr>
      <vt:lpstr>Air Mass (AM)</vt:lpstr>
      <vt:lpstr>Air Mass (AM)</vt:lpstr>
      <vt:lpstr>Colore di un corpo caldo</vt:lpstr>
      <vt:lpstr>Spettro Solare</vt:lpstr>
      <vt:lpstr>PowerPoint Presentation</vt:lpstr>
      <vt:lpstr>Dentro al Sole</vt:lpstr>
      <vt:lpstr>La fissione nucleare</vt:lpstr>
      <vt:lpstr>La fusione nucleare</vt:lpstr>
      <vt:lpstr>La fusione nucleare</vt:lpstr>
      <vt:lpstr>Le reazioni nucleari</vt:lpstr>
      <vt:lpstr>Energia solare</vt:lpstr>
      <vt:lpstr>Energia e MeV</vt:lpstr>
      <vt:lpstr>Le Protuberanze Solari</vt:lpstr>
      <vt:lpstr>Radiazioni Ionizzanti</vt:lpstr>
      <vt:lpstr>Particelle Alfa</vt:lpstr>
      <vt:lpstr>Particelle Beta</vt:lpstr>
      <vt:lpstr>Raggi X</vt:lpstr>
      <vt:lpstr>Raggi gamma</vt:lpstr>
      <vt:lpstr>Raggi Cosmici</vt:lpstr>
      <vt:lpstr>Raggi cosmici</vt:lpstr>
      <vt:lpstr>Effetti</vt:lpstr>
      <vt:lpstr>Il calore</vt:lpstr>
      <vt:lpstr>La luce</vt:lpstr>
      <vt:lpstr>Spettro Solare</vt:lpstr>
      <vt:lpstr>Raggi Ultravioletti</vt:lpstr>
      <vt:lpstr>Raggi cosmici</vt:lpstr>
      <vt:lpstr>Single Event Upset</vt:lpstr>
      <vt:lpstr>Single Event Upset</vt:lpstr>
      <vt:lpstr>Come proteggersi?</vt:lpstr>
      <vt:lpstr>PowerPoint Presentation</vt:lpstr>
      <vt:lpstr>Schermo protettivo magnetico</vt:lpstr>
      <vt:lpstr>PowerPoint Presentation</vt:lpstr>
      <vt:lpstr>PowerPoint Presentation</vt:lpstr>
      <vt:lpstr>PowerPoint Presentation</vt:lpstr>
      <vt:lpstr>Le fasce di Van Hallen</vt:lpstr>
      <vt:lpstr>Vita ed esperimenti sulla ISS</vt:lpstr>
      <vt:lpstr>THE END (per concludere in bellezza)</vt:lpstr>
    </vt:vector>
  </TitlesOfParts>
  <Company>DELEN - POLITO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lreyneri</dc:creator>
  <cp:lastModifiedBy>REYNERI  LEONARDO</cp:lastModifiedBy>
  <cp:revision>205</cp:revision>
  <dcterms:created xsi:type="dcterms:W3CDTF">2011-09-13T08:12:24Z</dcterms:created>
  <dcterms:modified xsi:type="dcterms:W3CDTF">2019-02-04T09:12:25Z</dcterms:modified>
</cp:coreProperties>
</file>